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layout2.xml" ContentType="application/vnd.openxmlformats-officedocument.drawingml.diagramLayout+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991" r:id="rId2"/>
  </p:sldMasterIdLst>
  <p:notesMasterIdLst>
    <p:notesMasterId r:id="rId22"/>
  </p:notesMasterIdLst>
  <p:sldIdLst>
    <p:sldId id="383" r:id="rId3"/>
    <p:sldId id="384" r:id="rId4"/>
    <p:sldId id="385" r:id="rId5"/>
    <p:sldId id="386" r:id="rId6"/>
    <p:sldId id="387" r:id="rId7"/>
    <p:sldId id="388" r:id="rId8"/>
    <p:sldId id="389" r:id="rId9"/>
    <p:sldId id="390" r:id="rId10"/>
    <p:sldId id="382" r:id="rId11"/>
    <p:sldId id="326" r:id="rId12"/>
    <p:sldId id="328" r:id="rId13"/>
    <p:sldId id="377" r:id="rId14"/>
    <p:sldId id="331" r:id="rId15"/>
    <p:sldId id="333" r:id="rId16"/>
    <p:sldId id="335" r:id="rId17"/>
    <p:sldId id="336" r:id="rId18"/>
    <p:sldId id="337" r:id="rId19"/>
    <p:sldId id="395" r:id="rId20"/>
    <p:sldId id="396" r:id="rId2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ヒラギノ角ゴ Pro W3"/>
        <a:cs typeface="Arial" charset="0"/>
      </a:defRPr>
    </a:lvl1pPr>
    <a:lvl2pPr marL="457200" algn="l" rtl="0" fontAlgn="base">
      <a:spcBef>
        <a:spcPct val="0"/>
      </a:spcBef>
      <a:spcAft>
        <a:spcPct val="0"/>
      </a:spcAft>
      <a:defRPr kern="1200">
        <a:solidFill>
          <a:schemeClr val="tx1"/>
        </a:solidFill>
        <a:latin typeface="Arial" charset="0"/>
        <a:ea typeface="ヒラギノ角ゴ Pro W3"/>
        <a:cs typeface="Arial" charset="0"/>
      </a:defRPr>
    </a:lvl2pPr>
    <a:lvl3pPr marL="914400" algn="l" rtl="0" fontAlgn="base">
      <a:spcBef>
        <a:spcPct val="0"/>
      </a:spcBef>
      <a:spcAft>
        <a:spcPct val="0"/>
      </a:spcAft>
      <a:defRPr kern="1200">
        <a:solidFill>
          <a:schemeClr val="tx1"/>
        </a:solidFill>
        <a:latin typeface="Arial" charset="0"/>
        <a:ea typeface="ヒラギノ角ゴ Pro W3"/>
        <a:cs typeface="Arial" charset="0"/>
      </a:defRPr>
    </a:lvl3pPr>
    <a:lvl4pPr marL="1371600" algn="l" rtl="0" fontAlgn="base">
      <a:spcBef>
        <a:spcPct val="0"/>
      </a:spcBef>
      <a:spcAft>
        <a:spcPct val="0"/>
      </a:spcAft>
      <a:defRPr kern="1200">
        <a:solidFill>
          <a:schemeClr val="tx1"/>
        </a:solidFill>
        <a:latin typeface="Arial" charset="0"/>
        <a:ea typeface="ヒラギノ角ゴ Pro W3"/>
        <a:cs typeface="Arial" charset="0"/>
      </a:defRPr>
    </a:lvl4pPr>
    <a:lvl5pPr marL="1828800" algn="l" rtl="0" fontAlgn="base">
      <a:spcBef>
        <a:spcPct val="0"/>
      </a:spcBef>
      <a:spcAft>
        <a:spcPct val="0"/>
      </a:spcAft>
      <a:defRPr kern="1200">
        <a:solidFill>
          <a:schemeClr val="tx1"/>
        </a:solidFill>
        <a:latin typeface="Arial" charset="0"/>
        <a:ea typeface="ヒラギノ角ゴ Pro W3"/>
        <a:cs typeface="Arial" charset="0"/>
      </a:defRPr>
    </a:lvl5pPr>
    <a:lvl6pPr marL="2286000" algn="l" defTabSz="914400" rtl="0" eaLnBrk="1" latinLnBrk="0" hangingPunct="1">
      <a:defRPr kern="1200">
        <a:solidFill>
          <a:schemeClr val="tx1"/>
        </a:solidFill>
        <a:latin typeface="Arial" charset="0"/>
        <a:ea typeface="ヒラギノ角ゴ Pro W3"/>
        <a:cs typeface="Arial" charset="0"/>
      </a:defRPr>
    </a:lvl6pPr>
    <a:lvl7pPr marL="2743200" algn="l" defTabSz="914400" rtl="0" eaLnBrk="1" latinLnBrk="0" hangingPunct="1">
      <a:defRPr kern="1200">
        <a:solidFill>
          <a:schemeClr val="tx1"/>
        </a:solidFill>
        <a:latin typeface="Arial" charset="0"/>
        <a:ea typeface="ヒラギノ角ゴ Pro W3"/>
        <a:cs typeface="Arial" charset="0"/>
      </a:defRPr>
    </a:lvl7pPr>
    <a:lvl8pPr marL="3200400" algn="l" defTabSz="914400" rtl="0" eaLnBrk="1" latinLnBrk="0" hangingPunct="1">
      <a:defRPr kern="1200">
        <a:solidFill>
          <a:schemeClr val="tx1"/>
        </a:solidFill>
        <a:latin typeface="Arial" charset="0"/>
        <a:ea typeface="ヒラギノ角ゴ Pro W3"/>
        <a:cs typeface="Arial" charset="0"/>
      </a:defRPr>
    </a:lvl8pPr>
    <a:lvl9pPr marL="3657600" algn="l" defTabSz="914400" rtl="0" eaLnBrk="1" latinLnBrk="0" hangingPunct="1">
      <a:defRPr kern="1200">
        <a:solidFill>
          <a:schemeClr val="tx1"/>
        </a:solidFill>
        <a:latin typeface="Arial" charset="0"/>
        <a:ea typeface="ヒラギノ角ゴ Pro W3"/>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66"/>
    <a:srgbClr val="D60093"/>
    <a:srgbClr val="FF0000"/>
    <a:srgbClr val="FF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74" autoAdjust="0"/>
    <p:restoredTop sz="60302" autoAdjust="0"/>
  </p:normalViewPr>
  <p:slideViewPr>
    <p:cSldViewPr>
      <p:cViewPr varScale="1">
        <p:scale>
          <a:sx n="37" d="100"/>
          <a:sy n="37" d="100"/>
        </p:scale>
        <p:origin x="-222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notesViewPr>
    <p:cSldViewPr>
      <p:cViewPr>
        <p:scale>
          <a:sx n="90" d="100"/>
          <a:sy n="90" d="100"/>
        </p:scale>
        <p:origin x="-2256" y="100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EBA98F0-66C1-4156-B47E-BB4564178630}" type="doc">
      <dgm:prSet loTypeId="urn:microsoft.com/office/officeart/2005/8/layout/vList5" loCatId="list" qsTypeId="urn:microsoft.com/office/officeart/2005/8/quickstyle/simple1#6" qsCatId="simple" csTypeId="urn:microsoft.com/office/officeart/2005/8/colors/colorful1#1" csCatId="colorful" phldr="1"/>
      <dgm:spPr/>
      <dgm:t>
        <a:bodyPr/>
        <a:lstStyle/>
        <a:p>
          <a:endParaRPr lang="en-US"/>
        </a:p>
      </dgm:t>
    </dgm:pt>
    <dgm:pt modelId="{99CD5F30-3D72-4D20-9F49-16B076A3CB59}">
      <dgm:prSet/>
      <dgm:spPr/>
      <dgm:t>
        <a:bodyPr/>
        <a:lstStyle/>
        <a:p>
          <a:pPr rtl="0"/>
          <a:r>
            <a:rPr lang="en-US" b="1" dirty="0" smtClean="0"/>
            <a:t>Needs</a:t>
          </a:r>
          <a:endParaRPr lang="en-US" dirty="0"/>
        </a:p>
      </dgm:t>
    </dgm:pt>
    <dgm:pt modelId="{D030CF8B-E9C7-4FCE-A769-3A0DC9C70BBA}" type="parTrans" cxnId="{E56C1436-93FD-4884-B7B1-E8D2B3D5F235}">
      <dgm:prSet/>
      <dgm:spPr/>
      <dgm:t>
        <a:bodyPr/>
        <a:lstStyle/>
        <a:p>
          <a:endParaRPr lang="en-US"/>
        </a:p>
      </dgm:t>
    </dgm:pt>
    <dgm:pt modelId="{CF489775-8A91-44DB-A892-9C94F58E5C50}" type="sibTrans" cxnId="{E56C1436-93FD-4884-B7B1-E8D2B3D5F235}">
      <dgm:prSet/>
      <dgm:spPr/>
      <dgm:t>
        <a:bodyPr/>
        <a:lstStyle/>
        <a:p>
          <a:endParaRPr lang="en-US"/>
        </a:p>
      </dgm:t>
    </dgm:pt>
    <dgm:pt modelId="{E52B7C57-7A30-4797-BDB0-27D4BF63BE9D}">
      <dgm:prSet/>
      <dgm:spPr/>
      <dgm:t>
        <a:bodyPr/>
        <a:lstStyle/>
        <a:p>
          <a:pPr rtl="0"/>
          <a:r>
            <a:rPr lang="en-US" b="1" dirty="0" smtClean="0"/>
            <a:t>Physical—food, clothing, warmth, safety</a:t>
          </a:r>
          <a:endParaRPr lang="en-US" dirty="0"/>
        </a:p>
      </dgm:t>
    </dgm:pt>
    <dgm:pt modelId="{1A497329-44B9-4858-8A94-8BF0C6794DEE}" type="parTrans" cxnId="{CC8102D2-08D3-4796-A4E9-5BF1209BD19B}">
      <dgm:prSet/>
      <dgm:spPr/>
      <dgm:t>
        <a:bodyPr/>
        <a:lstStyle/>
        <a:p>
          <a:endParaRPr lang="en-US"/>
        </a:p>
      </dgm:t>
    </dgm:pt>
    <dgm:pt modelId="{84DA3CEF-FC7D-4B2E-A249-FCF22FAD71C6}" type="sibTrans" cxnId="{CC8102D2-08D3-4796-A4E9-5BF1209BD19B}">
      <dgm:prSet/>
      <dgm:spPr/>
      <dgm:t>
        <a:bodyPr/>
        <a:lstStyle/>
        <a:p>
          <a:endParaRPr lang="en-US"/>
        </a:p>
      </dgm:t>
    </dgm:pt>
    <dgm:pt modelId="{EF74BC82-6A08-4525-9C47-2A8FBB8DEA38}">
      <dgm:prSet/>
      <dgm:spPr/>
      <dgm:t>
        <a:bodyPr/>
        <a:lstStyle/>
        <a:p>
          <a:pPr rtl="0"/>
          <a:r>
            <a:rPr lang="en-US" b="1" dirty="0" smtClean="0"/>
            <a:t>Social—belonging and affection</a:t>
          </a:r>
          <a:endParaRPr lang="en-US" dirty="0"/>
        </a:p>
      </dgm:t>
    </dgm:pt>
    <dgm:pt modelId="{324FE5F1-951E-4A3A-9BA4-08C94277B736}" type="parTrans" cxnId="{47BCE92B-DF80-433F-8968-6E44CA5990F2}">
      <dgm:prSet/>
      <dgm:spPr/>
      <dgm:t>
        <a:bodyPr/>
        <a:lstStyle/>
        <a:p>
          <a:endParaRPr lang="en-US"/>
        </a:p>
      </dgm:t>
    </dgm:pt>
    <dgm:pt modelId="{931A1B9E-E83A-473F-AE15-66F62E0F4740}" type="sibTrans" cxnId="{47BCE92B-DF80-433F-8968-6E44CA5990F2}">
      <dgm:prSet/>
      <dgm:spPr/>
      <dgm:t>
        <a:bodyPr/>
        <a:lstStyle/>
        <a:p>
          <a:endParaRPr lang="en-US"/>
        </a:p>
      </dgm:t>
    </dgm:pt>
    <dgm:pt modelId="{94B30C34-37C5-4616-B835-D26784176F9D}">
      <dgm:prSet/>
      <dgm:spPr/>
      <dgm:t>
        <a:bodyPr/>
        <a:lstStyle/>
        <a:p>
          <a:pPr rtl="0"/>
          <a:r>
            <a:rPr lang="en-US" b="1" dirty="0" smtClean="0"/>
            <a:t>Individual—knowledge and self-expression</a:t>
          </a:r>
          <a:endParaRPr lang="en-US" dirty="0"/>
        </a:p>
      </dgm:t>
    </dgm:pt>
    <dgm:pt modelId="{061B8D9F-2BCA-4135-A919-40566ECABAE9}" type="parTrans" cxnId="{54603CE5-8F0D-4376-A593-0BFB43A4B7A3}">
      <dgm:prSet/>
      <dgm:spPr/>
      <dgm:t>
        <a:bodyPr/>
        <a:lstStyle/>
        <a:p>
          <a:endParaRPr lang="en-US"/>
        </a:p>
      </dgm:t>
    </dgm:pt>
    <dgm:pt modelId="{AA6A6B74-2620-4213-8AE5-CB60D695552F}" type="sibTrans" cxnId="{54603CE5-8F0D-4376-A593-0BFB43A4B7A3}">
      <dgm:prSet/>
      <dgm:spPr/>
      <dgm:t>
        <a:bodyPr/>
        <a:lstStyle/>
        <a:p>
          <a:endParaRPr lang="en-US"/>
        </a:p>
      </dgm:t>
    </dgm:pt>
    <dgm:pt modelId="{78FE3310-C57A-4E68-B7AF-50135B3E53D8}">
      <dgm:prSet/>
      <dgm:spPr/>
      <dgm:t>
        <a:bodyPr/>
        <a:lstStyle/>
        <a:p>
          <a:pPr rtl="0"/>
          <a:r>
            <a:rPr lang="en-US" b="1" dirty="0" smtClean="0"/>
            <a:t>Wants</a:t>
          </a:r>
          <a:endParaRPr lang="en-US" dirty="0"/>
        </a:p>
      </dgm:t>
    </dgm:pt>
    <dgm:pt modelId="{CB0669B9-2E20-4271-8AC8-3DCB85EB8272}" type="parTrans" cxnId="{5701F7D0-6190-458E-824A-CAF8D1EF164F}">
      <dgm:prSet/>
      <dgm:spPr/>
      <dgm:t>
        <a:bodyPr/>
        <a:lstStyle/>
        <a:p>
          <a:endParaRPr lang="en-US"/>
        </a:p>
      </dgm:t>
    </dgm:pt>
    <dgm:pt modelId="{9F4428F1-8CA9-48DE-9E78-A2E07B6074C7}" type="sibTrans" cxnId="{5701F7D0-6190-458E-824A-CAF8D1EF164F}">
      <dgm:prSet/>
      <dgm:spPr/>
      <dgm:t>
        <a:bodyPr/>
        <a:lstStyle/>
        <a:p>
          <a:endParaRPr lang="en-US"/>
        </a:p>
      </dgm:t>
    </dgm:pt>
    <dgm:pt modelId="{AF15EFE8-0835-4D53-893D-4EFAB1F8D267}">
      <dgm:prSet/>
      <dgm:spPr/>
      <dgm:t>
        <a:bodyPr/>
        <a:lstStyle/>
        <a:p>
          <a:pPr rtl="0"/>
          <a:r>
            <a:rPr lang="en-US" b="1" dirty="0" smtClean="0">
              <a:solidFill>
                <a:schemeClr val="bg1"/>
              </a:solidFill>
            </a:rPr>
            <a:t>Demands</a:t>
          </a:r>
          <a:endParaRPr lang="en-US" dirty="0">
            <a:solidFill>
              <a:schemeClr val="bg1"/>
            </a:solidFill>
          </a:endParaRPr>
        </a:p>
      </dgm:t>
    </dgm:pt>
    <dgm:pt modelId="{A2B52590-DE12-4D48-B521-5680BAFDCC79}" type="parTrans" cxnId="{593FDE5E-6BBC-4908-8D11-F3FFDB1B4486}">
      <dgm:prSet/>
      <dgm:spPr/>
      <dgm:t>
        <a:bodyPr/>
        <a:lstStyle/>
        <a:p>
          <a:endParaRPr lang="en-US"/>
        </a:p>
      </dgm:t>
    </dgm:pt>
    <dgm:pt modelId="{584D5765-49A1-4DA5-BD4D-521AD60AA4F2}" type="sibTrans" cxnId="{593FDE5E-6BBC-4908-8D11-F3FFDB1B4486}">
      <dgm:prSet/>
      <dgm:spPr/>
      <dgm:t>
        <a:bodyPr/>
        <a:lstStyle/>
        <a:p>
          <a:endParaRPr lang="en-US"/>
        </a:p>
      </dgm:t>
    </dgm:pt>
    <dgm:pt modelId="{A0675FF7-EC9E-4F26-8DF8-F76D7BFDB4B9}">
      <dgm:prSet/>
      <dgm:spPr/>
      <dgm:t>
        <a:bodyPr/>
        <a:lstStyle/>
        <a:p>
          <a:pPr rtl="0"/>
          <a:r>
            <a:rPr lang="en-US" b="1" dirty="0" smtClean="0"/>
            <a:t>Form that needs take as they are shaped by culture and individual personality</a:t>
          </a:r>
          <a:endParaRPr lang="en-US" dirty="0"/>
        </a:p>
      </dgm:t>
    </dgm:pt>
    <dgm:pt modelId="{67A8B66B-8870-44A3-8073-148CCA5FFA46}" type="parTrans" cxnId="{AE8F23D7-BA82-488D-A9A8-678990B641F0}">
      <dgm:prSet/>
      <dgm:spPr/>
      <dgm:t>
        <a:bodyPr/>
        <a:lstStyle/>
        <a:p>
          <a:endParaRPr lang="en-US"/>
        </a:p>
      </dgm:t>
    </dgm:pt>
    <dgm:pt modelId="{B30CB3F7-5946-44EE-A816-5B22AEC501F2}" type="sibTrans" cxnId="{AE8F23D7-BA82-488D-A9A8-678990B641F0}">
      <dgm:prSet/>
      <dgm:spPr/>
      <dgm:t>
        <a:bodyPr/>
        <a:lstStyle/>
        <a:p>
          <a:endParaRPr lang="en-US"/>
        </a:p>
      </dgm:t>
    </dgm:pt>
    <dgm:pt modelId="{C6009EE9-AB2A-4499-B2CD-18E5BA520B98}">
      <dgm:prSet/>
      <dgm:spPr/>
      <dgm:t>
        <a:bodyPr/>
        <a:lstStyle/>
        <a:p>
          <a:pPr rtl="0"/>
          <a:r>
            <a:rPr lang="en-US" b="1" dirty="0" smtClean="0"/>
            <a:t>Wants backed by buying power</a:t>
          </a:r>
          <a:endParaRPr lang="en-US" dirty="0"/>
        </a:p>
      </dgm:t>
    </dgm:pt>
    <dgm:pt modelId="{3FFECB1B-F3BE-4449-AA51-F4B27E792697}" type="parTrans" cxnId="{6C4AB44F-7F90-4984-A8D4-62CEC1D4CA41}">
      <dgm:prSet/>
      <dgm:spPr/>
      <dgm:t>
        <a:bodyPr/>
        <a:lstStyle/>
        <a:p>
          <a:endParaRPr lang="en-US"/>
        </a:p>
      </dgm:t>
    </dgm:pt>
    <dgm:pt modelId="{E85B8EAB-2C9D-4D88-B9F1-E29CB3A3D596}" type="sibTrans" cxnId="{6C4AB44F-7F90-4984-A8D4-62CEC1D4CA41}">
      <dgm:prSet/>
      <dgm:spPr/>
      <dgm:t>
        <a:bodyPr/>
        <a:lstStyle/>
        <a:p>
          <a:endParaRPr lang="en-US"/>
        </a:p>
      </dgm:t>
    </dgm:pt>
    <dgm:pt modelId="{B3C971D0-D93E-4D2B-A5BC-39E89DECB1EF}">
      <dgm:prSet/>
      <dgm:spPr/>
      <dgm:t>
        <a:bodyPr/>
        <a:lstStyle/>
        <a:p>
          <a:pPr rtl="0"/>
          <a:r>
            <a:rPr lang="en-US" b="1" dirty="0" smtClean="0"/>
            <a:t>States of deprivation</a:t>
          </a:r>
          <a:endParaRPr lang="en-US" dirty="0"/>
        </a:p>
      </dgm:t>
    </dgm:pt>
    <dgm:pt modelId="{23C3F2E6-8FD3-450F-9FFB-C3F80CB00B67}" type="parTrans" cxnId="{23903871-FF84-44DD-8704-9DDDDC17C4C8}">
      <dgm:prSet/>
      <dgm:spPr/>
      <dgm:t>
        <a:bodyPr/>
        <a:lstStyle/>
        <a:p>
          <a:endParaRPr lang="en-US"/>
        </a:p>
      </dgm:t>
    </dgm:pt>
    <dgm:pt modelId="{AE56EFD6-0DA2-4427-86AC-FEE026F51013}" type="sibTrans" cxnId="{23903871-FF84-44DD-8704-9DDDDC17C4C8}">
      <dgm:prSet/>
      <dgm:spPr/>
      <dgm:t>
        <a:bodyPr/>
        <a:lstStyle/>
        <a:p>
          <a:endParaRPr lang="en-US"/>
        </a:p>
      </dgm:t>
    </dgm:pt>
    <dgm:pt modelId="{6F70DDE4-DB16-4B46-96AE-4CECB3BA169A}" type="pres">
      <dgm:prSet presAssocID="{4EBA98F0-66C1-4156-B47E-BB4564178630}" presName="Name0" presStyleCnt="0">
        <dgm:presLayoutVars>
          <dgm:dir/>
          <dgm:animLvl val="lvl"/>
          <dgm:resizeHandles val="exact"/>
        </dgm:presLayoutVars>
      </dgm:prSet>
      <dgm:spPr/>
      <dgm:t>
        <a:bodyPr/>
        <a:lstStyle/>
        <a:p>
          <a:endParaRPr lang="en-US"/>
        </a:p>
      </dgm:t>
    </dgm:pt>
    <dgm:pt modelId="{1423E3AB-E298-448C-88FD-F6C3CB39991F}" type="pres">
      <dgm:prSet presAssocID="{99CD5F30-3D72-4D20-9F49-16B076A3CB59}" presName="linNode" presStyleCnt="0"/>
      <dgm:spPr/>
    </dgm:pt>
    <dgm:pt modelId="{86C655B7-0D6E-41A8-A3C1-45DE1F42479B}" type="pres">
      <dgm:prSet presAssocID="{99CD5F30-3D72-4D20-9F49-16B076A3CB59}" presName="parentText" presStyleLbl="node1" presStyleIdx="0" presStyleCnt="3">
        <dgm:presLayoutVars>
          <dgm:chMax val="1"/>
          <dgm:bulletEnabled val="1"/>
        </dgm:presLayoutVars>
      </dgm:prSet>
      <dgm:spPr/>
      <dgm:t>
        <a:bodyPr/>
        <a:lstStyle/>
        <a:p>
          <a:endParaRPr lang="en-US"/>
        </a:p>
      </dgm:t>
    </dgm:pt>
    <dgm:pt modelId="{B4BF974C-C370-4A1A-A512-EE9FED9EB687}" type="pres">
      <dgm:prSet presAssocID="{99CD5F30-3D72-4D20-9F49-16B076A3CB59}" presName="descendantText" presStyleLbl="alignAccFollowNode1" presStyleIdx="0" presStyleCnt="3">
        <dgm:presLayoutVars>
          <dgm:bulletEnabled val="1"/>
        </dgm:presLayoutVars>
      </dgm:prSet>
      <dgm:spPr/>
      <dgm:t>
        <a:bodyPr/>
        <a:lstStyle/>
        <a:p>
          <a:endParaRPr lang="en-US"/>
        </a:p>
      </dgm:t>
    </dgm:pt>
    <dgm:pt modelId="{D628356D-0510-44B3-844A-18EA73ED1E2C}" type="pres">
      <dgm:prSet presAssocID="{CF489775-8A91-44DB-A892-9C94F58E5C50}" presName="sp" presStyleCnt="0"/>
      <dgm:spPr/>
    </dgm:pt>
    <dgm:pt modelId="{9238A57B-54D3-48AC-86C4-5B4E8B451E26}" type="pres">
      <dgm:prSet presAssocID="{78FE3310-C57A-4E68-B7AF-50135B3E53D8}" presName="linNode" presStyleCnt="0"/>
      <dgm:spPr/>
    </dgm:pt>
    <dgm:pt modelId="{BAACF0C3-5BF4-4524-AF7D-15C61ECBB362}" type="pres">
      <dgm:prSet presAssocID="{78FE3310-C57A-4E68-B7AF-50135B3E53D8}" presName="parentText" presStyleLbl="node1" presStyleIdx="1" presStyleCnt="3">
        <dgm:presLayoutVars>
          <dgm:chMax val="1"/>
          <dgm:bulletEnabled val="1"/>
        </dgm:presLayoutVars>
      </dgm:prSet>
      <dgm:spPr/>
      <dgm:t>
        <a:bodyPr/>
        <a:lstStyle/>
        <a:p>
          <a:endParaRPr lang="en-US"/>
        </a:p>
      </dgm:t>
    </dgm:pt>
    <dgm:pt modelId="{BD579E72-7D26-4388-A97F-F030469FBD2F}" type="pres">
      <dgm:prSet presAssocID="{78FE3310-C57A-4E68-B7AF-50135B3E53D8}" presName="descendantText" presStyleLbl="alignAccFollowNode1" presStyleIdx="1" presStyleCnt="3">
        <dgm:presLayoutVars>
          <dgm:bulletEnabled val="1"/>
        </dgm:presLayoutVars>
      </dgm:prSet>
      <dgm:spPr/>
      <dgm:t>
        <a:bodyPr/>
        <a:lstStyle/>
        <a:p>
          <a:endParaRPr lang="en-US"/>
        </a:p>
      </dgm:t>
    </dgm:pt>
    <dgm:pt modelId="{5932D818-E283-47BB-8D06-44E2F6EDCA65}" type="pres">
      <dgm:prSet presAssocID="{9F4428F1-8CA9-48DE-9E78-A2E07B6074C7}" presName="sp" presStyleCnt="0"/>
      <dgm:spPr/>
    </dgm:pt>
    <dgm:pt modelId="{FA55BDA1-6D46-4238-95A8-59FEDE9903E1}" type="pres">
      <dgm:prSet presAssocID="{AF15EFE8-0835-4D53-893D-4EFAB1F8D267}" presName="linNode" presStyleCnt="0"/>
      <dgm:spPr/>
    </dgm:pt>
    <dgm:pt modelId="{52E0038A-58FE-4BF8-9CFB-12828007B89A}" type="pres">
      <dgm:prSet presAssocID="{AF15EFE8-0835-4D53-893D-4EFAB1F8D267}" presName="parentText" presStyleLbl="node1" presStyleIdx="2" presStyleCnt="3">
        <dgm:presLayoutVars>
          <dgm:chMax val="1"/>
          <dgm:bulletEnabled val="1"/>
        </dgm:presLayoutVars>
      </dgm:prSet>
      <dgm:spPr/>
      <dgm:t>
        <a:bodyPr/>
        <a:lstStyle/>
        <a:p>
          <a:endParaRPr lang="en-US"/>
        </a:p>
      </dgm:t>
    </dgm:pt>
    <dgm:pt modelId="{93747C45-8C78-45F6-86F9-3CA6AA7600EA}" type="pres">
      <dgm:prSet presAssocID="{AF15EFE8-0835-4D53-893D-4EFAB1F8D267}" presName="descendantText" presStyleLbl="alignAccFollowNode1" presStyleIdx="2" presStyleCnt="3">
        <dgm:presLayoutVars>
          <dgm:bulletEnabled val="1"/>
        </dgm:presLayoutVars>
      </dgm:prSet>
      <dgm:spPr/>
      <dgm:t>
        <a:bodyPr/>
        <a:lstStyle/>
        <a:p>
          <a:endParaRPr lang="en-US"/>
        </a:p>
      </dgm:t>
    </dgm:pt>
  </dgm:ptLst>
  <dgm:cxnLst>
    <dgm:cxn modelId="{2E210A08-4B6A-A944-9CBF-9A4632694113}" type="presOf" srcId="{C6009EE9-AB2A-4499-B2CD-18E5BA520B98}" destId="{93747C45-8C78-45F6-86F9-3CA6AA7600EA}" srcOrd="0" destOrd="0" presId="urn:microsoft.com/office/officeart/2005/8/layout/vList5"/>
    <dgm:cxn modelId="{47BCE92B-DF80-433F-8968-6E44CA5990F2}" srcId="{B3C971D0-D93E-4D2B-A5BC-39E89DECB1EF}" destId="{EF74BC82-6A08-4525-9C47-2A8FBB8DEA38}" srcOrd="1" destOrd="0" parTransId="{324FE5F1-951E-4A3A-9BA4-08C94277B736}" sibTransId="{931A1B9E-E83A-473F-AE15-66F62E0F4740}"/>
    <dgm:cxn modelId="{54603CE5-8F0D-4376-A593-0BFB43A4B7A3}" srcId="{B3C971D0-D93E-4D2B-A5BC-39E89DECB1EF}" destId="{94B30C34-37C5-4616-B835-D26784176F9D}" srcOrd="2" destOrd="0" parTransId="{061B8D9F-2BCA-4135-A919-40566ECABAE9}" sibTransId="{AA6A6B74-2620-4213-8AE5-CB60D695552F}"/>
    <dgm:cxn modelId="{C8925FA2-60C7-FB4B-B6F8-400187E39F8B}" type="presOf" srcId="{4EBA98F0-66C1-4156-B47E-BB4564178630}" destId="{6F70DDE4-DB16-4B46-96AE-4CECB3BA169A}" srcOrd="0" destOrd="0" presId="urn:microsoft.com/office/officeart/2005/8/layout/vList5"/>
    <dgm:cxn modelId="{0C0583DF-76CF-DA44-8016-C062E8C01F1C}" type="presOf" srcId="{AF15EFE8-0835-4D53-893D-4EFAB1F8D267}" destId="{52E0038A-58FE-4BF8-9CFB-12828007B89A}" srcOrd="0" destOrd="0" presId="urn:microsoft.com/office/officeart/2005/8/layout/vList5"/>
    <dgm:cxn modelId="{23903871-FF84-44DD-8704-9DDDDC17C4C8}" srcId="{99CD5F30-3D72-4D20-9F49-16B076A3CB59}" destId="{B3C971D0-D93E-4D2B-A5BC-39E89DECB1EF}" srcOrd="0" destOrd="0" parTransId="{23C3F2E6-8FD3-450F-9FFB-C3F80CB00B67}" sibTransId="{AE56EFD6-0DA2-4427-86AC-FEE026F51013}"/>
    <dgm:cxn modelId="{9954B2DB-F89E-424C-A193-66F82D90A11C}" type="presOf" srcId="{94B30C34-37C5-4616-B835-D26784176F9D}" destId="{B4BF974C-C370-4A1A-A512-EE9FED9EB687}" srcOrd="0" destOrd="3" presId="urn:microsoft.com/office/officeart/2005/8/layout/vList5"/>
    <dgm:cxn modelId="{F3123A8F-A598-1746-A222-F35988204B09}" type="presOf" srcId="{A0675FF7-EC9E-4F26-8DF8-F76D7BFDB4B9}" destId="{BD579E72-7D26-4388-A97F-F030469FBD2F}" srcOrd="0" destOrd="0" presId="urn:microsoft.com/office/officeart/2005/8/layout/vList5"/>
    <dgm:cxn modelId="{A8F5F25D-ECBD-DF42-8AE5-D6BF80F38BC0}" type="presOf" srcId="{B3C971D0-D93E-4D2B-A5BC-39E89DECB1EF}" destId="{B4BF974C-C370-4A1A-A512-EE9FED9EB687}" srcOrd="0" destOrd="0" presId="urn:microsoft.com/office/officeart/2005/8/layout/vList5"/>
    <dgm:cxn modelId="{AE8F23D7-BA82-488D-A9A8-678990B641F0}" srcId="{78FE3310-C57A-4E68-B7AF-50135B3E53D8}" destId="{A0675FF7-EC9E-4F26-8DF8-F76D7BFDB4B9}" srcOrd="0" destOrd="0" parTransId="{67A8B66B-8870-44A3-8073-148CCA5FFA46}" sibTransId="{B30CB3F7-5946-44EE-A816-5B22AEC501F2}"/>
    <dgm:cxn modelId="{6C4AB44F-7F90-4984-A8D4-62CEC1D4CA41}" srcId="{AF15EFE8-0835-4D53-893D-4EFAB1F8D267}" destId="{C6009EE9-AB2A-4499-B2CD-18E5BA520B98}" srcOrd="0" destOrd="0" parTransId="{3FFECB1B-F3BE-4449-AA51-F4B27E792697}" sibTransId="{E85B8EAB-2C9D-4D88-B9F1-E29CB3A3D596}"/>
    <dgm:cxn modelId="{5701F7D0-6190-458E-824A-CAF8D1EF164F}" srcId="{4EBA98F0-66C1-4156-B47E-BB4564178630}" destId="{78FE3310-C57A-4E68-B7AF-50135B3E53D8}" srcOrd="1" destOrd="0" parTransId="{CB0669B9-2E20-4271-8AC8-3DCB85EB8272}" sibTransId="{9F4428F1-8CA9-48DE-9E78-A2E07B6074C7}"/>
    <dgm:cxn modelId="{426A7CD5-0D1F-8F48-ACA3-C8BA28759975}" type="presOf" srcId="{E52B7C57-7A30-4797-BDB0-27D4BF63BE9D}" destId="{B4BF974C-C370-4A1A-A512-EE9FED9EB687}" srcOrd="0" destOrd="1" presId="urn:microsoft.com/office/officeart/2005/8/layout/vList5"/>
    <dgm:cxn modelId="{593FDE5E-6BBC-4908-8D11-F3FFDB1B4486}" srcId="{4EBA98F0-66C1-4156-B47E-BB4564178630}" destId="{AF15EFE8-0835-4D53-893D-4EFAB1F8D267}" srcOrd="2" destOrd="0" parTransId="{A2B52590-DE12-4D48-B521-5680BAFDCC79}" sibTransId="{584D5765-49A1-4DA5-BD4D-521AD60AA4F2}"/>
    <dgm:cxn modelId="{AC0E153B-0616-E643-A40E-675D01A77426}" type="presOf" srcId="{99CD5F30-3D72-4D20-9F49-16B076A3CB59}" destId="{86C655B7-0D6E-41A8-A3C1-45DE1F42479B}" srcOrd="0" destOrd="0" presId="urn:microsoft.com/office/officeart/2005/8/layout/vList5"/>
    <dgm:cxn modelId="{CC8102D2-08D3-4796-A4E9-5BF1209BD19B}" srcId="{B3C971D0-D93E-4D2B-A5BC-39E89DECB1EF}" destId="{E52B7C57-7A30-4797-BDB0-27D4BF63BE9D}" srcOrd="0" destOrd="0" parTransId="{1A497329-44B9-4858-8A94-8BF0C6794DEE}" sibTransId="{84DA3CEF-FC7D-4B2E-A249-FCF22FAD71C6}"/>
    <dgm:cxn modelId="{883BB547-EAB4-0E41-96B6-E38E5150C43F}" type="presOf" srcId="{EF74BC82-6A08-4525-9C47-2A8FBB8DEA38}" destId="{B4BF974C-C370-4A1A-A512-EE9FED9EB687}" srcOrd="0" destOrd="2" presId="urn:microsoft.com/office/officeart/2005/8/layout/vList5"/>
    <dgm:cxn modelId="{A2F5F419-0C74-5D44-868E-39D9E1ED7A67}" type="presOf" srcId="{78FE3310-C57A-4E68-B7AF-50135B3E53D8}" destId="{BAACF0C3-5BF4-4524-AF7D-15C61ECBB362}" srcOrd="0" destOrd="0" presId="urn:microsoft.com/office/officeart/2005/8/layout/vList5"/>
    <dgm:cxn modelId="{E56C1436-93FD-4884-B7B1-E8D2B3D5F235}" srcId="{4EBA98F0-66C1-4156-B47E-BB4564178630}" destId="{99CD5F30-3D72-4D20-9F49-16B076A3CB59}" srcOrd="0" destOrd="0" parTransId="{D030CF8B-E9C7-4FCE-A769-3A0DC9C70BBA}" sibTransId="{CF489775-8A91-44DB-A892-9C94F58E5C50}"/>
    <dgm:cxn modelId="{E94E5619-95C6-824C-AC7F-6D01E75E1C86}" type="presParOf" srcId="{6F70DDE4-DB16-4B46-96AE-4CECB3BA169A}" destId="{1423E3AB-E298-448C-88FD-F6C3CB39991F}" srcOrd="0" destOrd="0" presId="urn:microsoft.com/office/officeart/2005/8/layout/vList5"/>
    <dgm:cxn modelId="{0C7E710F-8165-C945-9F9D-28421147E9A6}" type="presParOf" srcId="{1423E3AB-E298-448C-88FD-F6C3CB39991F}" destId="{86C655B7-0D6E-41A8-A3C1-45DE1F42479B}" srcOrd="0" destOrd="0" presId="urn:microsoft.com/office/officeart/2005/8/layout/vList5"/>
    <dgm:cxn modelId="{281AFC5A-6BB8-0E44-9493-9D237238AA52}" type="presParOf" srcId="{1423E3AB-E298-448C-88FD-F6C3CB39991F}" destId="{B4BF974C-C370-4A1A-A512-EE9FED9EB687}" srcOrd="1" destOrd="0" presId="urn:microsoft.com/office/officeart/2005/8/layout/vList5"/>
    <dgm:cxn modelId="{D06A6ACF-423E-CF42-A375-55D7DCA693FE}" type="presParOf" srcId="{6F70DDE4-DB16-4B46-96AE-4CECB3BA169A}" destId="{D628356D-0510-44B3-844A-18EA73ED1E2C}" srcOrd="1" destOrd="0" presId="urn:microsoft.com/office/officeart/2005/8/layout/vList5"/>
    <dgm:cxn modelId="{83A74763-2F11-2143-8099-5EBD9902A663}" type="presParOf" srcId="{6F70DDE4-DB16-4B46-96AE-4CECB3BA169A}" destId="{9238A57B-54D3-48AC-86C4-5B4E8B451E26}" srcOrd="2" destOrd="0" presId="urn:microsoft.com/office/officeart/2005/8/layout/vList5"/>
    <dgm:cxn modelId="{3D3F75EA-C778-E140-B77D-0C657B1D0481}" type="presParOf" srcId="{9238A57B-54D3-48AC-86C4-5B4E8B451E26}" destId="{BAACF0C3-5BF4-4524-AF7D-15C61ECBB362}" srcOrd="0" destOrd="0" presId="urn:microsoft.com/office/officeart/2005/8/layout/vList5"/>
    <dgm:cxn modelId="{BCAF5CD7-BAD0-BA43-816F-6E28BB349FB3}" type="presParOf" srcId="{9238A57B-54D3-48AC-86C4-5B4E8B451E26}" destId="{BD579E72-7D26-4388-A97F-F030469FBD2F}" srcOrd="1" destOrd="0" presId="urn:microsoft.com/office/officeart/2005/8/layout/vList5"/>
    <dgm:cxn modelId="{503D96A7-4DEE-0441-ADEE-6C07A260602D}" type="presParOf" srcId="{6F70DDE4-DB16-4B46-96AE-4CECB3BA169A}" destId="{5932D818-E283-47BB-8D06-44E2F6EDCA65}" srcOrd="3" destOrd="0" presId="urn:microsoft.com/office/officeart/2005/8/layout/vList5"/>
    <dgm:cxn modelId="{AE64942C-CEC3-5849-AAD6-FB711D06DD93}" type="presParOf" srcId="{6F70DDE4-DB16-4B46-96AE-4CECB3BA169A}" destId="{FA55BDA1-6D46-4238-95A8-59FEDE9903E1}" srcOrd="4" destOrd="0" presId="urn:microsoft.com/office/officeart/2005/8/layout/vList5"/>
    <dgm:cxn modelId="{C1039633-4C70-CF49-A780-742C0A32A9A2}" type="presParOf" srcId="{FA55BDA1-6D46-4238-95A8-59FEDE9903E1}" destId="{52E0038A-58FE-4BF8-9CFB-12828007B89A}" srcOrd="0" destOrd="0" presId="urn:microsoft.com/office/officeart/2005/8/layout/vList5"/>
    <dgm:cxn modelId="{1B2A9CD4-3DFE-DB4A-BF26-5FA28EF9DA72}" type="presParOf" srcId="{FA55BDA1-6D46-4238-95A8-59FEDE9903E1}" destId="{93747C45-8C78-45F6-86F9-3CA6AA7600EA}" srcOrd="1" destOrd="0" presId="urn:microsoft.com/office/officeart/2005/8/layout/vList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0870CE9-1587-4104-BC77-2994204684AD}" type="doc">
      <dgm:prSet loTypeId="urn:microsoft.com/office/officeart/2005/8/layout/arrow3" loCatId="relationship" qsTypeId="urn:microsoft.com/office/officeart/2005/8/quickstyle/simple1#7" qsCatId="simple" csTypeId="urn:microsoft.com/office/officeart/2005/8/colors/colorful1#2" csCatId="colorful" phldr="1"/>
      <dgm:spPr/>
      <dgm:t>
        <a:bodyPr/>
        <a:lstStyle/>
        <a:p>
          <a:endParaRPr lang="en-US"/>
        </a:p>
      </dgm:t>
    </dgm:pt>
    <dgm:pt modelId="{D71851FA-5E73-4233-8B02-FBED0CE3830B}">
      <dgm:prSet custT="1"/>
      <dgm:spPr/>
      <dgm:t>
        <a:bodyPr/>
        <a:lstStyle/>
        <a:p>
          <a:pPr rtl="0"/>
          <a:r>
            <a:rPr lang="en-US" sz="2800" b="1" dirty="0" smtClean="0"/>
            <a:t>Customers</a:t>
          </a:r>
          <a:endParaRPr lang="en-US" sz="2800" b="1" dirty="0"/>
        </a:p>
      </dgm:t>
    </dgm:pt>
    <dgm:pt modelId="{F2C3327B-7550-46D0-8816-E3626FF04DD0}" type="parTrans" cxnId="{1A8EE17A-E049-4CC6-9021-572BEAB0457C}">
      <dgm:prSet/>
      <dgm:spPr/>
      <dgm:t>
        <a:bodyPr/>
        <a:lstStyle/>
        <a:p>
          <a:endParaRPr lang="en-US"/>
        </a:p>
      </dgm:t>
    </dgm:pt>
    <dgm:pt modelId="{060B3826-533C-4942-91B3-1578451D96BD}" type="sibTrans" cxnId="{1A8EE17A-E049-4CC6-9021-572BEAB0457C}">
      <dgm:prSet/>
      <dgm:spPr/>
      <dgm:t>
        <a:bodyPr/>
        <a:lstStyle/>
        <a:p>
          <a:endParaRPr lang="en-US"/>
        </a:p>
      </dgm:t>
    </dgm:pt>
    <dgm:pt modelId="{A706F3C3-1B66-487D-B47F-BC7B0C067C5E}">
      <dgm:prSet custT="1"/>
      <dgm:spPr/>
      <dgm:t>
        <a:bodyPr/>
        <a:lstStyle/>
        <a:p>
          <a:pPr rtl="0"/>
          <a:r>
            <a:rPr lang="en-US" sz="2000" b="1" dirty="0" smtClean="0"/>
            <a:t>Value and satisfaction</a:t>
          </a:r>
          <a:endParaRPr lang="en-US" sz="2000" dirty="0"/>
        </a:p>
      </dgm:t>
    </dgm:pt>
    <dgm:pt modelId="{A1195D3C-4EBD-4657-9553-CC1469E146CE}" type="parTrans" cxnId="{E0716FA0-1739-4B3D-BE46-C92E91BEB19D}">
      <dgm:prSet/>
      <dgm:spPr/>
      <dgm:t>
        <a:bodyPr/>
        <a:lstStyle/>
        <a:p>
          <a:endParaRPr lang="en-US"/>
        </a:p>
      </dgm:t>
    </dgm:pt>
    <dgm:pt modelId="{6986923C-EAFB-434B-9802-F7ED8902BF13}" type="sibTrans" cxnId="{E0716FA0-1739-4B3D-BE46-C92E91BEB19D}">
      <dgm:prSet/>
      <dgm:spPr/>
      <dgm:t>
        <a:bodyPr/>
        <a:lstStyle/>
        <a:p>
          <a:endParaRPr lang="en-US"/>
        </a:p>
      </dgm:t>
    </dgm:pt>
    <dgm:pt modelId="{666361FB-8141-4589-A87F-C149B4C1E771}">
      <dgm:prSet custT="1"/>
      <dgm:spPr/>
      <dgm:t>
        <a:bodyPr/>
        <a:lstStyle/>
        <a:p>
          <a:pPr rtl="0"/>
          <a:r>
            <a:rPr lang="en-US" sz="2800" b="1" dirty="0" smtClean="0"/>
            <a:t>Marketers</a:t>
          </a:r>
          <a:endParaRPr lang="en-US" sz="2800" dirty="0"/>
        </a:p>
      </dgm:t>
    </dgm:pt>
    <dgm:pt modelId="{9B7B170C-7E78-4E43-941B-E80B549401A7}" type="parTrans" cxnId="{1C13C92E-E84B-4320-B4D0-67395A4C4E13}">
      <dgm:prSet/>
      <dgm:spPr/>
      <dgm:t>
        <a:bodyPr/>
        <a:lstStyle/>
        <a:p>
          <a:endParaRPr lang="en-US"/>
        </a:p>
      </dgm:t>
    </dgm:pt>
    <dgm:pt modelId="{AA5C200A-8732-4CDE-B1ED-1D3E4D2F1998}" type="sibTrans" cxnId="{1C13C92E-E84B-4320-B4D0-67395A4C4E13}">
      <dgm:prSet/>
      <dgm:spPr/>
      <dgm:t>
        <a:bodyPr/>
        <a:lstStyle/>
        <a:p>
          <a:endParaRPr lang="en-US"/>
        </a:p>
      </dgm:t>
    </dgm:pt>
    <dgm:pt modelId="{10914996-4C37-4373-8D39-6E78F9541289}">
      <dgm:prSet custT="1"/>
      <dgm:spPr/>
      <dgm:t>
        <a:bodyPr/>
        <a:lstStyle/>
        <a:p>
          <a:pPr rtl="0"/>
          <a:r>
            <a:rPr lang="en-US" sz="2000" b="1" dirty="0" smtClean="0"/>
            <a:t>Set the right level of expectations</a:t>
          </a:r>
          <a:endParaRPr lang="en-US" sz="2000" dirty="0"/>
        </a:p>
      </dgm:t>
    </dgm:pt>
    <dgm:pt modelId="{E74F6E95-3DF1-4547-9F48-F69CCE9F815C}" type="parTrans" cxnId="{5EFEB894-83BF-42B3-9A85-64997A32FCC0}">
      <dgm:prSet/>
      <dgm:spPr/>
      <dgm:t>
        <a:bodyPr/>
        <a:lstStyle/>
        <a:p>
          <a:endParaRPr lang="en-US"/>
        </a:p>
      </dgm:t>
    </dgm:pt>
    <dgm:pt modelId="{D764E80F-2EC3-4005-9C91-6BF1A37E70E0}" type="sibTrans" cxnId="{5EFEB894-83BF-42B3-9A85-64997A32FCC0}">
      <dgm:prSet/>
      <dgm:spPr/>
      <dgm:t>
        <a:bodyPr/>
        <a:lstStyle/>
        <a:p>
          <a:endParaRPr lang="en-US"/>
        </a:p>
      </dgm:t>
    </dgm:pt>
    <dgm:pt modelId="{EA33BABB-A579-4CE5-AD4B-00CF070FF600}">
      <dgm:prSet custT="1"/>
      <dgm:spPr/>
      <dgm:t>
        <a:bodyPr/>
        <a:lstStyle/>
        <a:p>
          <a:pPr rtl="0"/>
          <a:r>
            <a:rPr lang="en-US" sz="2000" b="1" dirty="0" smtClean="0"/>
            <a:t>Not too high or low</a:t>
          </a:r>
          <a:endParaRPr lang="en-US" sz="2000" dirty="0"/>
        </a:p>
      </dgm:t>
    </dgm:pt>
    <dgm:pt modelId="{F8F0CDA4-3DBB-427A-9CFA-01093CBB59B1}" type="parTrans" cxnId="{A5285679-12B8-4613-AD41-1B0C65E2644F}">
      <dgm:prSet/>
      <dgm:spPr/>
      <dgm:t>
        <a:bodyPr/>
        <a:lstStyle/>
        <a:p>
          <a:endParaRPr lang="en-US"/>
        </a:p>
      </dgm:t>
    </dgm:pt>
    <dgm:pt modelId="{66A3FB7C-2D31-4A79-913E-9AE965AEA751}" type="sibTrans" cxnId="{A5285679-12B8-4613-AD41-1B0C65E2644F}">
      <dgm:prSet/>
      <dgm:spPr/>
      <dgm:t>
        <a:bodyPr/>
        <a:lstStyle/>
        <a:p>
          <a:endParaRPr lang="en-US"/>
        </a:p>
      </dgm:t>
    </dgm:pt>
    <dgm:pt modelId="{AA7E69D8-6671-4B88-ADA2-A78D59717A8A}" type="pres">
      <dgm:prSet presAssocID="{60870CE9-1587-4104-BC77-2994204684AD}" presName="compositeShape" presStyleCnt="0">
        <dgm:presLayoutVars>
          <dgm:chMax val="2"/>
          <dgm:dir/>
          <dgm:resizeHandles val="exact"/>
        </dgm:presLayoutVars>
      </dgm:prSet>
      <dgm:spPr/>
      <dgm:t>
        <a:bodyPr/>
        <a:lstStyle/>
        <a:p>
          <a:endParaRPr lang="en-US"/>
        </a:p>
      </dgm:t>
    </dgm:pt>
    <dgm:pt modelId="{BC0AA655-5C7D-4EA5-B539-3F6B1A781631}" type="pres">
      <dgm:prSet presAssocID="{60870CE9-1587-4104-BC77-2994204684AD}" presName="divider" presStyleLbl="fgShp" presStyleIdx="0" presStyleCnt="1"/>
      <dgm:spPr/>
    </dgm:pt>
    <dgm:pt modelId="{781F452B-FF6D-4A1D-BBB6-60E072AB62A5}" type="pres">
      <dgm:prSet presAssocID="{D71851FA-5E73-4233-8B02-FBED0CE3830B}" presName="downArrow" presStyleLbl="node1" presStyleIdx="0" presStyleCnt="2"/>
      <dgm:spPr/>
    </dgm:pt>
    <dgm:pt modelId="{C8BA8B4C-973C-4D9B-AF8A-32671779C14C}" type="pres">
      <dgm:prSet presAssocID="{D71851FA-5E73-4233-8B02-FBED0CE3830B}" presName="downArrowText" presStyleLbl="revTx" presStyleIdx="0" presStyleCnt="2">
        <dgm:presLayoutVars>
          <dgm:bulletEnabled val="1"/>
        </dgm:presLayoutVars>
      </dgm:prSet>
      <dgm:spPr/>
      <dgm:t>
        <a:bodyPr/>
        <a:lstStyle/>
        <a:p>
          <a:endParaRPr lang="en-US"/>
        </a:p>
      </dgm:t>
    </dgm:pt>
    <dgm:pt modelId="{131372CA-366C-4BDE-98F4-C7D5595D5219}" type="pres">
      <dgm:prSet presAssocID="{666361FB-8141-4589-A87F-C149B4C1E771}" presName="upArrow" presStyleLbl="node1" presStyleIdx="1" presStyleCnt="2"/>
      <dgm:spPr/>
    </dgm:pt>
    <dgm:pt modelId="{3AF6F742-8268-4B7D-A818-D0F7FD4FFF67}" type="pres">
      <dgm:prSet presAssocID="{666361FB-8141-4589-A87F-C149B4C1E771}" presName="upArrowText" presStyleLbl="revTx" presStyleIdx="1" presStyleCnt="2" custScaleX="143260">
        <dgm:presLayoutVars>
          <dgm:bulletEnabled val="1"/>
        </dgm:presLayoutVars>
      </dgm:prSet>
      <dgm:spPr/>
      <dgm:t>
        <a:bodyPr/>
        <a:lstStyle/>
        <a:p>
          <a:endParaRPr lang="en-US"/>
        </a:p>
      </dgm:t>
    </dgm:pt>
  </dgm:ptLst>
  <dgm:cxnLst>
    <dgm:cxn modelId="{5EFEB894-83BF-42B3-9A85-64997A32FCC0}" srcId="{666361FB-8141-4589-A87F-C149B4C1E771}" destId="{10914996-4C37-4373-8D39-6E78F9541289}" srcOrd="0" destOrd="0" parTransId="{E74F6E95-3DF1-4547-9F48-F69CCE9F815C}" sibTransId="{D764E80F-2EC3-4005-9C91-6BF1A37E70E0}"/>
    <dgm:cxn modelId="{A023AC21-5F51-9242-8E4D-271A8F5537E8}" type="presOf" srcId="{EA33BABB-A579-4CE5-AD4B-00CF070FF600}" destId="{3AF6F742-8268-4B7D-A818-D0F7FD4FFF67}" srcOrd="0" destOrd="2" presId="urn:microsoft.com/office/officeart/2005/8/layout/arrow3"/>
    <dgm:cxn modelId="{6412A3C9-90E7-0649-B1A6-3885BA7E9D5B}" type="presOf" srcId="{10914996-4C37-4373-8D39-6E78F9541289}" destId="{3AF6F742-8268-4B7D-A818-D0F7FD4FFF67}" srcOrd="0" destOrd="1" presId="urn:microsoft.com/office/officeart/2005/8/layout/arrow3"/>
    <dgm:cxn modelId="{1C13C92E-E84B-4320-B4D0-67395A4C4E13}" srcId="{60870CE9-1587-4104-BC77-2994204684AD}" destId="{666361FB-8141-4589-A87F-C149B4C1E771}" srcOrd="1" destOrd="0" parTransId="{9B7B170C-7E78-4E43-941B-E80B549401A7}" sibTransId="{AA5C200A-8732-4CDE-B1ED-1D3E4D2F1998}"/>
    <dgm:cxn modelId="{DF16B736-9FA5-8344-A9DF-1A0A7E246EDF}" type="presOf" srcId="{666361FB-8141-4589-A87F-C149B4C1E771}" destId="{3AF6F742-8268-4B7D-A818-D0F7FD4FFF67}" srcOrd="0" destOrd="0" presId="urn:microsoft.com/office/officeart/2005/8/layout/arrow3"/>
    <dgm:cxn modelId="{E0716FA0-1739-4B3D-BE46-C92E91BEB19D}" srcId="{D71851FA-5E73-4233-8B02-FBED0CE3830B}" destId="{A706F3C3-1B66-487D-B47F-BC7B0C067C5E}" srcOrd="0" destOrd="0" parTransId="{A1195D3C-4EBD-4657-9553-CC1469E146CE}" sibTransId="{6986923C-EAFB-434B-9802-F7ED8902BF13}"/>
    <dgm:cxn modelId="{1A8EE17A-E049-4CC6-9021-572BEAB0457C}" srcId="{60870CE9-1587-4104-BC77-2994204684AD}" destId="{D71851FA-5E73-4233-8B02-FBED0CE3830B}" srcOrd="0" destOrd="0" parTransId="{F2C3327B-7550-46D0-8816-E3626FF04DD0}" sibTransId="{060B3826-533C-4942-91B3-1578451D96BD}"/>
    <dgm:cxn modelId="{B3802B15-B82B-FE42-92D2-2411195303C1}" type="presOf" srcId="{D71851FA-5E73-4233-8B02-FBED0CE3830B}" destId="{C8BA8B4C-973C-4D9B-AF8A-32671779C14C}" srcOrd="0" destOrd="0" presId="urn:microsoft.com/office/officeart/2005/8/layout/arrow3"/>
    <dgm:cxn modelId="{A5285679-12B8-4613-AD41-1B0C65E2644F}" srcId="{666361FB-8141-4589-A87F-C149B4C1E771}" destId="{EA33BABB-A579-4CE5-AD4B-00CF070FF600}" srcOrd="1" destOrd="0" parTransId="{F8F0CDA4-3DBB-427A-9CFA-01093CBB59B1}" sibTransId="{66A3FB7C-2D31-4A79-913E-9AE965AEA751}"/>
    <dgm:cxn modelId="{DDBFFC58-3D75-CA49-8B54-00F6B94C683E}" type="presOf" srcId="{60870CE9-1587-4104-BC77-2994204684AD}" destId="{AA7E69D8-6671-4B88-ADA2-A78D59717A8A}" srcOrd="0" destOrd="0" presId="urn:microsoft.com/office/officeart/2005/8/layout/arrow3"/>
    <dgm:cxn modelId="{58F7D5D4-9AFD-9E4F-9A6F-46473EF5FAA1}" type="presOf" srcId="{A706F3C3-1B66-487D-B47F-BC7B0C067C5E}" destId="{C8BA8B4C-973C-4D9B-AF8A-32671779C14C}" srcOrd="0" destOrd="1" presId="urn:microsoft.com/office/officeart/2005/8/layout/arrow3"/>
    <dgm:cxn modelId="{AF49E0D7-5922-0C4C-8EF8-E58554282ADC}" type="presParOf" srcId="{AA7E69D8-6671-4B88-ADA2-A78D59717A8A}" destId="{BC0AA655-5C7D-4EA5-B539-3F6B1A781631}" srcOrd="0" destOrd="0" presId="urn:microsoft.com/office/officeart/2005/8/layout/arrow3"/>
    <dgm:cxn modelId="{AB8A39E4-8080-664D-86C2-61905C3FAC9A}" type="presParOf" srcId="{AA7E69D8-6671-4B88-ADA2-A78D59717A8A}" destId="{781F452B-FF6D-4A1D-BBB6-60E072AB62A5}" srcOrd="1" destOrd="0" presId="urn:microsoft.com/office/officeart/2005/8/layout/arrow3"/>
    <dgm:cxn modelId="{7FED179E-B470-CC45-A689-122A4998160D}" type="presParOf" srcId="{AA7E69D8-6671-4B88-ADA2-A78D59717A8A}" destId="{C8BA8B4C-973C-4D9B-AF8A-32671779C14C}" srcOrd="2" destOrd="0" presId="urn:microsoft.com/office/officeart/2005/8/layout/arrow3"/>
    <dgm:cxn modelId="{DF682A52-C936-9D4C-875B-9DC4B1D164EC}" type="presParOf" srcId="{AA7E69D8-6671-4B88-ADA2-A78D59717A8A}" destId="{131372CA-366C-4BDE-98F4-C7D5595D5219}" srcOrd="3" destOrd="0" presId="urn:microsoft.com/office/officeart/2005/8/layout/arrow3"/>
    <dgm:cxn modelId="{E2C66950-CC14-5343-A5C9-3D5E18435DF7}" type="presParOf" srcId="{AA7E69D8-6671-4B88-ADA2-A78D59717A8A}" destId="{3AF6F742-8268-4B7D-A818-D0F7FD4FFF67}" srcOrd="4" destOrd="0" presId="urn:microsoft.com/office/officeart/2005/8/layout/arrow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ea typeface="ヒラギノ角ゴ Pro W3" charset="-128"/>
                <a:cs typeface="+mn-cs"/>
              </a:defRPr>
            </a:lvl1pPr>
          </a:lstStyle>
          <a:p>
            <a:pPr>
              <a:defRPr/>
            </a:pPr>
            <a:fld id="{029140A7-37D1-4692-A3A4-60DBA2196F23}" type="datetime1">
              <a:rPr lang="en-US"/>
              <a:pPr>
                <a:defRPr/>
              </a:pPr>
              <a:t>3/7/2013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ea typeface="ヒラギノ角ゴ Pro W3" charset="-128"/>
                <a:cs typeface="+mn-cs"/>
              </a:defRPr>
            </a:lvl1pPr>
          </a:lstStyle>
          <a:p>
            <a:pPr>
              <a:defRPr/>
            </a:pPr>
            <a:fld id="{5654363D-D65A-46FD-9501-FFEB73C9A343}"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mn-lt"/>
        <a:ea typeface="MS PGothic" pitchFamily="34" charset="-128"/>
        <a:cs typeface="ＭＳ Ｐゴシック" charset="-128"/>
      </a:defRPr>
    </a:lvl1pPr>
    <a:lvl2pPr marL="457200" algn="l" rtl="0" eaLnBrk="0" fontAlgn="base" hangingPunct="0">
      <a:spcBef>
        <a:spcPct val="0"/>
      </a:spcBef>
      <a:spcAft>
        <a:spcPct val="0"/>
      </a:spcAft>
      <a:defRPr sz="1200" kern="1200">
        <a:solidFill>
          <a:schemeClr val="tx1"/>
        </a:solidFill>
        <a:latin typeface="+mn-lt"/>
        <a:ea typeface="MS PGothic" pitchFamily="34" charset="-128"/>
        <a:cs typeface="+mn-cs"/>
      </a:defRPr>
    </a:lvl2pPr>
    <a:lvl3pPr marL="11430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6002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20574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p:spPr>
        <p:txBody>
          <a:bodyPr/>
          <a:lstStyle/>
          <a:p>
            <a:pPr eaLnBrk="1" hangingPunct="1">
              <a:spcBef>
                <a:spcPct val="0"/>
              </a:spcBef>
            </a:pPr>
            <a:endParaRPr lang="en-GB" smtClean="0"/>
          </a:p>
        </p:txBody>
      </p:sp>
      <p:sp>
        <p:nvSpPr>
          <p:cNvPr id="31748" name="Slide Number Placeholder 3"/>
          <p:cNvSpPr>
            <a:spLocks noGrp="1"/>
          </p:cNvSpPr>
          <p:nvPr>
            <p:ph type="sldNum" sz="quarter" idx="5"/>
          </p:nvPr>
        </p:nvSpPr>
        <p:spPr>
          <a:noFill/>
        </p:spPr>
        <p:txBody>
          <a:bodyPr/>
          <a:lstStyle/>
          <a:p>
            <a:fld id="{B3649585-AFF7-4942-961A-708A25878BE4}" type="slidenum">
              <a:rPr lang="en-GB" smtClean="0">
                <a:latin typeface="Times New Roman" pitchFamily="18" charset="0"/>
              </a:rPr>
              <a:pPr/>
              <a:t>1</a:t>
            </a:fld>
            <a:endParaRPr lang="en-GB"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p:spPr>
        <p:txBody>
          <a:bodyPr/>
          <a:lstStyle/>
          <a:p>
            <a:pPr eaLnBrk="1" hangingPunct="1">
              <a:spcBef>
                <a:spcPct val="0"/>
              </a:spcBef>
            </a:pPr>
            <a:endParaRPr lang="en-GB" smtClean="0"/>
          </a:p>
        </p:txBody>
      </p:sp>
      <p:sp>
        <p:nvSpPr>
          <p:cNvPr id="32772" name="Slide Number Placeholder 3"/>
          <p:cNvSpPr>
            <a:spLocks noGrp="1"/>
          </p:cNvSpPr>
          <p:nvPr>
            <p:ph type="sldNum" sz="quarter" idx="5"/>
          </p:nvPr>
        </p:nvSpPr>
        <p:spPr>
          <a:noFill/>
        </p:spPr>
        <p:txBody>
          <a:bodyPr/>
          <a:lstStyle/>
          <a:p>
            <a:fld id="{148C14B6-9FB7-42D9-9CB4-7D991F39BDD4}" type="slidenum">
              <a:rPr lang="en-GB" smtClean="0">
                <a:latin typeface="Times New Roman" pitchFamily="18" charset="0"/>
              </a:rPr>
              <a:pPr/>
              <a:t>2</a:t>
            </a:fld>
            <a:endParaRPr lang="en-GB"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p:spPr>
        <p:txBody>
          <a:bodyPr/>
          <a:lstStyle/>
          <a:p>
            <a:pPr eaLnBrk="1" hangingPunct="1">
              <a:spcBef>
                <a:spcPct val="0"/>
              </a:spcBef>
            </a:pPr>
            <a:endParaRPr lang="en-GB" smtClean="0"/>
          </a:p>
        </p:txBody>
      </p:sp>
      <p:sp>
        <p:nvSpPr>
          <p:cNvPr id="33796" name="Slide Number Placeholder 3"/>
          <p:cNvSpPr>
            <a:spLocks noGrp="1"/>
          </p:cNvSpPr>
          <p:nvPr>
            <p:ph type="sldNum" sz="quarter" idx="5"/>
          </p:nvPr>
        </p:nvSpPr>
        <p:spPr>
          <a:noFill/>
        </p:spPr>
        <p:txBody>
          <a:bodyPr/>
          <a:lstStyle/>
          <a:p>
            <a:fld id="{B50D700B-28E6-4C98-BFD8-36DA5989EF32}" type="slidenum">
              <a:rPr lang="en-GB" smtClean="0">
                <a:latin typeface="Times New Roman" pitchFamily="18" charset="0"/>
              </a:rPr>
              <a:pPr/>
              <a:t>3</a:t>
            </a:fld>
            <a:endParaRPr lang="en-GB"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p:spPr>
        <p:txBody>
          <a:bodyPr/>
          <a:lstStyle/>
          <a:p>
            <a:pPr eaLnBrk="1" hangingPunct="1">
              <a:spcBef>
                <a:spcPct val="0"/>
              </a:spcBef>
            </a:pPr>
            <a:endParaRPr lang="en-GB" smtClean="0"/>
          </a:p>
        </p:txBody>
      </p:sp>
      <p:sp>
        <p:nvSpPr>
          <p:cNvPr id="34820" name="Slide Number Placeholder 3"/>
          <p:cNvSpPr>
            <a:spLocks noGrp="1"/>
          </p:cNvSpPr>
          <p:nvPr>
            <p:ph type="sldNum" sz="quarter" idx="5"/>
          </p:nvPr>
        </p:nvSpPr>
        <p:spPr>
          <a:noFill/>
        </p:spPr>
        <p:txBody>
          <a:bodyPr/>
          <a:lstStyle/>
          <a:p>
            <a:fld id="{2E2471B6-3F5A-4CD5-890A-FB478304DFD0}" type="slidenum">
              <a:rPr lang="en-GB" smtClean="0">
                <a:latin typeface="Times New Roman" pitchFamily="18" charset="0"/>
              </a:rPr>
              <a:pPr/>
              <a:t>4</a:t>
            </a:fld>
            <a:endParaRPr lang="en-GB"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pPr eaLnBrk="1" hangingPunct="1">
              <a:spcBef>
                <a:spcPct val="0"/>
              </a:spcBef>
            </a:pPr>
            <a:endParaRPr lang="en-GB" smtClean="0"/>
          </a:p>
        </p:txBody>
      </p:sp>
      <p:sp>
        <p:nvSpPr>
          <p:cNvPr id="35844" name="Slide Number Placeholder 3"/>
          <p:cNvSpPr>
            <a:spLocks noGrp="1"/>
          </p:cNvSpPr>
          <p:nvPr>
            <p:ph type="sldNum" sz="quarter" idx="5"/>
          </p:nvPr>
        </p:nvSpPr>
        <p:spPr>
          <a:noFill/>
        </p:spPr>
        <p:txBody>
          <a:bodyPr/>
          <a:lstStyle/>
          <a:p>
            <a:fld id="{475AA8E9-083C-416F-8012-3BE89F2767E8}" type="slidenum">
              <a:rPr lang="en-GB" smtClean="0">
                <a:latin typeface="Times New Roman" pitchFamily="18" charset="0"/>
              </a:rPr>
              <a:pPr/>
              <a:t>5</a:t>
            </a:fld>
            <a:endParaRPr lang="en-GB" smtClean="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p:spPr>
        <p:txBody>
          <a:bodyPr/>
          <a:lstStyle/>
          <a:p>
            <a:pPr eaLnBrk="1" hangingPunct="1">
              <a:spcBef>
                <a:spcPct val="0"/>
              </a:spcBef>
            </a:pPr>
            <a:endParaRPr lang="en-GB" smtClean="0"/>
          </a:p>
        </p:txBody>
      </p:sp>
      <p:sp>
        <p:nvSpPr>
          <p:cNvPr id="36868" name="Slide Number Placeholder 3"/>
          <p:cNvSpPr>
            <a:spLocks noGrp="1"/>
          </p:cNvSpPr>
          <p:nvPr>
            <p:ph type="sldNum" sz="quarter" idx="5"/>
          </p:nvPr>
        </p:nvSpPr>
        <p:spPr>
          <a:noFill/>
        </p:spPr>
        <p:txBody>
          <a:bodyPr/>
          <a:lstStyle/>
          <a:p>
            <a:fld id="{045A01D7-1555-49A5-9B4F-3E1F7099374A}" type="slidenum">
              <a:rPr lang="en-GB" smtClean="0">
                <a:latin typeface="Times New Roman" pitchFamily="18" charset="0"/>
              </a:rPr>
              <a:pPr/>
              <a:t>6</a:t>
            </a:fld>
            <a:endParaRPr lang="en-GB" smtClean="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p:spPr>
        <p:txBody>
          <a:bodyPr/>
          <a:lstStyle/>
          <a:p>
            <a:pPr eaLnBrk="1" hangingPunct="1">
              <a:spcBef>
                <a:spcPct val="0"/>
              </a:spcBef>
            </a:pPr>
            <a:endParaRPr lang="en-GB" smtClean="0"/>
          </a:p>
        </p:txBody>
      </p:sp>
      <p:sp>
        <p:nvSpPr>
          <p:cNvPr id="37892" name="Slide Number Placeholder 3"/>
          <p:cNvSpPr>
            <a:spLocks noGrp="1"/>
          </p:cNvSpPr>
          <p:nvPr>
            <p:ph type="sldNum" sz="quarter" idx="5"/>
          </p:nvPr>
        </p:nvSpPr>
        <p:spPr>
          <a:noFill/>
        </p:spPr>
        <p:txBody>
          <a:bodyPr/>
          <a:lstStyle/>
          <a:p>
            <a:fld id="{A16D7D4C-3FF0-449E-958E-EEE36E2FD519}" type="slidenum">
              <a:rPr lang="en-GB" smtClean="0">
                <a:latin typeface="Times New Roman" pitchFamily="18" charset="0"/>
              </a:rPr>
              <a:pPr/>
              <a:t>7</a:t>
            </a:fld>
            <a:endParaRPr lang="en-GB" smtClean="0">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p:spPr>
        <p:txBody>
          <a:bodyPr/>
          <a:lstStyle/>
          <a:p>
            <a:pPr eaLnBrk="1" hangingPunct="1">
              <a:spcBef>
                <a:spcPct val="0"/>
              </a:spcBef>
            </a:pPr>
            <a:endParaRPr lang="en-GB" smtClean="0"/>
          </a:p>
        </p:txBody>
      </p:sp>
      <p:sp>
        <p:nvSpPr>
          <p:cNvPr id="37892" name="Slide Number Placeholder 3"/>
          <p:cNvSpPr>
            <a:spLocks noGrp="1"/>
          </p:cNvSpPr>
          <p:nvPr>
            <p:ph type="sldNum" sz="quarter" idx="5"/>
          </p:nvPr>
        </p:nvSpPr>
        <p:spPr>
          <a:noFill/>
        </p:spPr>
        <p:txBody>
          <a:bodyPr/>
          <a:lstStyle/>
          <a:p>
            <a:fld id="{A16D7D4C-3FF0-449E-958E-EEE36E2FD519}" type="slidenum">
              <a:rPr lang="en-GB" smtClean="0">
                <a:latin typeface="Times New Roman" pitchFamily="18" charset="0"/>
              </a:rPr>
              <a:pPr/>
              <a:t>8</a:t>
            </a:fld>
            <a:endParaRPr lang="en-GB" smtClean="0">
              <a:latin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9</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bwMode="auto">
          <a:noFill/>
          <a:ln>
            <a:miter lim="800000"/>
            <a:headEnd/>
            <a:tailEnd/>
          </a:ln>
        </p:spPr>
        <p:txBody>
          <a:bodyPr/>
          <a:lstStyle/>
          <a:p>
            <a:fld id="{EFB05278-0ACB-4DE5-84A4-C63BC4CA7DEB}" type="slidenum">
              <a:rPr lang="en-US" smtClean="0">
                <a:latin typeface="Calibri" pitchFamily="34" charset="0"/>
                <a:ea typeface="ヒラギノ角ゴ Pro W3"/>
                <a:cs typeface="ヒラギノ角ゴ Pro W3"/>
              </a:rPr>
              <a:pPr/>
              <a:t>10</a:t>
            </a:fld>
            <a:endParaRPr lang="en-US" smtClean="0">
              <a:latin typeface="Calibri" pitchFamily="34" charset="0"/>
              <a:ea typeface="ヒラギノ角ゴ Pro W3"/>
              <a:cs typeface="ヒラギノ角ゴ Pro W3"/>
            </a:endParaRPr>
          </a:p>
        </p:txBody>
      </p:sp>
      <p:sp>
        <p:nvSpPr>
          <p:cNvPr id="1741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7411" name="Rectangle 3"/>
          <p:cNvSpPr>
            <a:spLocks noGrp="1" noChangeArrowheads="1"/>
          </p:cNvSpPr>
          <p:nvPr>
            <p:ph type="body" idx="1"/>
          </p:nvPr>
        </p:nvSpPr>
        <p:spPr bwMode="auto">
          <a:noFill/>
        </p:spPr>
        <p:txBody>
          <a:bodyPr/>
          <a:lstStyle/>
          <a:p>
            <a:r>
              <a:rPr lang="en-US" b="1" dirty="0" smtClean="0"/>
              <a:t>Objective 1	</a:t>
            </a:r>
            <a:r>
              <a:rPr lang="en-US" dirty="0" smtClean="0"/>
              <a:t>Define marketing and outline the steps in the marketing process.</a:t>
            </a:r>
          </a:p>
          <a:p>
            <a:r>
              <a:rPr lang="en-US" dirty="0" smtClean="0"/>
              <a:t>What Is Marketing? </a:t>
            </a:r>
          </a:p>
          <a:p>
            <a:r>
              <a:rPr lang="en-US" b="1" dirty="0" smtClean="0"/>
              <a:t>Objective 2	</a:t>
            </a:r>
            <a:r>
              <a:rPr lang="en-US" dirty="0" smtClean="0"/>
              <a:t>Explain the importance of understanding customers and the marketplace and identify the five core marketplace concepts.</a:t>
            </a:r>
          </a:p>
          <a:p>
            <a:r>
              <a:rPr lang="en-US" dirty="0" smtClean="0"/>
              <a:t>Understanding the Marketplace and Customer Needs </a:t>
            </a:r>
          </a:p>
          <a:p>
            <a:r>
              <a:rPr lang="en-US" b="1" dirty="0" smtClean="0"/>
              <a:t>Objective 3	</a:t>
            </a:r>
            <a:r>
              <a:rPr lang="en-US" dirty="0" smtClean="0"/>
              <a:t>Identify the key elements of a customer-driven marketing strategy and discuss the marketing management orientations that guide marketing strategy.</a:t>
            </a:r>
          </a:p>
          <a:p>
            <a:r>
              <a:rPr lang="en-US" dirty="0" smtClean="0"/>
              <a:t>Designing a Customer-Driven Marketing Strategy </a:t>
            </a:r>
          </a:p>
          <a:p>
            <a:r>
              <a:rPr lang="en-US" dirty="0" smtClean="0"/>
              <a:t>Preparing an Integrated Marketing Plan and Program 000–000</a:t>
            </a:r>
          </a:p>
          <a:p>
            <a:r>
              <a:rPr lang="en-US" b="1" dirty="0" smtClean="0"/>
              <a:t>Objective 4	</a:t>
            </a:r>
            <a:r>
              <a:rPr lang="en-US" dirty="0" smtClean="0"/>
              <a:t>Discuss customer relationship management and identify strategies for creating value </a:t>
            </a:r>
            <a:r>
              <a:rPr lang="en-US" i="1" dirty="0" smtClean="0"/>
              <a:t>for</a:t>
            </a:r>
            <a:r>
              <a:rPr lang="en-US" dirty="0" smtClean="0"/>
              <a:t> customers and capturing value </a:t>
            </a:r>
            <a:r>
              <a:rPr lang="en-US" i="1" dirty="0" smtClean="0"/>
              <a:t>from</a:t>
            </a:r>
            <a:r>
              <a:rPr lang="en-US" dirty="0" smtClean="0"/>
              <a:t> customers in return.</a:t>
            </a:r>
          </a:p>
          <a:p>
            <a:r>
              <a:rPr lang="en-US" dirty="0" smtClean="0"/>
              <a:t>Building Customer Relationships </a:t>
            </a:r>
          </a:p>
          <a:p>
            <a:r>
              <a:rPr lang="en-US" dirty="0" smtClean="0"/>
              <a:t>Capturing Value from Customers </a:t>
            </a:r>
          </a:p>
          <a:p>
            <a:r>
              <a:rPr lang="en-US" b="1" dirty="0" smtClean="0"/>
              <a:t>Objective 5	</a:t>
            </a:r>
            <a:r>
              <a:rPr lang="en-US" dirty="0" smtClean="0"/>
              <a:t>Describe the major trends and forces that are changing the marketing landscape in this age of relationships.</a:t>
            </a:r>
          </a:p>
          <a:p>
            <a:r>
              <a:rPr lang="en-US" dirty="0" smtClean="0"/>
              <a:t>The Changing Marketing Landscape </a:t>
            </a:r>
          </a:p>
          <a:p>
            <a:endParaRPr lang="en-U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bwMode="auto">
          <a:noFill/>
          <a:ln>
            <a:miter lim="800000"/>
            <a:headEnd/>
            <a:tailEnd/>
          </a:ln>
        </p:spPr>
        <p:txBody>
          <a:bodyPr/>
          <a:lstStyle/>
          <a:p>
            <a:fld id="{B743B637-1191-4CC9-BFE3-2ABB92FAF133}" type="slidenum">
              <a:rPr lang="en-US" smtClean="0">
                <a:latin typeface="Calibri" pitchFamily="34" charset="0"/>
                <a:ea typeface="ヒラギノ角ゴ Pro W3"/>
                <a:cs typeface="ヒラギノ角ゴ Pro W3"/>
              </a:rPr>
              <a:pPr/>
              <a:t>11</a:t>
            </a:fld>
            <a:endParaRPr lang="en-US" smtClean="0">
              <a:latin typeface="Calibri" pitchFamily="34" charset="0"/>
              <a:ea typeface="ヒラギノ角ゴ Pro W3"/>
              <a:cs typeface="ヒラギノ角ゴ Pro W3"/>
            </a:endParaRPr>
          </a:p>
        </p:txBody>
      </p:sp>
      <p:sp>
        <p:nvSpPr>
          <p:cNvPr id="1945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9460" name="Rectangle 3"/>
          <p:cNvSpPr>
            <a:spLocks noGrp="1" noChangeArrowheads="1"/>
          </p:cNvSpPr>
          <p:nvPr>
            <p:ph type="body" idx="1"/>
          </p:nvPr>
        </p:nvSpPr>
        <p:spPr bwMode="auto"/>
        <p:txBody>
          <a:bodyPr>
            <a:normAutofit fontScale="92500" lnSpcReduction="10000"/>
          </a:bodyPr>
          <a:lstStyle/>
          <a:p>
            <a:pPr>
              <a:defRPr/>
            </a:pPr>
            <a:r>
              <a:rPr lang="en-US" b="1" dirty="0" smtClean="0">
                <a:ea typeface="ＭＳ Ｐゴシック" charset="-128"/>
              </a:rPr>
              <a:t>Note to Instructor:</a:t>
            </a:r>
          </a:p>
          <a:p>
            <a:pPr>
              <a:defRPr/>
            </a:pPr>
            <a:endParaRPr lang="en-US" dirty="0" smtClean="0">
              <a:ea typeface="ＭＳ Ｐゴシック" charset="-128"/>
            </a:endParaRPr>
          </a:p>
          <a:p>
            <a:pPr>
              <a:defRPr/>
            </a:pPr>
            <a:r>
              <a:rPr lang="en-US" b="1" dirty="0" smtClean="0">
                <a:ea typeface="ＭＳ Ｐゴシック" charset="-128"/>
              </a:rPr>
              <a:t>Discussion Question</a:t>
            </a:r>
          </a:p>
          <a:p>
            <a:pPr>
              <a:defRPr/>
            </a:pPr>
            <a:r>
              <a:rPr lang="en-US" i="1" dirty="0" smtClean="0">
                <a:ea typeface="ＭＳ Ｐゴシック" charset="-128"/>
              </a:rPr>
              <a:t>Ask students for examples of either national or local companies that are excellent at marketing and ask how they reflect the definition given in this slide.</a:t>
            </a:r>
          </a:p>
          <a:p>
            <a:pPr>
              <a:defRPr/>
            </a:pPr>
            <a:endParaRPr lang="en-US" i="1" dirty="0" smtClean="0">
              <a:ea typeface="ＭＳ Ｐゴシック" charset="-128"/>
            </a:endParaRPr>
          </a:p>
          <a:p>
            <a:pPr>
              <a:defRPr/>
            </a:pPr>
            <a:r>
              <a:rPr lang="en-US" dirty="0" smtClean="0">
                <a:ea typeface="ＭＳ Ｐゴシック" charset="-128"/>
              </a:rPr>
              <a:t>The twofold goal of marketing is </a:t>
            </a:r>
          </a:p>
          <a:p>
            <a:pPr>
              <a:defRPr/>
            </a:pPr>
            <a:r>
              <a:rPr lang="en-US" dirty="0" smtClean="0">
                <a:ea typeface="ＭＳ Ｐゴシック" charset="-128"/>
              </a:rPr>
              <a:t>	to attract new customers by promising superior value and </a:t>
            </a:r>
          </a:p>
          <a:p>
            <a:pPr>
              <a:defRPr/>
            </a:pPr>
            <a:r>
              <a:rPr lang="en-US" dirty="0" smtClean="0">
                <a:ea typeface="ＭＳ Ｐゴシック" charset="-128"/>
              </a:rPr>
              <a:t>	to keep and grow current customers by delivering satisfaction.</a:t>
            </a:r>
          </a:p>
          <a:p>
            <a:pPr>
              <a:defRPr/>
            </a:pPr>
            <a:endParaRPr lang="en-US" dirty="0" smtClean="0">
              <a:ea typeface="ＭＳ Ｐゴシック" charset="-128"/>
            </a:endParaRPr>
          </a:p>
          <a:p>
            <a:pPr>
              <a:defRPr/>
            </a:pPr>
            <a:r>
              <a:rPr lang="en-US" dirty="0" smtClean="0">
                <a:ea typeface="ＭＳ Ｐゴシック" charset="-128"/>
              </a:rPr>
              <a:t>Sound marketing is critical to the success of every organization.</a:t>
            </a:r>
          </a:p>
          <a:p>
            <a:pPr>
              <a:defRPr/>
            </a:pPr>
            <a:r>
              <a:rPr lang="en-US" dirty="0" smtClean="0">
                <a:ea typeface="ＭＳ Ｐゴシック" charset="-128"/>
              </a:rPr>
              <a:t>	 Large for-profit firms </a:t>
            </a:r>
          </a:p>
          <a:p>
            <a:pPr>
              <a:defRPr/>
            </a:pPr>
            <a:r>
              <a:rPr lang="en-US" dirty="0" smtClean="0">
                <a:ea typeface="ＭＳ Ｐゴシック" charset="-128"/>
              </a:rPr>
              <a:t>	not-for-profit organizations, such as colleges, hospitals, museums, symphony orchestras, and even churches.</a:t>
            </a:r>
          </a:p>
          <a:p>
            <a:pPr>
              <a:defRPr/>
            </a:pPr>
            <a:endParaRPr lang="en-US" dirty="0" smtClean="0">
              <a:ea typeface="ＭＳ Ｐゴシック" charset="-128"/>
            </a:endParaRPr>
          </a:p>
          <a:p>
            <a:pPr>
              <a:defRPr/>
            </a:pPr>
            <a:r>
              <a:rPr lang="en-US" dirty="0" smtClean="0">
                <a:ea typeface="ＭＳ Ｐゴシック" charset="-128"/>
              </a:rPr>
              <a:t>Marketing—it’s all around you. </a:t>
            </a:r>
          </a:p>
          <a:p>
            <a:pPr>
              <a:defRPr/>
            </a:pPr>
            <a:r>
              <a:rPr lang="en-US" dirty="0" smtClean="0">
                <a:ea typeface="ＭＳ Ｐゴシック" charset="-128"/>
              </a:rPr>
              <a:t>	 abundance of products at your nearby shopping mall </a:t>
            </a:r>
          </a:p>
          <a:p>
            <a:pPr>
              <a:defRPr/>
            </a:pPr>
            <a:r>
              <a:rPr lang="en-US" dirty="0" smtClean="0">
                <a:ea typeface="ＭＳ Ｐゴシック" charset="-128"/>
              </a:rPr>
              <a:t>	ads that fill your TV screen, spice up your magazines, or stuff your mailbox.</a:t>
            </a:r>
          </a:p>
          <a:p>
            <a:pPr>
              <a:defRPr/>
            </a:pPr>
            <a:r>
              <a:rPr lang="en-US" dirty="0" smtClean="0">
                <a:ea typeface="ＭＳ Ｐゴシック" charset="-128"/>
              </a:rPr>
              <a:t>	websites </a:t>
            </a:r>
          </a:p>
          <a:p>
            <a:pPr>
              <a:defRPr/>
            </a:pPr>
            <a:r>
              <a:rPr lang="en-US" dirty="0" smtClean="0">
                <a:ea typeface="ＭＳ Ｐゴシック" charset="-128"/>
              </a:rPr>
              <a:t>	smartphone apps </a:t>
            </a:r>
          </a:p>
          <a:p>
            <a:pPr>
              <a:defRPr/>
            </a:pPr>
            <a:r>
              <a:rPr lang="en-US" dirty="0" smtClean="0">
                <a:ea typeface="ＭＳ Ｐゴシック" charset="-128"/>
              </a:rPr>
              <a:t>	online social networks and blogs.</a:t>
            </a:r>
          </a:p>
          <a:p>
            <a:pPr>
              <a:defRPr/>
            </a:pPr>
            <a:endParaRPr lang="en-US" dirty="0" smtClean="0">
              <a:ea typeface="ＭＳ Ｐゴシック" charset="-128"/>
            </a:endParaRPr>
          </a:p>
          <a:p>
            <a:pPr>
              <a:defRPr/>
            </a:pPr>
            <a:r>
              <a:rPr lang="en-US" dirty="0" smtClean="0">
                <a:ea typeface="ＭＳ Ｐゴシック" charset="-128"/>
              </a:rPr>
              <a:t> These new approaches do more than just blast out messages to the masses. They reach you directly and personally. Today’s marketers want to become a part of your life and enrich your experiences with their brands—to help you </a:t>
            </a:r>
            <a:r>
              <a:rPr lang="en-US" i="1" dirty="0" smtClean="0">
                <a:ea typeface="ＭＳ Ｐゴシック" charset="-128"/>
              </a:rPr>
              <a:t>live</a:t>
            </a:r>
            <a:r>
              <a:rPr lang="en-US" dirty="0" smtClean="0">
                <a:ea typeface="ＭＳ Ｐゴシック" charset="-128"/>
              </a:rPr>
              <a:t> their brands.</a:t>
            </a:r>
          </a:p>
          <a:p>
            <a:pPr>
              <a:defRPr/>
            </a:pPr>
            <a:endParaRPr lang="en-US" i="1" dirty="0" smtClean="0">
              <a:ea typeface="ＭＳ Ｐゴシック"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bwMode="auto">
          <a:noFill/>
          <a:ln>
            <a:solidFill>
              <a:srgbClr val="000000"/>
            </a:solidFill>
            <a:miter lim="800000"/>
            <a:headEnd/>
            <a:tailEnd/>
          </a:ln>
        </p:spPr>
      </p:sp>
      <p:sp>
        <p:nvSpPr>
          <p:cNvPr id="21506" name="Notes Placeholder 2"/>
          <p:cNvSpPr>
            <a:spLocks noGrp="1"/>
          </p:cNvSpPr>
          <p:nvPr>
            <p:ph type="body" idx="1"/>
          </p:nvPr>
        </p:nvSpPr>
        <p:spPr bwMode="auto">
          <a:noFill/>
        </p:spPr>
        <p:txBody>
          <a:bodyPr/>
          <a:lstStyle/>
          <a:p>
            <a:r>
              <a:rPr lang="en-US" dirty="0" smtClean="0"/>
              <a:t>This important figure shows  the simple, five-step model of the marketing process. By creating value </a:t>
            </a:r>
            <a:r>
              <a:rPr lang="en-US" i="1" dirty="0" smtClean="0"/>
              <a:t>for customers, </a:t>
            </a:r>
            <a:r>
              <a:rPr lang="en-US" dirty="0" smtClean="0"/>
              <a:t>marketers capture value </a:t>
            </a:r>
            <a:r>
              <a:rPr lang="en-US" i="1" dirty="0" smtClean="0"/>
              <a:t>from customers in </a:t>
            </a:r>
            <a:r>
              <a:rPr lang="en-US" dirty="0" smtClean="0"/>
              <a:t>return. </a:t>
            </a:r>
          </a:p>
          <a:p>
            <a:r>
              <a:rPr lang="en-US" dirty="0" smtClean="0"/>
              <a:t>This five-step process forms the marketing framework for the rest of the chapter and the remainder of the book.</a:t>
            </a:r>
          </a:p>
          <a:p>
            <a:endParaRPr lang="en-US" dirty="0" smtClean="0"/>
          </a:p>
          <a:p>
            <a:r>
              <a:rPr lang="en-US" dirty="0" smtClean="0"/>
              <a:t>In the first four steps, companies work to understand consumers, create customer value, and build strong customer relationships. </a:t>
            </a:r>
          </a:p>
          <a:p>
            <a:r>
              <a:rPr lang="en-US" dirty="0" smtClean="0"/>
              <a:t>In the final step, companies reap the rewards of creating superior customer value. By creating value </a:t>
            </a:r>
            <a:r>
              <a:rPr lang="en-US" i="1" dirty="0" smtClean="0"/>
              <a:t>for</a:t>
            </a:r>
            <a:r>
              <a:rPr lang="en-US" dirty="0" smtClean="0"/>
              <a:t> consumers, they in turn capture value </a:t>
            </a:r>
            <a:r>
              <a:rPr lang="en-US" i="1" dirty="0" smtClean="0"/>
              <a:t>from</a:t>
            </a:r>
            <a:r>
              <a:rPr lang="en-US" dirty="0" smtClean="0"/>
              <a:t> consumers in the form of sales, profits, and long-term customer equity.</a:t>
            </a:r>
          </a:p>
          <a:p>
            <a:r>
              <a:rPr lang="en-US" dirty="0" smtClean="0"/>
              <a:t>In this chapter, we review each step but focus more on the customer relationship steps—understanding customers, building customer relationships, and capturing value from customers..</a:t>
            </a:r>
          </a:p>
          <a:p>
            <a:endParaRPr lang="en-US" dirty="0" smtClean="0"/>
          </a:p>
          <a:p>
            <a:r>
              <a:rPr lang="en-US" dirty="0" smtClean="0"/>
              <a:t>Marketing is all about creating value for customers. So, as the first step in the marketing process, the company must fully understand consumers and the marketplace in which it operates. </a:t>
            </a:r>
          </a:p>
          <a:p>
            <a:endParaRPr lang="en-US" dirty="0" smtClean="0"/>
          </a:p>
        </p:txBody>
      </p:sp>
      <p:sp>
        <p:nvSpPr>
          <p:cNvPr id="21507" name="Slide Number Placeholder 3"/>
          <p:cNvSpPr>
            <a:spLocks noGrp="1"/>
          </p:cNvSpPr>
          <p:nvPr>
            <p:ph type="sldNum" sz="quarter" idx="5"/>
          </p:nvPr>
        </p:nvSpPr>
        <p:spPr bwMode="auto">
          <a:noFill/>
          <a:ln>
            <a:miter lim="800000"/>
            <a:headEnd/>
            <a:tailEnd/>
          </a:ln>
        </p:spPr>
        <p:txBody>
          <a:bodyPr/>
          <a:lstStyle/>
          <a:p>
            <a:fld id="{1E70C570-0D89-4CDB-BF55-962A6E0B7AE0}" type="slidenum">
              <a:rPr lang="en-US" smtClean="0">
                <a:latin typeface="Calibri" pitchFamily="34" charset="0"/>
                <a:ea typeface="ヒラギノ角ゴ Pro W3"/>
                <a:cs typeface="ヒラギノ角ゴ Pro W3"/>
              </a:rPr>
              <a:pPr/>
              <a:t>12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bwMode="auto">
          <a:noFill/>
          <a:ln>
            <a:miter lim="800000"/>
            <a:headEnd/>
            <a:tailEnd/>
          </a:ln>
        </p:spPr>
        <p:txBody>
          <a:bodyPr/>
          <a:lstStyle/>
          <a:p>
            <a:fld id="{2458D2F9-D5E2-4D5D-BBDE-98F2CDBA1631}" type="slidenum">
              <a:rPr lang="en-US" smtClean="0">
                <a:latin typeface="Calibri" pitchFamily="34" charset="0"/>
                <a:ea typeface="ヒラギノ角ゴ Pro W3"/>
                <a:cs typeface="ヒラギノ角ゴ Pro W3"/>
              </a:rPr>
              <a:pPr/>
              <a:t>13</a:t>
            </a:fld>
            <a:endParaRPr lang="en-US" smtClean="0">
              <a:latin typeface="Calibri" pitchFamily="34" charset="0"/>
              <a:ea typeface="ヒラギノ角ゴ Pro W3"/>
              <a:cs typeface="ヒラギノ角ゴ Pro W3"/>
            </a:endParaRPr>
          </a:p>
        </p:txBody>
      </p:sp>
      <p:sp>
        <p:nvSpPr>
          <p:cNvPr id="2355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3555" name="Rectangle 3"/>
          <p:cNvSpPr>
            <a:spLocks noGrp="1" noChangeArrowheads="1"/>
          </p:cNvSpPr>
          <p:nvPr>
            <p:ph type="body" idx="1"/>
          </p:nvPr>
        </p:nvSpPr>
        <p:spPr bwMode="auto">
          <a:noFill/>
        </p:spPr>
        <p:txBody>
          <a:bodyPr/>
          <a:lstStyle/>
          <a:p>
            <a:r>
              <a:rPr lang="en-US" dirty="0" smtClean="0"/>
              <a:t>Discussion Question:</a:t>
            </a:r>
          </a:p>
          <a:p>
            <a:r>
              <a:rPr lang="en-US" dirty="0" smtClean="0"/>
              <a:t>Ask the students to </a:t>
            </a:r>
          </a:p>
          <a:p>
            <a:r>
              <a:rPr lang="en-US" dirty="0" smtClean="0"/>
              <a:t>1) give an example of a product (good or service) they purchased recently</a:t>
            </a:r>
          </a:p>
          <a:p>
            <a:r>
              <a:rPr lang="en-US" dirty="0" smtClean="0"/>
              <a:t>2) Tell  how did that product satisfy a need, want or desire.</a:t>
            </a:r>
          </a:p>
          <a:p>
            <a:endParaRPr lang="en-US" dirty="0" smtClean="0"/>
          </a:p>
          <a:p>
            <a:r>
              <a:rPr lang="en-US" dirty="0" smtClean="0"/>
              <a:t>Marketing must be understood in the new sense of </a:t>
            </a:r>
            <a:r>
              <a:rPr lang="en-US" i="1" dirty="0" smtClean="0"/>
              <a:t>satisfying customer needs.</a:t>
            </a:r>
            <a:r>
              <a:rPr lang="en-US" dirty="0" smtClean="0"/>
              <a:t> </a:t>
            </a:r>
          </a:p>
          <a:p>
            <a:r>
              <a:rPr lang="en-US" dirty="0" smtClean="0"/>
              <a:t>Human </a:t>
            </a:r>
            <a:r>
              <a:rPr lang="en-US" b="1" dirty="0" smtClean="0"/>
              <a:t>needs</a:t>
            </a:r>
            <a:r>
              <a:rPr lang="en-US" dirty="0" smtClean="0"/>
              <a:t> are states of felt deprivation. They include basic </a:t>
            </a:r>
            <a:r>
              <a:rPr lang="en-US" i="1" dirty="0" smtClean="0"/>
              <a:t>physical</a:t>
            </a:r>
            <a:r>
              <a:rPr lang="en-US" dirty="0" smtClean="0"/>
              <a:t> needs for food, clothing, warmth, and safety; </a:t>
            </a:r>
            <a:r>
              <a:rPr lang="en-US" i="1" dirty="0" smtClean="0"/>
              <a:t>social</a:t>
            </a:r>
            <a:r>
              <a:rPr lang="en-US" dirty="0" smtClean="0"/>
              <a:t> needs for belonging and affection; and </a:t>
            </a:r>
            <a:r>
              <a:rPr lang="en-US" i="1" dirty="0" smtClean="0"/>
              <a:t>individual</a:t>
            </a:r>
            <a:r>
              <a:rPr lang="en-US" dirty="0" smtClean="0"/>
              <a:t> needs for knowledge and self-expression. </a:t>
            </a:r>
          </a:p>
          <a:p>
            <a:r>
              <a:rPr lang="en-US" dirty="0" smtClean="0"/>
              <a:t>Marketers did not create these needs; they are a basic part of the human makeup.</a:t>
            </a:r>
          </a:p>
          <a:p>
            <a:r>
              <a:rPr lang="en-US" b="1" dirty="0" smtClean="0"/>
              <a:t>Wants</a:t>
            </a:r>
            <a:r>
              <a:rPr lang="en-US" dirty="0" smtClean="0"/>
              <a:t> are the form human needs take as they are shaped by culture and individual personality. An American </a:t>
            </a:r>
            <a:r>
              <a:rPr lang="en-US" i="1" dirty="0" smtClean="0"/>
              <a:t>needs</a:t>
            </a:r>
            <a:r>
              <a:rPr lang="en-US" dirty="0" smtClean="0"/>
              <a:t> food but </a:t>
            </a:r>
            <a:r>
              <a:rPr lang="en-US" i="1" dirty="0" smtClean="0"/>
              <a:t>wants</a:t>
            </a:r>
            <a:r>
              <a:rPr lang="en-US" dirty="0" smtClean="0"/>
              <a:t> a Big Mac, </a:t>
            </a:r>
            <a:r>
              <a:rPr lang="en-US" dirty="0" err="1" smtClean="0"/>
              <a:t>french</a:t>
            </a:r>
            <a:r>
              <a:rPr lang="en-US" dirty="0" smtClean="0"/>
              <a:t> fries, and a soft drink. A person in Papua, New Guinea, </a:t>
            </a:r>
            <a:r>
              <a:rPr lang="en-US" i="1" dirty="0" smtClean="0"/>
              <a:t>needs</a:t>
            </a:r>
            <a:r>
              <a:rPr lang="en-US" dirty="0" smtClean="0"/>
              <a:t> food but </a:t>
            </a:r>
            <a:r>
              <a:rPr lang="en-US" i="1" dirty="0" smtClean="0"/>
              <a:t>wants</a:t>
            </a:r>
            <a:r>
              <a:rPr lang="en-US" dirty="0" smtClean="0"/>
              <a:t> taro, rice, yams, and pork. Wants are shaped by one’s society and are described in terms of objects that will satisfy those needs. When backed by buying power, wants become </a:t>
            </a:r>
            <a:r>
              <a:rPr lang="en-US" b="1" dirty="0" smtClean="0"/>
              <a:t>demands</a:t>
            </a:r>
            <a:r>
              <a:rPr lang="en-US" dirty="0" smtClean="0"/>
              <a:t>. Given their wants and resources, people demand products with benefits that add up to the most value and satisfaction.</a:t>
            </a:r>
          </a:p>
          <a:p>
            <a:r>
              <a:rPr lang="en-US" dirty="0" smtClean="0"/>
              <a:t>Outstanding marketing companies go to great lengths to learn about and understand their customers’ needs, wants, and demands. They conduct consumer research and analyze mountains of customer data.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bwMode="auto">
          <a:noFill/>
          <a:ln>
            <a:miter lim="800000"/>
            <a:headEnd/>
            <a:tailEnd/>
          </a:ln>
        </p:spPr>
        <p:txBody>
          <a:bodyPr/>
          <a:lstStyle/>
          <a:p>
            <a:fld id="{21369FB5-585D-4FD3-97DB-28D88A2CD41D}" type="slidenum">
              <a:rPr lang="en-US" smtClean="0">
                <a:latin typeface="Calibri" pitchFamily="34" charset="0"/>
                <a:ea typeface="ヒラギノ角ゴ Pro W3"/>
                <a:cs typeface="ヒラギノ角ゴ Pro W3"/>
              </a:rPr>
              <a:pPr/>
              <a:t>14</a:t>
            </a:fld>
            <a:endParaRPr lang="en-US" smtClean="0">
              <a:latin typeface="Calibri" pitchFamily="34" charset="0"/>
              <a:ea typeface="ヒラギノ角ゴ Pro W3"/>
              <a:cs typeface="ヒラギノ角ゴ Pro W3"/>
            </a:endParaRPr>
          </a:p>
        </p:txBody>
      </p:sp>
      <p:sp>
        <p:nvSpPr>
          <p:cNvPr id="2560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5603" name="Rectangle 3"/>
          <p:cNvSpPr>
            <a:spLocks noGrp="1" noChangeArrowheads="1"/>
          </p:cNvSpPr>
          <p:nvPr>
            <p:ph type="body" idx="1"/>
          </p:nvPr>
        </p:nvSpPr>
        <p:spPr bwMode="auto">
          <a:noFill/>
        </p:spPr>
        <p:txBody>
          <a:bodyPr/>
          <a:lstStyle/>
          <a:p>
            <a:r>
              <a:rPr lang="en-US" dirty="0" smtClean="0"/>
              <a:t>Consumers’ needs and wants are fulfilled through</a:t>
            </a:r>
            <a:r>
              <a:rPr lang="en-US" b="1" dirty="0" smtClean="0"/>
              <a:t> market offerings</a:t>
            </a:r>
          </a:p>
          <a:p>
            <a:r>
              <a:rPr lang="en-US" b="1" dirty="0" smtClean="0"/>
              <a:t>	</a:t>
            </a:r>
            <a:r>
              <a:rPr lang="en-US" dirty="0" smtClean="0"/>
              <a:t>physical </a:t>
            </a:r>
            <a:r>
              <a:rPr lang="en-US" i="1" dirty="0" smtClean="0"/>
              <a:t>products</a:t>
            </a:r>
          </a:p>
          <a:p>
            <a:r>
              <a:rPr lang="en-US" i="1" dirty="0" smtClean="0"/>
              <a:t>	services</a:t>
            </a:r>
            <a:r>
              <a:rPr lang="en-US" dirty="0" smtClean="0"/>
              <a:t>—activities or benefits offered for sale that are essentially intangible and do not result in the ownership of anything.</a:t>
            </a:r>
          </a:p>
          <a:p>
            <a:r>
              <a:rPr lang="en-US" dirty="0" smtClean="0"/>
              <a:t>	</a:t>
            </a:r>
            <a:r>
              <a:rPr lang="en-US" i="1" dirty="0" smtClean="0"/>
              <a:t>persons</a:t>
            </a:r>
            <a:r>
              <a:rPr lang="en-US" dirty="0" smtClean="0"/>
              <a:t>, </a:t>
            </a:r>
            <a:r>
              <a:rPr lang="en-US" i="1" dirty="0" smtClean="0"/>
              <a:t>places</a:t>
            </a:r>
            <a:r>
              <a:rPr lang="en-US" dirty="0" smtClean="0"/>
              <a:t>, </a:t>
            </a:r>
            <a:r>
              <a:rPr lang="en-US" i="1" dirty="0" smtClean="0"/>
              <a:t>organizations</a:t>
            </a:r>
            <a:r>
              <a:rPr lang="en-US" dirty="0" smtClean="0"/>
              <a:t>, </a:t>
            </a:r>
            <a:r>
              <a:rPr lang="en-US" i="1" dirty="0" smtClean="0"/>
              <a:t>information</a:t>
            </a:r>
            <a:r>
              <a:rPr lang="en-US" dirty="0" smtClean="0"/>
              <a:t>, and </a:t>
            </a:r>
            <a:r>
              <a:rPr lang="en-US" i="1" dirty="0" smtClean="0"/>
              <a:t>ideas</a:t>
            </a:r>
          </a:p>
          <a:p>
            <a:endParaRPr lang="en-US" i="1" dirty="0" smtClean="0"/>
          </a:p>
          <a:p>
            <a:r>
              <a:rPr lang="en-US" dirty="0" smtClean="0"/>
              <a:t>Many sellers make the mistake of paying more attention to the specific products they offer than to the benefits and experiences produced by these products. These sellers suffer from </a:t>
            </a:r>
            <a:r>
              <a:rPr lang="en-US" b="1" dirty="0" smtClean="0"/>
              <a:t>marketing myopia</a:t>
            </a:r>
            <a:r>
              <a:rPr lang="en-US" dirty="0" smtClean="0"/>
              <a:t>. They forget that a product is only a tool to solve a consumer problem. A manufacturer of quarter-inch drill bits may think that the customer needs a drill bit. But what the customer </a:t>
            </a:r>
            <a:r>
              <a:rPr lang="en-US" i="1" dirty="0" smtClean="0"/>
              <a:t>really</a:t>
            </a:r>
            <a:r>
              <a:rPr lang="en-US" dirty="0" smtClean="0"/>
              <a:t> needs is a quarter-inch hole. These sellers will have trouble if a new product comes along that serves the customer’s need better or less expensively. The customer will have the same </a:t>
            </a:r>
            <a:r>
              <a:rPr lang="en-US" i="1" dirty="0" smtClean="0"/>
              <a:t>need</a:t>
            </a:r>
            <a:r>
              <a:rPr lang="en-US" dirty="0" smtClean="0"/>
              <a:t> but will </a:t>
            </a:r>
            <a:r>
              <a:rPr lang="en-US" i="1" dirty="0" smtClean="0"/>
              <a:t>want</a:t>
            </a:r>
            <a:r>
              <a:rPr lang="en-US" dirty="0" smtClean="0"/>
              <a:t> the new product.</a:t>
            </a:r>
          </a:p>
          <a:p>
            <a:endParaRPr lang="en-US" dirty="0" smtClean="0"/>
          </a:p>
          <a:p>
            <a:r>
              <a:rPr lang="en-US" dirty="0" smtClean="0"/>
              <a:t>Smart marketers look beyond the attributes of the products and services they sell. By orchestrating several services and products, they create </a:t>
            </a:r>
            <a:r>
              <a:rPr lang="en-US" i="1" dirty="0" smtClean="0"/>
              <a:t>brand experiences</a:t>
            </a:r>
            <a:r>
              <a:rPr lang="en-US" dirty="0" smtClean="0"/>
              <a:t> for consumers. </a:t>
            </a:r>
          </a:p>
          <a:p>
            <a:endParaRPr lang="en-US"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bwMode="auto">
          <a:noFill/>
          <a:ln>
            <a:miter lim="800000"/>
            <a:headEnd/>
            <a:tailEnd/>
          </a:ln>
        </p:spPr>
        <p:txBody>
          <a:bodyPr/>
          <a:lstStyle/>
          <a:p>
            <a:fld id="{9998EA26-717D-40F0-8597-1A8E8ECA985B}" type="slidenum">
              <a:rPr lang="en-US" smtClean="0">
                <a:latin typeface="Calibri" pitchFamily="34" charset="0"/>
                <a:ea typeface="ヒラギノ角ゴ Pro W3"/>
                <a:cs typeface="ヒラギノ角ゴ Pro W3"/>
              </a:rPr>
              <a:pPr/>
              <a:t>15</a:t>
            </a:fld>
            <a:endParaRPr lang="en-US" smtClean="0">
              <a:latin typeface="Calibri" pitchFamily="34" charset="0"/>
              <a:ea typeface="ヒラギノ角ゴ Pro W3"/>
              <a:cs typeface="ヒラギノ角ゴ Pro W3"/>
            </a:endParaRPr>
          </a:p>
        </p:txBody>
      </p:sp>
      <p:sp>
        <p:nvSpPr>
          <p:cNvPr id="2765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7651" name="Rectangle 3"/>
          <p:cNvSpPr>
            <a:spLocks noGrp="1" noChangeArrowheads="1"/>
          </p:cNvSpPr>
          <p:nvPr>
            <p:ph type="body" idx="1"/>
          </p:nvPr>
        </p:nvSpPr>
        <p:spPr bwMode="auto">
          <a:noFill/>
        </p:spPr>
        <p:txBody>
          <a:bodyPr/>
          <a:lstStyle/>
          <a:p>
            <a:r>
              <a:rPr lang="en-US" b="1" dirty="0" smtClean="0"/>
              <a:t>Note to Instructor:</a:t>
            </a:r>
          </a:p>
          <a:p>
            <a:endParaRPr lang="en-US" b="1" dirty="0" smtClean="0"/>
          </a:p>
          <a:p>
            <a:r>
              <a:rPr lang="en-US" b="1" dirty="0" smtClean="0"/>
              <a:t>Discussion Question</a:t>
            </a:r>
          </a:p>
          <a:p>
            <a:r>
              <a:rPr lang="en-US" dirty="0" smtClean="0"/>
              <a:t>Ask students what online retailers deliver exceptional value and satisfaction.</a:t>
            </a:r>
          </a:p>
          <a:p>
            <a:endParaRPr lang="en-US" b="1" dirty="0" smtClean="0"/>
          </a:p>
          <a:p>
            <a:r>
              <a:rPr lang="en-US" i="1" dirty="0" smtClean="0"/>
              <a:t>Why do marketer’s not always understand customer needs? How can they better identify customer needs?</a:t>
            </a:r>
          </a:p>
          <a:p>
            <a:r>
              <a:rPr lang="en-US" dirty="0" smtClean="0"/>
              <a:t>Marketer’s often work in a vacuum and do not consider the customer’s needs as much as they should. Future chapters will talk about market research and marketing information, important tools for understanding customer’s needs. Students might be familiar with survey research or focus groups as techniques for gathering information</a:t>
            </a:r>
            <a:r>
              <a:rPr lang="en-US" i="1" dirty="0" smtClean="0"/>
              <a:t> or</a:t>
            </a:r>
            <a:r>
              <a:rPr lang="en-US" dirty="0" smtClean="0"/>
              <a:t> they might be asked for their zip code when they purchase in certain retailers</a:t>
            </a:r>
          </a:p>
          <a:p>
            <a:endParaRPr lang="en-US" dirty="0" smtClean="0"/>
          </a:p>
          <a:p>
            <a:r>
              <a:rPr lang="en-US" dirty="0" smtClean="0"/>
              <a:t>Marketers must be careful to set the right level of expectations. If they set expectations too low, they may satisfy those who buy but fail to attract enough buyers. If they set expectations too high, buyers will be disappointed. Customer value and customer satisfaction are key building blocks for developing and managing customer relationships. </a:t>
            </a:r>
          </a:p>
          <a:p>
            <a:endParaRPr lang="en-US"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bwMode="auto">
          <a:noFill/>
          <a:ln>
            <a:miter lim="800000"/>
            <a:headEnd/>
            <a:tailEnd/>
          </a:ln>
        </p:spPr>
        <p:txBody>
          <a:bodyPr/>
          <a:lstStyle/>
          <a:p>
            <a:fld id="{0B7B73C0-1EF0-4A47-8A7D-997E4CCE71A3}" type="slidenum">
              <a:rPr lang="en-US" smtClean="0">
                <a:latin typeface="Calibri" pitchFamily="34" charset="0"/>
                <a:ea typeface="ヒラギノ角ゴ Pro W3"/>
                <a:cs typeface="ヒラギノ角ゴ Pro W3"/>
              </a:rPr>
              <a:pPr/>
              <a:t>16</a:t>
            </a:fld>
            <a:endParaRPr lang="en-US" smtClean="0">
              <a:latin typeface="Calibri" pitchFamily="34" charset="0"/>
              <a:ea typeface="ヒラギノ角ゴ Pro W3"/>
              <a:cs typeface="ヒラギノ角ゴ Pro W3"/>
            </a:endParaRPr>
          </a:p>
        </p:txBody>
      </p:sp>
      <p:sp>
        <p:nvSpPr>
          <p:cNvPr id="2969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9699" name="Rectangle 3"/>
          <p:cNvSpPr>
            <a:spLocks noGrp="1" noChangeArrowheads="1"/>
          </p:cNvSpPr>
          <p:nvPr>
            <p:ph type="body" idx="1"/>
          </p:nvPr>
        </p:nvSpPr>
        <p:spPr bwMode="auto">
          <a:noFill/>
        </p:spPr>
        <p:txBody>
          <a:bodyPr/>
          <a:lstStyle/>
          <a:p>
            <a:r>
              <a:rPr lang="en-US" b="1" smtClean="0"/>
              <a:t>Note to Instructor:</a:t>
            </a:r>
          </a:p>
          <a:p>
            <a:r>
              <a:rPr lang="en-US" smtClean="0"/>
              <a:t>Marketing consists of actions taken to build and maintain desirable exchange relationships with target audiences involving a product, service, idea, or other object. </a:t>
            </a:r>
          </a:p>
          <a:p>
            <a:r>
              <a:rPr lang="en-US" smtClean="0"/>
              <a:t>Beyond simply attracting new customers and creating transactions, the goal is to </a:t>
            </a:r>
            <a:r>
              <a:rPr lang="en-US" u="sng" smtClean="0"/>
              <a:t>retain</a:t>
            </a:r>
            <a:r>
              <a:rPr lang="en-US" smtClean="0"/>
              <a:t> customers and grow their business with the company. </a:t>
            </a:r>
          </a:p>
          <a:p>
            <a:r>
              <a:rPr lang="en-US" smtClean="0"/>
              <a:t>The marketer tries to bring about a response to some market offering.</a:t>
            </a:r>
          </a:p>
          <a:p>
            <a:r>
              <a:rPr lang="en-US" smtClean="0"/>
              <a:t>Marketing consists of actions taken to create, maintain, and grow desirable exchange </a:t>
            </a:r>
            <a:r>
              <a:rPr lang="en-US" i="1" smtClean="0"/>
              <a:t>relationships</a:t>
            </a:r>
            <a:r>
              <a:rPr lang="en-US" smtClean="0"/>
              <a:t> with target audiences involving a product, service, idea, or other object. Companies want to build strong relationships by consistently delivering superior customer value.</a:t>
            </a:r>
          </a:p>
          <a:p>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bwMode="auto">
          <a:noFill/>
          <a:ln>
            <a:miter lim="800000"/>
            <a:headEnd/>
            <a:tailEnd/>
          </a:ln>
        </p:spPr>
        <p:txBody>
          <a:bodyPr/>
          <a:lstStyle/>
          <a:p>
            <a:fld id="{62AE2342-C5B6-4436-9A56-8AB75ED67ACA}" type="slidenum">
              <a:rPr lang="en-US" smtClean="0">
                <a:latin typeface="Calibri" pitchFamily="34" charset="0"/>
                <a:ea typeface="ヒラギノ角ゴ Pro W3"/>
                <a:cs typeface="ヒラギノ角ゴ Pro W3"/>
              </a:rPr>
              <a:pPr/>
              <a:t>17</a:t>
            </a:fld>
            <a:endParaRPr lang="en-US" smtClean="0">
              <a:latin typeface="Calibri" pitchFamily="34" charset="0"/>
              <a:ea typeface="ヒラギノ角ゴ Pro W3"/>
              <a:cs typeface="ヒラギノ角ゴ Pro W3"/>
            </a:endParaRPr>
          </a:p>
        </p:txBody>
      </p:sp>
      <p:sp>
        <p:nvSpPr>
          <p:cNvPr id="3174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3796" name="Rectangle 3"/>
          <p:cNvSpPr>
            <a:spLocks noGrp="1" noChangeArrowheads="1"/>
          </p:cNvSpPr>
          <p:nvPr>
            <p:ph type="body" idx="1"/>
          </p:nvPr>
        </p:nvSpPr>
        <p:spPr bwMode="auto"/>
        <p:txBody>
          <a:bodyPr>
            <a:normAutofit fontScale="85000" lnSpcReduction="10000"/>
          </a:bodyPr>
          <a:lstStyle/>
          <a:p>
            <a:pPr>
              <a:defRPr/>
            </a:pPr>
            <a:r>
              <a:rPr lang="en-US" dirty="0" smtClean="0">
                <a:ea typeface="ＭＳ Ｐゴシック" charset="-128"/>
              </a:rPr>
              <a:t>A </a:t>
            </a:r>
            <a:r>
              <a:rPr lang="en-US" b="1" dirty="0" smtClean="0">
                <a:ea typeface="ＭＳ Ｐゴシック" charset="-128"/>
              </a:rPr>
              <a:t>market</a:t>
            </a:r>
            <a:r>
              <a:rPr lang="en-US" dirty="0" smtClean="0">
                <a:ea typeface="ＭＳ Ｐゴシック" charset="-128"/>
              </a:rPr>
              <a:t> is the set of actual and potential buyers of a product or service. These buyers share a particular need or want that can be satisfied through exchange relationships.</a:t>
            </a:r>
          </a:p>
          <a:p>
            <a:pPr>
              <a:defRPr/>
            </a:pPr>
            <a:r>
              <a:rPr lang="en-US" dirty="0" smtClean="0">
                <a:ea typeface="ＭＳ Ｐゴシック" charset="-128"/>
              </a:rPr>
              <a:t>Sellers must search for buyers, identify their needs, design good market offerings, set prices for them, promote them, and store and deliver them. Activities such as consumer research, product development, communication, distribution, pricing, and service are core marketing activities.</a:t>
            </a:r>
          </a:p>
          <a:p>
            <a:pPr>
              <a:defRPr/>
            </a:pPr>
            <a:endParaRPr lang="en-US" dirty="0" smtClean="0">
              <a:ea typeface="ＭＳ Ｐゴシック" charset="-128"/>
            </a:endParaRPr>
          </a:p>
          <a:p>
            <a:pPr>
              <a:defRPr/>
            </a:pPr>
            <a:r>
              <a:rPr lang="en-US" dirty="0" smtClean="0">
                <a:ea typeface="ＭＳ Ｐゴシック" charset="-128"/>
              </a:rPr>
              <a:t>Consumers market when they search for products, interact with companies to obtain information, and make their purchases. In fact, today’s digital technologies, from websites and online social networks to smartphones, have empowered consumers and made marketing a truly interactive affair. Thus, in addition to customer relationship management, today’s marketers must also deal effectively with </a:t>
            </a:r>
            <a:r>
              <a:rPr lang="en-US" i="1" dirty="0" smtClean="0">
                <a:ea typeface="ＭＳ Ｐゴシック" charset="-128"/>
              </a:rPr>
              <a:t>customer-managed relationships</a:t>
            </a:r>
            <a:r>
              <a:rPr lang="en-US" dirty="0" smtClean="0">
                <a:ea typeface="ＭＳ Ｐゴシック" charset="-128"/>
              </a:rPr>
              <a:t>. Marketers are no longer asking only “How can we reach our customers?” but also “How should our customers reach us?” and even “How can our customers reach each other?”</a:t>
            </a:r>
          </a:p>
          <a:p>
            <a:pPr>
              <a:defRPr/>
            </a:pPr>
            <a:endParaRPr lang="en-US" dirty="0" smtClean="0">
              <a:ea typeface="ＭＳ Ｐゴシック" charset="-128"/>
            </a:endParaRPr>
          </a:p>
          <a:p>
            <a:pPr>
              <a:defRPr/>
            </a:pPr>
            <a:endParaRPr lang="en-US" dirty="0" smtClean="0">
              <a:ea typeface="ＭＳ Ｐゴシック" charset="-128"/>
            </a:endParaRPr>
          </a:p>
          <a:p>
            <a:pPr>
              <a:defRPr/>
            </a:pPr>
            <a:r>
              <a:rPr lang="en-US" dirty="0" smtClean="0">
                <a:ea typeface="ＭＳ Ｐゴシック" charset="-128"/>
              </a:rPr>
              <a:t>Figure 1.2 shows the main elements in a marketing system. Marketing involves serving a market of final consumers in the face of competitors. The company and competitors research the market and interact with consumers to understand their needs. Then they create and send their market offerings and messages to consumers, either directly or through marketing intermediaries. Each party in the system is affected by major environmental forces (demographic, economic, natural, technological, political, and social/cultural).</a:t>
            </a:r>
          </a:p>
          <a:p>
            <a:pPr>
              <a:defRPr/>
            </a:pPr>
            <a:r>
              <a:rPr lang="en-US" dirty="0" smtClean="0">
                <a:ea typeface="ＭＳ Ｐゴシック" charset="-128"/>
              </a:rPr>
              <a:t>Each party in the system adds value for the next level. The arrows represent relationships that must be developed and managed. Thus, a company’s success at building profitable relationships depends not only on its own actions but also on how well the entire system serves the needs of final consumers.</a:t>
            </a:r>
          </a:p>
          <a:p>
            <a:pPr>
              <a:defRPr/>
            </a:pPr>
            <a:endParaRPr lang="en-US" dirty="0" smtClean="0">
              <a:ea typeface="ＭＳ Ｐゴシック" charset="-128"/>
            </a:endParaRPr>
          </a:p>
          <a:p>
            <a:pPr>
              <a:defRPr/>
            </a:pPr>
            <a:endParaRPr lang="en-US" dirty="0" smtClean="0">
              <a:ea typeface="ＭＳ Ｐゴシック" charset="-128"/>
            </a:endParaRPr>
          </a:p>
          <a:p>
            <a:pPr>
              <a:defRPr/>
            </a:pPr>
            <a:endParaRPr lang="en-US" dirty="0" smtClean="0">
              <a:ea typeface="ＭＳ Ｐゴシック" charset="-128"/>
            </a:endParaRPr>
          </a:p>
          <a:p>
            <a:pPr>
              <a:defRPr/>
            </a:pPr>
            <a:endParaRPr lang="en-US" dirty="0" smtClean="0">
              <a:ea typeface="ＭＳ Ｐゴシック" charset="-128"/>
            </a:endParaRPr>
          </a:p>
          <a:p>
            <a:pPr>
              <a:defRPr/>
            </a:pPr>
            <a:r>
              <a:rPr lang="en-US" dirty="0" smtClean="0">
                <a:ea typeface="ＭＳ Ｐゴシック" charset="-128"/>
              </a:rPr>
              <a:t>.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pPr eaLnBrk="1" hangingPunct="1">
              <a:spcBef>
                <a:spcPct val="0"/>
              </a:spcBef>
            </a:pPr>
            <a:endParaRPr lang="en-GB" smtClean="0"/>
          </a:p>
        </p:txBody>
      </p:sp>
      <p:sp>
        <p:nvSpPr>
          <p:cNvPr id="55300" name="Slide Number Placeholder 3"/>
          <p:cNvSpPr>
            <a:spLocks noGrp="1"/>
          </p:cNvSpPr>
          <p:nvPr>
            <p:ph type="sldNum" sz="quarter" idx="5"/>
          </p:nvPr>
        </p:nvSpPr>
        <p:spPr>
          <a:noFill/>
        </p:spPr>
        <p:txBody>
          <a:bodyPr/>
          <a:lstStyle/>
          <a:p>
            <a:fld id="{F68EAA19-4688-42B3-9FA4-0651518670DA}" type="slidenum">
              <a:rPr lang="en-GB" smtClean="0">
                <a:latin typeface="Times New Roman" pitchFamily="18" charset="0"/>
              </a:rPr>
              <a:pPr/>
              <a:t>18</a:t>
            </a:fld>
            <a:endParaRPr lang="en-GB"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5"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
        <p:nvSpPr>
          <p:cNvPr id="2" name="Title 1"/>
          <p:cNvSpPr>
            <a:spLocks noGrp="1"/>
          </p:cNvSpPr>
          <p:nvPr>
            <p:ph type="ctrTitle"/>
          </p:nvPr>
        </p:nvSpPr>
        <p:spPr>
          <a:xfrm>
            <a:off x="304800" y="2797175"/>
            <a:ext cx="7162800" cy="1470025"/>
          </a:xfrm>
        </p:spPr>
        <p:txBody>
          <a:bodyPr/>
          <a:lstStyle>
            <a:lvl1pPr>
              <a:defRPr sz="3600"/>
            </a:lvl1pPr>
          </a:lstStyle>
          <a:p>
            <a:r>
              <a:rPr lang="en-US" dirty="0" smtClean="0"/>
              <a:t>Click to edit Master title style</a:t>
            </a:r>
            <a:endParaRPr lang="en-US" dirty="0"/>
          </a:p>
        </p:txBody>
      </p:sp>
      <p:sp>
        <p:nvSpPr>
          <p:cNvPr id="3" name="Subtitle 2"/>
          <p:cNvSpPr>
            <a:spLocks noGrp="1"/>
          </p:cNvSpPr>
          <p:nvPr>
            <p:ph type="subTitle" idx="1"/>
          </p:nvPr>
        </p:nvSpPr>
        <p:spPr>
          <a:xfrm>
            <a:off x="609600" y="4648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lvl1pPr>
              <a:defRPr sz="4000" b="1"/>
            </a:lvl1pPr>
          </a:lstStyle>
          <a:p>
            <a:r>
              <a:rPr lang="en-US" dirty="0" smtClean="0"/>
              <a:t>Click to edit Master title style</a:t>
            </a:r>
            <a:endParaRPr lang="en-US" dirty="0"/>
          </a:p>
        </p:txBody>
      </p:sp>
      <p:sp>
        <p:nvSpPr>
          <p:cNvPr id="3" name="Content Placeholder 2"/>
          <p:cNvSpPr>
            <a:spLocks noGrp="1"/>
          </p:cNvSpPr>
          <p:nvPr>
            <p:ph idx="1"/>
          </p:nvPr>
        </p:nvSpPr>
        <p:spPr>
          <a:xfrm>
            <a:off x="685800" y="1981200"/>
            <a:ext cx="2971800" cy="4114800"/>
          </a:xfrm>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457200" y="1447800"/>
            <a:ext cx="3200400" cy="381000"/>
          </a:xfrm>
        </p:spPr>
        <p:txBody>
          <a:bodyPr/>
          <a:lstStyle>
            <a:lvl1pPr algn="ctr">
              <a:buNone/>
              <a:defRPr sz="2000" b="0" i="1">
                <a:solidFill>
                  <a:srgbClr val="C00000"/>
                </a:solidFill>
              </a:defRPr>
            </a:lvl1pPr>
          </a:lstStyle>
          <a:p>
            <a:pPr lvl="0"/>
            <a:r>
              <a:rPr lang="en-US" dirty="0" smtClean="0"/>
              <a:t>Click to edit Master text styles</a:t>
            </a:r>
            <a:endParaRPr lang="en-US" dirty="0"/>
          </a:p>
        </p:txBody>
      </p:sp>
      <p:sp>
        <p:nvSpPr>
          <p:cNvPr id="13" name="Content Placeholder 12"/>
          <p:cNvSpPr>
            <a:spLocks noGrp="1"/>
          </p:cNvSpPr>
          <p:nvPr>
            <p:ph sz="quarter" idx="14"/>
          </p:nvPr>
        </p:nvSpPr>
        <p:spPr>
          <a:xfrm>
            <a:off x="3810000" y="1524000"/>
            <a:ext cx="43434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8" name="Footer Placeholder 7"/>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4478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3" name="Footer Placeholder 2"/>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lvl1pPr>
              <a:defRPr b="1" i="0" baseline="0"/>
            </a:lvl1pPr>
          </a:lstStyle>
          <a:p>
            <a:r>
              <a:rPr lang="en-US" dirty="0" smtClean="0"/>
              <a:t>Click to edit Master title style</a:t>
            </a:r>
            <a:endParaRPr lang="en-US" dirty="0"/>
          </a:p>
        </p:txBody>
      </p:sp>
      <p:sp>
        <p:nvSpPr>
          <p:cNvPr id="3" name="Content Placeholder 2"/>
          <p:cNvSpPr>
            <a:spLocks noGrp="1"/>
          </p:cNvSpPr>
          <p:nvPr>
            <p:ph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Text Placeholder 10"/>
          <p:cNvSpPr>
            <a:spLocks noGrp="1"/>
          </p:cNvSpPr>
          <p:nvPr>
            <p:ph type="body" sz="quarter" idx="17"/>
          </p:nvPr>
        </p:nvSpPr>
        <p:spPr>
          <a:xfrm>
            <a:off x="1447800" y="1371600"/>
            <a:ext cx="6172200" cy="533400"/>
          </a:xfrm>
        </p:spPr>
        <p:txBody>
          <a:bodyPr/>
          <a:lstStyle>
            <a:lvl1pPr algn="ctr">
              <a:buNone/>
              <a:defRPr i="1">
                <a:solidFill>
                  <a:schemeClr val="tx2"/>
                </a:solidFill>
              </a:defRPr>
            </a:lvl1pPr>
          </a:lstStyle>
          <a:p>
            <a:pPr lvl="0"/>
            <a:r>
              <a:rPr lang="en-US" dirty="0" smtClean="0"/>
              <a:t>Click to edit Master text styles</a:t>
            </a:r>
          </a:p>
        </p:txBody>
      </p:sp>
      <p:sp>
        <p:nvSpPr>
          <p:cNvPr id="4" name="Date Placeholder 3"/>
          <p:cNvSpPr>
            <a:spLocks noGrp="1"/>
          </p:cNvSpPr>
          <p:nvPr>
            <p:ph type="dt" sz="half" idx="18"/>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4"/>
          <p:cNvSpPr>
            <a:spLocks noGrp="1"/>
          </p:cNvSpPr>
          <p:nvPr>
            <p:ph type="ftr" sz="quarter" idx="19"/>
          </p:nvPr>
        </p:nvSpPr>
        <p:spPr>
          <a:xfrm>
            <a:off x="6096000" y="6324600"/>
            <a:ext cx="2895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7" name="Slide Number Placeholder 5"/>
          <p:cNvSpPr>
            <a:spLocks noGrp="1"/>
          </p:cNvSpPr>
          <p:nvPr>
            <p:ph type="sldNum" sz="quarter" idx="20"/>
          </p:nvPr>
        </p:nvSpPr>
        <p:spPr>
          <a:xfrm>
            <a:off x="62484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a:ea typeface="ヒラギノ角ゴ Pro W3" charset="-128"/>
                <a:cs typeface="+mn-cs"/>
              </a:defRPr>
            </a:lvl1pPr>
          </a:lstStyle>
          <a:p>
            <a:pPr>
              <a:defRPr/>
            </a:pPr>
            <a:fld id="{BEBBEC51-9F77-4057-9E0A-2EA96F38AD74}" type="slidenum">
              <a:rPr lang="en-US"/>
              <a:pPr>
                <a:defRPr/>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F7A4B6-BBC1-4750-AD1B-FAB6BDBEDB5A}" type="datetimeFigureOut">
              <a:rPr lang="en-US" smtClean="0"/>
              <a:pPr/>
              <a:t>3/7/2013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5F7A4B6-BBC1-4750-AD1B-FAB6BDBEDB5A}" type="datetimeFigureOut">
              <a:rPr lang="en-US" smtClean="0"/>
              <a:pPr/>
              <a:t>3/7/2013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3/7/2013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3/7/2013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lvl1pPr>
              <a:defRPr b="1" i="0" baseline="0"/>
            </a:lvl1pPr>
          </a:lstStyle>
          <a:p>
            <a:r>
              <a:rPr lang="en-US" dirty="0" smtClean="0"/>
              <a:t>Click to edit Master title style</a:t>
            </a:r>
            <a:endParaRPr lang="en-US" dirty="0"/>
          </a:p>
        </p:txBody>
      </p:sp>
      <p:sp>
        <p:nvSpPr>
          <p:cNvPr id="3" name="Content Placeholder 2"/>
          <p:cNvSpPr>
            <a:spLocks noGrp="1"/>
          </p:cNvSpPr>
          <p:nvPr>
            <p:ph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4478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lvl1pPr>
              <a:defRPr sz="4000" b="1"/>
            </a:lvl1pPr>
          </a:lstStyle>
          <a:p>
            <a:r>
              <a:rPr lang="en-US" dirty="0" smtClean="0"/>
              <a:t>Click to edit Master title style</a:t>
            </a:r>
            <a:endParaRPr lang="en-US" dirty="0"/>
          </a:p>
        </p:txBody>
      </p:sp>
      <p:sp>
        <p:nvSpPr>
          <p:cNvPr id="3" name="Content Placeholder 2"/>
          <p:cNvSpPr>
            <a:spLocks noGrp="1"/>
          </p:cNvSpPr>
          <p:nvPr>
            <p:ph idx="1"/>
          </p:nvPr>
        </p:nvSpPr>
        <p:spPr>
          <a:xfrm>
            <a:off x="685800" y="1981200"/>
            <a:ext cx="2971800" cy="4114800"/>
          </a:xfrm>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457200" y="1447800"/>
            <a:ext cx="3200400" cy="381000"/>
          </a:xfrm>
        </p:spPr>
        <p:txBody>
          <a:bodyPr/>
          <a:lstStyle>
            <a:lvl1pPr algn="ctr">
              <a:buNone/>
              <a:defRPr sz="2000" b="0" i="1">
                <a:solidFill>
                  <a:srgbClr val="C00000"/>
                </a:solidFill>
              </a:defRPr>
            </a:lvl1pPr>
          </a:lstStyle>
          <a:p>
            <a:pPr lvl="0"/>
            <a:r>
              <a:rPr lang="en-US" dirty="0" smtClean="0"/>
              <a:t>Click to edit Master text styles</a:t>
            </a:r>
            <a:endParaRPr lang="en-US" dirty="0"/>
          </a:p>
        </p:txBody>
      </p:sp>
      <p:sp>
        <p:nvSpPr>
          <p:cNvPr id="13" name="Content Placeholder 12"/>
          <p:cNvSpPr>
            <a:spLocks noGrp="1"/>
          </p:cNvSpPr>
          <p:nvPr>
            <p:ph sz="quarter" idx="14"/>
          </p:nvPr>
        </p:nvSpPr>
        <p:spPr>
          <a:xfrm>
            <a:off x="3810000" y="1524000"/>
            <a:ext cx="43434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4478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7"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dk2" tx1="lt1" bg2="dk1"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hf sldNum="0" hdr="0" ftr="0" dt="0"/>
  <p:txStyles>
    <p:titleStyle>
      <a:lvl1pPr algn="ctr" rtl="0" eaLnBrk="0" fontAlgn="base" hangingPunct="0">
        <a:spcBef>
          <a:spcPct val="0"/>
        </a:spcBef>
        <a:spcAft>
          <a:spcPct val="0"/>
        </a:spcAft>
        <a:defRPr sz="3600" b="1">
          <a:solidFill>
            <a:schemeClr val="tx1"/>
          </a:solidFill>
          <a:latin typeface="+mj-lt"/>
          <a:ea typeface="+mj-ea"/>
          <a:cs typeface="ヒラギノ角ゴ Pro W3"/>
        </a:defRPr>
      </a:lvl1pPr>
      <a:lvl2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2pPr>
      <a:lvl3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3pPr>
      <a:lvl4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4pPr>
      <a:lvl5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5pPr>
      <a:lvl6pPr marL="457200" algn="ctr" rtl="0" fontAlgn="base">
        <a:spcBef>
          <a:spcPct val="0"/>
        </a:spcBef>
        <a:spcAft>
          <a:spcPct val="0"/>
        </a:spcAft>
        <a:defRPr sz="4400">
          <a:solidFill>
            <a:schemeClr val="tx2"/>
          </a:solidFill>
          <a:latin typeface="Arial" charset="0"/>
          <a:ea typeface="ヒラギノ角ゴ Pro W3" pitchFamily="1" charset="-128"/>
        </a:defRPr>
      </a:lvl6pPr>
      <a:lvl7pPr marL="914400" algn="ctr" rtl="0" fontAlgn="base">
        <a:spcBef>
          <a:spcPct val="0"/>
        </a:spcBef>
        <a:spcAft>
          <a:spcPct val="0"/>
        </a:spcAft>
        <a:defRPr sz="4400">
          <a:solidFill>
            <a:schemeClr val="tx2"/>
          </a:solidFill>
          <a:latin typeface="Arial" charset="0"/>
          <a:ea typeface="ヒラギノ角ゴ Pro W3" pitchFamily="1" charset="-128"/>
        </a:defRPr>
      </a:lvl7pPr>
      <a:lvl8pPr marL="1371600" algn="ctr" rtl="0" fontAlgn="base">
        <a:spcBef>
          <a:spcPct val="0"/>
        </a:spcBef>
        <a:spcAft>
          <a:spcPct val="0"/>
        </a:spcAft>
        <a:defRPr sz="4400">
          <a:solidFill>
            <a:schemeClr val="tx2"/>
          </a:solidFill>
          <a:latin typeface="Arial" charset="0"/>
          <a:ea typeface="ヒラギノ角ゴ Pro W3" pitchFamily="1" charset="-128"/>
        </a:defRPr>
      </a:lvl8pPr>
      <a:lvl9pPr marL="1828800" algn="ctr" rtl="0" fontAlgn="base">
        <a:spcBef>
          <a:spcPct val="0"/>
        </a:spcBef>
        <a:spcAft>
          <a:spcPct val="0"/>
        </a:spcAft>
        <a:defRPr sz="4400">
          <a:solidFill>
            <a:schemeClr val="tx2"/>
          </a:solidFill>
          <a:latin typeface="Arial" charset="0"/>
          <a:ea typeface="ヒラギノ角ゴ Pro W3" pitchFamily="1" charset="-128"/>
        </a:defRPr>
      </a:lvl9pPr>
    </p:titleStyle>
    <p:body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Calibri" pitchFamily="34" charset="0"/>
        </a:defRPr>
      </a:lvl1pPr>
      <a:lvl2pPr marL="742950" indent="-285750" algn="l" rtl="0" eaLnBrk="0" fontAlgn="base" hangingPunct="0">
        <a:spcBef>
          <a:spcPct val="20000"/>
        </a:spcBef>
        <a:spcAft>
          <a:spcPct val="0"/>
        </a:spcAft>
        <a:buChar char="–"/>
        <a:defRPr sz="2800">
          <a:solidFill>
            <a:schemeClr val="tx1"/>
          </a:solidFill>
          <a:latin typeface="Calibri" pitchFamily="34" charset="0"/>
          <a:ea typeface="+mn-ea"/>
          <a:cs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ea typeface="+mn-ea"/>
          <a:cs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F7A4B6-BBC1-4750-AD1B-FAB6BDBEDB5A}" type="datetimeFigureOut">
              <a:rPr lang="en-US" smtClean="0"/>
              <a:pPr/>
              <a:t>3/7/2013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3995" r:id="rId4"/>
    <p:sldLayoutId id="2147483996" r:id="rId5"/>
    <p:sldLayoutId id="2147483997" r:id="rId6"/>
    <p:sldLayoutId id="2147483998" r:id="rId7"/>
    <p:sldLayoutId id="2147483999" r:id="rId8"/>
    <p:sldLayoutId id="2147484000" r:id="rId9"/>
    <p:sldLayoutId id="2147484001" r:id="rId10"/>
    <p:sldLayoutId id="2147484002" r:id="rId11"/>
    <p:sldLayoutId id="2147484003" r:id="rId12"/>
    <p:sldLayoutId id="2147484004" r:id="rId13"/>
    <p:sldLayoutId id="2147484005" r:id="rId14"/>
    <p:sldLayoutId id="2147484006" r:id="rId15"/>
    <p:sldLayoutId id="2147484007" r:id="rId16"/>
    <p:sldLayoutId id="2147484008" r:id="rId17"/>
  </p:sldLayoutIdLst>
  <p:transition/>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2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5.xml"/><Relationship Id="rId1" Type="http://schemas.openxmlformats.org/officeDocument/2006/relationships/slideLayout" Target="../slideLayouts/slideLayout2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990600"/>
            <a:ext cx="7848600" cy="1905000"/>
          </a:xfrm>
        </p:spPr>
        <p:txBody>
          <a:bodyPr>
            <a:normAutofit fontScale="90000"/>
          </a:bodyPr>
          <a:lstStyle/>
          <a:p>
            <a:pPr algn="r" eaLnBrk="1" hangingPunct="1"/>
            <a:r>
              <a:rPr lang="en-US" dirty="0" smtClean="0"/>
              <a:t/>
            </a:r>
            <a:br>
              <a:rPr lang="en-US" dirty="0" smtClean="0"/>
            </a:br>
            <a:r>
              <a:rPr lang="en-US" dirty="0" smtClean="0"/>
              <a:t/>
            </a:r>
            <a:br>
              <a:rPr lang="en-US" dirty="0" smtClean="0"/>
            </a:br>
            <a:r>
              <a:rPr lang="en-US" b="1" dirty="0" smtClean="0">
                <a:solidFill>
                  <a:srgbClr val="000066"/>
                </a:solidFill>
              </a:rPr>
              <a:t>Fundamentals Of Marketing </a:t>
            </a:r>
            <a:br>
              <a:rPr lang="en-US" b="1" dirty="0" smtClean="0">
                <a:solidFill>
                  <a:srgbClr val="000066"/>
                </a:solidFill>
              </a:rPr>
            </a:br>
            <a:r>
              <a:rPr lang="en-US" b="1" dirty="0" smtClean="0">
                <a:solidFill>
                  <a:srgbClr val="000066"/>
                </a:solidFill>
              </a:rPr>
              <a:t>(MGT-210)</a:t>
            </a:r>
            <a:br>
              <a:rPr lang="en-US" b="1" dirty="0" smtClean="0">
                <a:solidFill>
                  <a:srgbClr val="000066"/>
                </a:solidFill>
              </a:rPr>
            </a:br>
            <a:endParaRPr lang="en-US" b="1" i="1" dirty="0" smtClean="0">
              <a:solidFill>
                <a:srgbClr val="000066"/>
              </a:solidFill>
            </a:endParaRPr>
          </a:p>
        </p:txBody>
      </p:sp>
      <p:sp>
        <p:nvSpPr>
          <p:cNvPr id="4" name="Rectangle 3"/>
          <p:cNvSpPr/>
          <p:nvPr/>
        </p:nvSpPr>
        <p:spPr>
          <a:xfrm>
            <a:off x="685800" y="2895600"/>
            <a:ext cx="7848600" cy="1692771"/>
          </a:xfrm>
          <a:prstGeom prst="rect">
            <a:avLst/>
          </a:prstGeom>
        </p:spPr>
        <p:txBody>
          <a:bodyPr>
            <a:spAutoFit/>
          </a:bodyPr>
          <a:lstStyle/>
          <a:p>
            <a:pPr algn="ctr">
              <a:defRPr/>
            </a:pPr>
            <a:r>
              <a:rPr lang="en-GB" sz="3600" b="1" dirty="0">
                <a:solidFill>
                  <a:srgbClr val="000066"/>
                </a:solidFill>
                <a:latin typeface="+mj-lt"/>
                <a:ea typeface="+mj-ea"/>
                <a:cs typeface="+mj-cs"/>
              </a:rPr>
              <a:t> </a:t>
            </a:r>
          </a:p>
          <a:p>
            <a:pPr algn="ctr">
              <a:defRPr/>
            </a:pPr>
            <a:r>
              <a:rPr lang="en-GB" sz="3200" b="1" dirty="0">
                <a:latin typeface="+mn-lt"/>
                <a:ea typeface="+mj-ea"/>
                <a:cs typeface="+mj-cs"/>
              </a:rPr>
              <a:t>Mr. Abid Saeed</a:t>
            </a:r>
          </a:p>
          <a:p>
            <a:pPr algn="ctr">
              <a:defRPr/>
            </a:pPr>
            <a:r>
              <a:rPr lang="en-GB" dirty="0">
                <a:latin typeface="+mn-lt"/>
                <a:ea typeface="+mj-ea"/>
                <a:cs typeface="+mj-cs"/>
              </a:rPr>
              <a:t>(Assistant Professor)</a:t>
            </a:r>
          </a:p>
          <a:p>
            <a:pPr algn="ctr">
              <a:defRPr/>
            </a:pPr>
            <a:endParaRPr lang="en-GB" dirty="0">
              <a:latin typeface="+mn-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checkerboard(across)">
                                      <p:cBhvr>
                                        <p:cTn id="7" dur="500"/>
                                        <p:tgtEl>
                                          <p:spTgt spid="2050"/>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checkerboard(across)">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146" name="Rectangle 4"/>
          <p:cNvSpPr>
            <a:spLocks noChangeArrowheads="1"/>
          </p:cNvSpPr>
          <p:nvPr/>
        </p:nvSpPr>
        <p:spPr bwMode="auto">
          <a:xfrm>
            <a:off x="1814513" y="3703638"/>
            <a:ext cx="450850" cy="274637"/>
          </a:xfrm>
          <a:prstGeom prst="rect">
            <a:avLst/>
          </a:prstGeom>
          <a:noFill/>
          <a:ln w="12700" cap="sq">
            <a:noFill/>
            <a:miter lim="800000"/>
            <a:headEnd type="none" w="sm" len="sm"/>
            <a:tailEnd type="none" w="sm" len="sm"/>
          </a:ln>
        </p:spPr>
        <p:txBody>
          <a:bodyPr wrap="none" anchor="ctr">
            <a:spAutoFit/>
          </a:bodyPr>
          <a:lstStyle/>
          <a:p>
            <a:r>
              <a:rPr lang="en-US" sz="1200">
                <a:cs typeface="Times New Roman" pitchFamily="18" charset="0"/>
              </a:rPr>
              <a:t>      </a:t>
            </a:r>
            <a:endParaRPr lang="en-US"/>
          </a:p>
        </p:txBody>
      </p:sp>
      <p:sp>
        <p:nvSpPr>
          <p:cNvPr id="126981" name="Rectangle 5"/>
          <p:cNvSpPr>
            <a:spLocks noChangeArrowheads="1"/>
          </p:cNvSpPr>
          <p:nvPr/>
        </p:nvSpPr>
        <p:spPr bwMode="auto">
          <a:xfrm>
            <a:off x="685800" y="1066800"/>
            <a:ext cx="8077200" cy="5262979"/>
          </a:xfrm>
          <a:prstGeom prst="rect">
            <a:avLst/>
          </a:prstGeom>
          <a:noFill/>
          <a:ln w="12700" cap="sq">
            <a:noFill/>
            <a:miter lim="800000"/>
            <a:headEnd type="none" w="sm" len="sm"/>
            <a:tailEnd type="none" w="sm" len="sm"/>
          </a:ln>
        </p:spPr>
        <p:txBody>
          <a:bodyPr wrap="square" anchor="ctr">
            <a:spAutoFit/>
          </a:bodyPr>
          <a:lstStyle/>
          <a:p>
            <a:pPr>
              <a:buClr>
                <a:srgbClr val="000066"/>
              </a:buClr>
              <a:buFont typeface="Wingdings" pitchFamily="2" charset="2"/>
              <a:buChar char="§"/>
            </a:pPr>
            <a:r>
              <a:rPr lang="en-US" sz="2800" dirty="0">
                <a:solidFill>
                  <a:srgbClr val="000066"/>
                </a:solidFill>
              </a:rPr>
              <a:t> </a:t>
            </a:r>
            <a:r>
              <a:rPr lang="en-US" sz="2800" dirty="0" smtClean="0"/>
              <a:t>Students </a:t>
            </a:r>
            <a:r>
              <a:rPr lang="en-US" sz="2800" dirty="0"/>
              <a:t>understand the basic </a:t>
            </a:r>
            <a:r>
              <a:rPr lang="en-US" sz="2800" dirty="0" smtClean="0"/>
              <a:t>concepts</a:t>
            </a:r>
            <a:r>
              <a:rPr lang="en-US" sz="2800" dirty="0"/>
              <a:t>, </a:t>
            </a:r>
            <a:r>
              <a:rPr lang="en-US" sz="2800" dirty="0" smtClean="0"/>
              <a:t>   </a:t>
            </a:r>
          </a:p>
          <a:p>
            <a:pPr>
              <a:buClr>
                <a:srgbClr val="000066"/>
              </a:buClr>
            </a:pPr>
            <a:r>
              <a:rPr lang="en-US" sz="2800" dirty="0" smtClean="0"/>
              <a:t>   theories, processes and terminology </a:t>
            </a:r>
            <a:r>
              <a:rPr lang="en-US" sz="2800" dirty="0"/>
              <a:t>of </a:t>
            </a:r>
            <a:r>
              <a:rPr lang="en-US" sz="2800" dirty="0" smtClean="0"/>
              <a:t>   </a:t>
            </a:r>
          </a:p>
          <a:p>
            <a:pPr>
              <a:buClr>
                <a:srgbClr val="000066"/>
              </a:buClr>
            </a:pPr>
            <a:r>
              <a:rPr lang="en-US" sz="2800" dirty="0" smtClean="0"/>
              <a:t>   contemporary marketing.</a:t>
            </a:r>
          </a:p>
          <a:p>
            <a:pPr>
              <a:buClr>
                <a:srgbClr val="000066"/>
              </a:buClr>
            </a:pPr>
            <a:endParaRPr lang="en-US" sz="2800" dirty="0" smtClean="0"/>
          </a:p>
          <a:p>
            <a:pPr>
              <a:buClr>
                <a:srgbClr val="000066"/>
              </a:buClr>
              <a:buFont typeface="Wingdings" pitchFamily="2" charset="2"/>
              <a:buChar char="§"/>
            </a:pPr>
            <a:r>
              <a:rPr lang="en-US" sz="2800" dirty="0" smtClean="0"/>
              <a:t> Analyze marketing problems and suggest </a:t>
            </a:r>
          </a:p>
          <a:p>
            <a:pPr>
              <a:buClr>
                <a:srgbClr val="000066"/>
              </a:buClr>
            </a:pPr>
            <a:r>
              <a:rPr lang="en-US" sz="2800" dirty="0" smtClean="0"/>
              <a:t>  workable solutions.</a:t>
            </a:r>
          </a:p>
          <a:p>
            <a:pPr>
              <a:buClr>
                <a:srgbClr val="000066"/>
              </a:buClr>
            </a:pPr>
            <a:r>
              <a:rPr lang="en-US" sz="2800" dirty="0" smtClean="0"/>
              <a:t> </a:t>
            </a:r>
          </a:p>
          <a:p>
            <a:pPr>
              <a:buClr>
                <a:srgbClr val="000066"/>
              </a:buClr>
              <a:buFont typeface="Wingdings" pitchFamily="2" charset="2"/>
              <a:buChar char="§"/>
            </a:pPr>
            <a:r>
              <a:rPr lang="en-US" sz="2800" dirty="0" smtClean="0"/>
              <a:t> Understand the effects of the marketing </a:t>
            </a:r>
          </a:p>
          <a:p>
            <a:pPr>
              <a:buClr>
                <a:srgbClr val="000066"/>
              </a:buClr>
            </a:pPr>
            <a:r>
              <a:rPr lang="en-US" sz="2800" dirty="0" smtClean="0"/>
              <a:t>   concept on consumers and society. </a:t>
            </a:r>
            <a:endParaRPr lang="en-US" sz="2800" dirty="0"/>
          </a:p>
          <a:p>
            <a:pPr>
              <a:buClr>
                <a:srgbClr val="000066"/>
              </a:buClr>
              <a:buFont typeface="Wingdings" pitchFamily="2" charset="2"/>
              <a:buChar char="§"/>
            </a:pPr>
            <a:endParaRPr lang="en-US" sz="2800" dirty="0"/>
          </a:p>
          <a:p>
            <a:pPr>
              <a:buClr>
                <a:srgbClr val="000066"/>
              </a:buClr>
              <a:buFont typeface="Wingdings" pitchFamily="2" charset="2"/>
              <a:buChar char="§"/>
            </a:pPr>
            <a:r>
              <a:rPr lang="en-US" sz="2800" dirty="0"/>
              <a:t> </a:t>
            </a:r>
            <a:r>
              <a:rPr lang="en-US" sz="2800" dirty="0" smtClean="0"/>
              <a:t>Develop </a:t>
            </a:r>
            <a:r>
              <a:rPr lang="en-US" sz="2800" dirty="0"/>
              <a:t>a consciousness about the </a:t>
            </a:r>
            <a:r>
              <a:rPr lang="en-US" sz="2800" dirty="0" smtClean="0"/>
              <a:t>         </a:t>
            </a:r>
          </a:p>
          <a:p>
            <a:pPr>
              <a:buClr>
                <a:srgbClr val="000066"/>
              </a:buClr>
            </a:pPr>
            <a:r>
              <a:rPr lang="en-US" sz="2800" dirty="0" smtClean="0"/>
              <a:t>   importance </a:t>
            </a:r>
            <a:r>
              <a:rPr lang="en-US" sz="2800" dirty="0"/>
              <a:t>of ethics in the marketing </a:t>
            </a:r>
            <a:r>
              <a:rPr lang="en-US" sz="2800" dirty="0" smtClean="0"/>
              <a:t>discipline</a:t>
            </a:r>
            <a:r>
              <a:rPr lang="en-US" sz="2800" dirty="0"/>
              <a:t>.</a:t>
            </a:r>
          </a:p>
        </p:txBody>
      </p:sp>
      <p:sp>
        <p:nvSpPr>
          <p:cNvPr id="6148" name="Rectangle 6"/>
          <p:cNvSpPr>
            <a:spLocks noChangeArrowheads="1"/>
          </p:cNvSpPr>
          <p:nvPr/>
        </p:nvSpPr>
        <p:spPr bwMode="auto">
          <a:xfrm>
            <a:off x="3657600" y="4800600"/>
            <a:ext cx="412750" cy="274638"/>
          </a:xfrm>
          <a:prstGeom prst="rect">
            <a:avLst/>
          </a:prstGeom>
          <a:noFill/>
          <a:ln w="12700" cap="sq">
            <a:noFill/>
            <a:miter lim="800000"/>
            <a:headEnd type="none" w="sm" len="sm"/>
            <a:tailEnd type="none" w="sm" len="sm"/>
          </a:ln>
        </p:spPr>
        <p:txBody>
          <a:bodyPr wrap="none" anchor="ctr">
            <a:spAutoFit/>
          </a:bodyPr>
          <a:lstStyle/>
          <a:p>
            <a:r>
              <a:rPr lang="en-US" sz="1200">
                <a:cs typeface="Times New Roman" pitchFamily="18" charset="0"/>
              </a:rPr>
              <a:t>     </a:t>
            </a:r>
            <a:endParaRPr lang="en-US"/>
          </a:p>
        </p:txBody>
      </p:sp>
      <p:sp>
        <p:nvSpPr>
          <p:cNvPr id="7" name="Rectangle 2"/>
          <p:cNvSpPr>
            <a:spLocks noGrp="1" noChangeArrowheads="1"/>
          </p:cNvSpPr>
          <p:nvPr>
            <p:ph type="title"/>
          </p:nvPr>
        </p:nvSpPr>
        <p:spPr>
          <a:xfrm>
            <a:off x="457200" y="277813"/>
            <a:ext cx="8077200" cy="865187"/>
          </a:xfrm>
        </p:spPr>
        <p:txBody>
          <a:bodyPr>
            <a:normAutofit/>
          </a:bodyPr>
          <a:lstStyle/>
          <a:p>
            <a:pPr eaLnBrk="1" hangingPunct="1"/>
            <a:r>
              <a:rPr lang="en-US" sz="4000" b="1" dirty="0" smtClean="0">
                <a:solidFill>
                  <a:srgbClr val="000066"/>
                </a:solidFill>
              </a:rPr>
              <a:t>Course Objectives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26981">
                                            <p:txEl>
                                              <p:pRg st="0" end="0"/>
                                            </p:txEl>
                                          </p:spTgt>
                                        </p:tgtEl>
                                        <p:attrNameLst>
                                          <p:attrName>style.visibility</p:attrName>
                                        </p:attrNameLst>
                                      </p:cBhvr>
                                      <p:to>
                                        <p:strVal val="visible"/>
                                      </p:to>
                                    </p:set>
                                    <p:animEffect transition="in" filter="checkerboard(across)">
                                      <p:cBhvr>
                                        <p:cTn id="12" dur="500"/>
                                        <p:tgtEl>
                                          <p:spTgt spid="126981">
                                            <p:txEl>
                                              <p:pRg st="0" end="0"/>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126981">
                                            <p:txEl>
                                              <p:pRg st="1" end="1"/>
                                            </p:txEl>
                                          </p:spTgt>
                                        </p:tgtEl>
                                        <p:attrNameLst>
                                          <p:attrName>style.visibility</p:attrName>
                                        </p:attrNameLst>
                                      </p:cBhvr>
                                      <p:to>
                                        <p:strVal val="visible"/>
                                      </p:to>
                                    </p:set>
                                    <p:animEffect transition="in" filter="checkerboard(across)">
                                      <p:cBhvr>
                                        <p:cTn id="15" dur="500"/>
                                        <p:tgtEl>
                                          <p:spTgt spid="126981">
                                            <p:txEl>
                                              <p:pRg st="1" end="1"/>
                                            </p:txEl>
                                          </p:spTgt>
                                        </p:tgtEl>
                                      </p:cBhvr>
                                    </p:animEffect>
                                  </p:childTnLst>
                                </p:cTn>
                              </p:par>
                              <p:par>
                                <p:cTn id="16" presetID="5" presetClass="entr" presetSubtype="10" fill="hold" nodeType="withEffect">
                                  <p:stCondLst>
                                    <p:cond delay="0"/>
                                  </p:stCondLst>
                                  <p:childTnLst>
                                    <p:set>
                                      <p:cBhvr>
                                        <p:cTn id="17" dur="1" fill="hold">
                                          <p:stCondLst>
                                            <p:cond delay="0"/>
                                          </p:stCondLst>
                                        </p:cTn>
                                        <p:tgtEl>
                                          <p:spTgt spid="126981">
                                            <p:txEl>
                                              <p:pRg st="2" end="2"/>
                                            </p:txEl>
                                          </p:spTgt>
                                        </p:tgtEl>
                                        <p:attrNameLst>
                                          <p:attrName>style.visibility</p:attrName>
                                        </p:attrNameLst>
                                      </p:cBhvr>
                                      <p:to>
                                        <p:strVal val="visible"/>
                                      </p:to>
                                    </p:set>
                                    <p:animEffect transition="in" filter="checkerboard(across)">
                                      <p:cBhvr>
                                        <p:cTn id="18" dur="500"/>
                                        <p:tgtEl>
                                          <p:spTgt spid="126981">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nodeType="clickEffect">
                                  <p:stCondLst>
                                    <p:cond delay="0"/>
                                  </p:stCondLst>
                                  <p:childTnLst>
                                    <p:set>
                                      <p:cBhvr>
                                        <p:cTn id="22" dur="1" fill="hold">
                                          <p:stCondLst>
                                            <p:cond delay="0"/>
                                          </p:stCondLst>
                                        </p:cTn>
                                        <p:tgtEl>
                                          <p:spTgt spid="126981">
                                            <p:txEl>
                                              <p:pRg st="4" end="4"/>
                                            </p:txEl>
                                          </p:spTgt>
                                        </p:tgtEl>
                                        <p:attrNameLst>
                                          <p:attrName>style.visibility</p:attrName>
                                        </p:attrNameLst>
                                      </p:cBhvr>
                                      <p:to>
                                        <p:strVal val="visible"/>
                                      </p:to>
                                    </p:set>
                                    <p:animEffect transition="in" filter="checkerboard(across)">
                                      <p:cBhvr>
                                        <p:cTn id="23" dur="500"/>
                                        <p:tgtEl>
                                          <p:spTgt spid="126981">
                                            <p:txEl>
                                              <p:pRg st="4" end="4"/>
                                            </p:txEl>
                                          </p:spTgt>
                                        </p:tgtEl>
                                      </p:cBhvr>
                                    </p:animEffect>
                                  </p:childTnLst>
                                </p:cTn>
                              </p:par>
                              <p:par>
                                <p:cTn id="24" presetID="5" presetClass="entr" presetSubtype="10" fill="hold" nodeType="withEffect">
                                  <p:stCondLst>
                                    <p:cond delay="0"/>
                                  </p:stCondLst>
                                  <p:childTnLst>
                                    <p:set>
                                      <p:cBhvr>
                                        <p:cTn id="25" dur="1" fill="hold">
                                          <p:stCondLst>
                                            <p:cond delay="0"/>
                                          </p:stCondLst>
                                        </p:cTn>
                                        <p:tgtEl>
                                          <p:spTgt spid="126981">
                                            <p:txEl>
                                              <p:pRg st="5" end="5"/>
                                            </p:txEl>
                                          </p:spTgt>
                                        </p:tgtEl>
                                        <p:attrNameLst>
                                          <p:attrName>style.visibility</p:attrName>
                                        </p:attrNameLst>
                                      </p:cBhvr>
                                      <p:to>
                                        <p:strVal val="visible"/>
                                      </p:to>
                                    </p:set>
                                    <p:animEffect transition="in" filter="checkerboard(across)">
                                      <p:cBhvr>
                                        <p:cTn id="26" dur="500"/>
                                        <p:tgtEl>
                                          <p:spTgt spid="126981">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 presetClass="entr" presetSubtype="10" fill="hold" nodeType="clickEffect">
                                  <p:stCondLst>
                                    <p:cond delay="0"/>
                                  </p:stCondLst>
                                  <p:childTnLst>
                                    <p:set>
                                      <p:cBhvr>
                                        <p:cTn id="30" dur="1" fill="hold">
                                          <p:stCondLst>
                                            <p:cond delay="0"/>
                                          </p:stCondLst>
                                        </p:cTn>
                                        <p:tgtEl>
                                          <p:spTgt spid="126981">
                                            <p:txEl>
                                              <p:pRg st="7" end="7"/>
                                            </p:txEl>
                                          </p:spTgt>
                                        </p:tgtEl>
                                        <p:attrNameLst>
                                          <p:attrName>style.visibility</p:attrName>
                                        </p:attrNameLst>
                                      </p:cBhvr>
                                      <p:to>
                                        <p:strVal val="visible"/>
                                      </p:to>
                                    </p:set>
                                    <p:animEffect transition="in" filter="checkerboard(across)">
                                      <p:cBhvr>
                                        <p:cTn id="31" dur="500"/>
                                        <p:tgtEl>
                                          <p:spTgt spid="126981">
                                            <p:txEl>
                                              <p:pRg st="7" end="7"/>
                                            </p:txEl>
                                          </p:spTgt>
                                        </p:tgtEl>
                                      </p:cBhvr>
                                    </p:animEffect>
                                  </p:childTnLst>
                                </p:cTn>
                              </p:par>
                              <p:par>
                                <p:cTn id="32" presetID="5" presetClass="entr" presetSubtype="10" fill="hold" nodeType="withEffect">
                                  <p:stCondLst>
                                    <p:cond delay="0"/>
                                  </p:stCondLst>
                                  <p:childTnLst>
                                    <p:set>
                                      <p:cBhvr>
                                        <p:cTn id="33" dur="1" fill="hold">
                                          <p:stCondLst>
                                            <p:cond delay="0"/>
                                          </p:stCondLst>
                                        </p:cTn>
                                        <p:tgtEl>
                                          <p:spTgt spid="126981">
                                            <p:txEl>
                                              <p:pRg st="8" end="8"/>
                                            </p:txEl>
                                          </p:spTgt>
                                        </p:tgtEl>
                                        <p:attrNameLst>
                                          <p:attrName>style.visibility</p:attrName>
                                        </p:attrNameLst>
                                      </p:cBhvr>
                                      <p:to>
                                        <p:strVal val="visible"/>
                                      </p:to>
                                    </p:set>
                                    <p:animEffect transition="in" filter="checkerboard(across)">
                                      <p:cBhvr>
                                        <p:cTn id="34" dur="500"/>
                                        <p:tgtEl>
                                          <p:spTgt spid="126981">
                                            <p:txEl>
                                              <p:pRg st="8" end="8"/>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 presetClass="entr" presetSubtype="10" fill="hold" nodeType="clickEffect">
                                  <p:stCondLst>
                                    <p:cond delay="0"/>
                                  </p:stCondLst>
                                  <p:childTnLst>
                                    <p:set>
                                      <p:cBhvr>
                                        <p:cTn id="38" dur="1" fill="hold">
                                          <p:stCondLst>
                                            <p:cond delay="0"/>
                                          </p:stCondLst>
                                        </p:cTn>
                                        <p:tgtEl>
                                          <p:spTgt spid="126981">
                                            <p:txEl>
                                              <p:pRg st="10" end="10"/>
                                            </p:txEl>
                                          </p:spTgt>
                                        </p:tgtEl>
                                        <p:attrNameLst>
                                          <p:attrName>style.visibility</p:attrName>
                                        </p:attrNameLst>
                                      </p:cBhvr>
                                      <p:to>
                                        <p:strVal val="visible"/>
                                      </p:to>
                                    </p:set>
                                    <p:animEffect transition="in" filter="checkerboard(across)">
                                      <p:cBhvr>
                                        <p:cTn id="39" dur="500"/>
                                        <p:tgtEl>
                                          <p:spTgt spid="126981">
                                            <p:txEl>
                                              <p:pRg st="10" end="10"/>
                                            </p:txEl>
                                          </p:spTgt>
                                        </p:tgtEl>
                                      </p:cBhvr>
                                    </p:animEffect>
                                  </p:childTnLst>
                                </p:cTn>
                              </p:par>
                              <p:par>
                                <p:cTn id="40" presetID="5" presetClass="entr" presetSubtype="10" fill="hold" nodeType="withEffect">
                                  <p:stCondLst>
                                    <p:cond delay="0"/>
                                  </p:stCondLst>
                                  <p:childTnLst>
                                    <p:set>
                                      <p:cBhvr>
                                        <p:cTn id="41" dur="1" fill="hold">
                                          <p:stCondLst>
                                            <p:cond delay="0"/>
                                          </p:stCondLst>
                                        </p:cTn>
                                        <p:tgtEl>
                                          <p:spTgt spid="126981">
                                            <p:txEl>
                                              <p:pRg st="11" end="11"/>
                                            </p:txEl>
                                          </p:spTgt>
                                        </p:tgtEl>
                                        <p:attrNameLst>
                                          <p:attrName>style.visibility</p:attrName>
                                        </p:attrNameLst>
                                      </p:cBhvr>
                                      <p:to>
                                        <p:strVal val="visible"/>
                                      </p:to>
                                    </p:set>
                                    <p:animEffect transition="in" filter="checkerboard(across)">
                                      <p:cBhvr>
                                        <p:cTn id="42" dur="500"/>
                                        <p:tgtEl>
                                          <p:spTgt spid="126981">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170" name="Rectangle 4"/>
          <p:cNvSpPr>
            <a:spLocks noChangeArrowheads="1"/>
          </p:cNvSpPr>
          <p:nvPr/>
        </p:nvSpPr>
        <p:spPr bwMode="auto">
          <a:xfrm>
            <a:off x="1814513" y="3703638"/>
            <a:ext cx="450850" cy="274637"/>
          </a:xfrm>
          <a:prstGeom prst="rect">
            <a:avLst/>
          </a:prstGeom>
          <a:noFill/>
          <a:ln w="12700" cap="sq">
            <a:noFill/>
            <a:miter lim="800000"/>
            <a:headEnd type="none" w="sm" len="sm"/>
            <a:tailEnd type="none" w="sm" len="sm"/>
          </a:ln>
        </p:spPr>
        <p:txBody>
          <a:bodyPr wrap="none" anchor="ctr">
            <a:spAutoFit/>
          </a:bodyPr>
          <a:lstStyle/>
          <a:p>
            <a:r>
              <a:rPr lang="en-US" sz="1200">
                <a:cs typeface="Times New Roman" pitchFamily="18" charset="0"/>
              </a:rPr>
              <a:t>      </a:t>
            </a:r>
            <a:endParaRPr lang="en-US"/>
          </a:p>
        </p:txBody>
      </p:sp>
      <p:sp>
        <p:nvSpPr>
          <p:cNvPr id="126981" name="Rectangle 5"/>
          <p:cNvSpPr>
            <a:spLocks noChangeArrowheads="1"/>
          </p:cNvSpPr>
          <p:nvPr/>
        </p:nvSpPr>
        <p:spPr bwMode="auto">
          <a:xfrm>
            <a:off x="457200" y="1592282"/>
            <a:ext cx="8077200" cy="3970318"/>
          </a:xfrm>
          <a:prstGeom prst="rect">
            <a:avLst/>
          </a:prstGeom>
          <a:noFill/>
          <a:ln w="12700" cap="sq">
            <a:noFill/>
            <a:miter lim="800000"/>
            <a:headEnd type="none" w="sm" len="sm"/>
            <a:tailEnd type="none" w="sm" len="sm"/>
          </a:ln>
        </p:spPr>
        <p:txBody>
          <a:bodyPr anchor="ctr">
            <a:spAutoFit/>
          </a:bodyPr>
          <a:lstStyle/>
          <a:p>
            <a:pPr>
              <a:buClr>
                <a:srgbClr val="000066"/>
              </a:buClr>
              <a:buFont typeface="Wingdings" pitchFamily="2" charset="2"/>
              <a:buChar char="§"/>
            </a:pPr>
            <a:r>
              <a:rPr lang="en-US" sz="2800" dirty="0" smtClean="0"/>
              <a:t> Understand </a:t>
            </a:r>
            <a:r>
              <a:rPr lang="en-US" sz="2800" dirty="0"/>
              <a:t>the importance </a:t>
            </a:r>
            <a:r>
              <a:rPr lang="en-US" sz="2800" dirty="0" smtClean="0"/>
              <a:t>of marketing in  </a:t>
            </a:r>
          </a:p>
          <a:p>
            <a:pPr>
              <a:buClr>
                <a:srgbClr val="000066"/>
              </a:buClr>
            </a:pPr>
            <a:r>
              <a:rPr lang="en-US" sz="2800" dirty="0" smtClean="0"/>
              <a:t>   business practices.</a:t>
            </a:r>
            <a:endParaRPr lang="en-US" sz="2800" dirty="0"/>
          </a:p>
          <a:p>
            <a:pPr>
              <a:buClr>
                <a:srgbClr val="000066"/>
              </a:buClr>
              <a:buFont typeface="Wingdings" pitchFamily="2" charset="2"/>
              <a:buChar char="§"/>
            </a:pPr>
            <a:endParaRPr lang="en-US" sz="2800" dirty="0"/>
          </a:p>
          <a:p>
            <a:pPr>
              <a:buClr>
                <a:srgbClr val="000066"/>
              </a:buClr>
              <a:buFont typeface="Wingdings" pitchFamily="2" charset="2"/>
              <a:buChar char="§"/>
            </a:pPr>
            <a:r>
              <a:rPr lang="en-US" sz="2800" dirty="0" smtClean="0"/>
              <a:t> Understand </a:t>
            </a:r>
            <a:r>
              <a:rPr lang="en-US" sz="2800" dirty="0"/>
              <a:t>the various marketing </a:t>
            </a:r>
            <a:r>
              <a:rPr lang="en-US" sz="2800" dirty="0" smtClean="0"/>
              <a:t>mix tools</a:t>
            </a:r>
            <a:r>
              <a:rPr lang="en-US" sz="2800" dirty="0"/>
              <a:t>: </a:t>
            </a:r>
            <a:r>
              <a:rPr lang="en-US" sz="2800" dirty="0" smtClean="0"/>
              <a:t>  </a:t>
            </a:r>
          </a:p>
          <a:p>
            <a:pPr>
              <a:buClr>
                <a:srgbClr val="000066"/>
              </a:buClr>
            </a:pPr>
            <a:r>
              <a:rPr lang="en-US" sz="2800" dirty="0" smtClean="0"/>
              <a:t>   product</a:t>
            </a:r>
            <a:r>
              <a:rPr lang="en-US" sz="2800" dirty="0"/>
              <a:t>, pricing, promotion, </a:t>
            </a:r>
            <a:r>
              <a:rPr lang="en-US" sz="2800" dirty="0" smtClean="0"/>
              <a:t>and distribution</a:t>
            </a:r>
            <a:r>
              <a:rPr lang="en-US" sz="2800" dirty="0"/>
              <a:t>.</a:t>
            </a:r>
          </a:p>
          <a:p>
            <a:pPr>
              <a:buClr>
                <a:srgbClr val="000066"/>
              </a:buClr>
              <a:buFont typeface="Wingdings" pitchFamily="2" charset="2"/>
              <a:buChar char="§"/>
            </a:pPr>
            <a:endParaRPr lang="en-US" sz="2800" dirty="0"/>
          </a:p>
          <a:p>
            <a:pPr>
              <a:buClr>
                <a:srgbClr val="000066"/>
              </a:buClr>
              <a:buFont typeface="Wingdings" pitchFamily="2" charset="2"/>
              <a:buChar char="§"/>
            </a:pPr>
            <a:r>
              <a:rPr lang="en-US" sz="2800" dirty="0" smtClean="0"/>
              <a:t> Recommend </a:t>
            </a:r>
            <a:r>
              <a:rPr lang="en-US" sz="2800" dirty="0"/>
              <a:t>and justify an appropriate </a:t>
            </a:r>
            <a:r>
              <a:rPr lang="en-US" sz="2800" dirty="0" smtClean="0"/>
              <a:t>mix of   </a:t>
            </a:r>
          </a:p>
          <a:p>
            <a:pPr>
              <a:buClr>
                <a:srgbClr val="000066"/>
              </a:buClr>
            </a:pPr>
            <a:r>
              <a:rPr lang="en-US" sz="2800" dirty="0" smtClean="0"/>
              <a:t>  such </a:t>
            </a:r>
            <a:r>
              <a:rPr lang="en-US" sz="2800" dirty="0"/>
              <a:t>strategies to form a cohesive overall </a:t>
            </a:r>
            <a:r>
              <a:rPr lang="en-US" sz="2800" dirty="0" smtClean="0"/>
              <a:t>  </a:t>
            </a:r>
          </a:p>
          <a:p>
            <a:pPr>
              <a:buClr>
                <a:srgbClr val="000066"/>
              </a:buClr>
            </a:pPr>
            <a:r>
              <a:rPr lang="en-US" sz="2800" dirty="0" smtClean="0"/>
              <a:t>  strategy </a:t>
            </a:r>
            <a:r>
              <a:rPr lang="en-US" sz="2800" dirty="0"/>
              <a:t>for a given marketing task </a:t>
            </a:r>
            <a:r>
              <a:rPr lang="en-US" sz="2800" dirty="0" smtClean="0"/>
              <a:t>or situation</a:t>
            </a:r>
            <a:r>
              <a:rPr lang="en-US" sz="2800" dirty="0"/>
              <a:t>.</a:t>
            </a:r>
          </a:p>
        </p:txBody>
      </p:sp>
      <p:sp>
        <p:nvSpPr>
          <p:cNvPr id="7172" name="Rectangle 6"/>
          <p:cNvSpPr>
            <a:spLocks noChangeArrowheads="1"/>
          </p:cNvSpPr>
          <p:nvPr/>
        </p:nvSpPr>
        <p:spPr bwMode="auto">
          <a:xfrm>
            <a:off x="1814513" y="3703638"/>
            <a:ext cx="412750" cy="274637"/>
          </a:xfrm>
          <a:prstGeom prst="rect">
            <a:avLst/>
          </a:prstGeom>
          <a:noFill/>
          <a:ln w="12700" cap="sq">
            <a:noFill/>
            <a:miter lim="800000"/>
            <a:headEnd type="none" w="sm" len="sm"/>
            <a:tailEnd type="none" w="sm" len="sm"/>
          </a:ln>
        </p:spPr>
        <p:txBody>
          <a:bodyPr wrap="none" anchor="ctr">
            <a:spAutoFit/>
          </a:bodyPr>
          <a:lstStyle/>
          <a:p>
            <a:r>
              <a:rPr lang="en-US" sz="1200">
                <a:cs typeface="Times New Roman" pitchFamily="18" charset="0"/>
              </a:rPr>
              <a:t>     </a:t>
            </a:r>
            <a:endParaRPr lang="en-US"/>
          </a:p>
        </p:txBody>
      </p:sp>
      <p:sp>
        <p:nvSpPr>
          <p:cNvPr id="7" name="Rectangle 2"/>
          <p:cNvSpPr>
            <a:spLocks noGrp="1" noChangeArrowheads="1"/>
          </p:cNvSpPr>
          <p:nvPr>
            <p:ph type="title"/>
          </p:nvPr>
        </p:nvSpPr>
        <p:spPr>
          <a:xfrm>
            <a:off x="457200" y="277813"/>
            <a:ext cx="8077200" cy="865187"/>
          </a:xfrm>
        </p:spPr>
        <p:txBody>
          <a:bodyPr>
            <a:normAutofit/>
          </a:bodyPr>
          <a:lstStyle/>
          <a:p>
            <a:pPr eaLnBrk="1" hangingPunct="1"/>
            <a:r>
              <a:rPr lang="en-US" sz="4000" b="1" dirty="0" smtClean="0">
                <a:solidFill>
                  <a:srgbClr val="000066"/>
                </a:solidFill>
              </a:rPr>
              <a:t>Learning Outcomes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26981">
                                            <p:txEl>
                                              <p:pRg st="0" end="0"/>
                                            </p:txEl>
                                          </p:spTgt>
                                        </p:tgtEl>
                                        <p:attrNameLst>
                                          <p:attrName>style.visibility</p:attrName>
                                        </p:attrNameLst>
                                      </p:cBhvr>
                                      <p:to>
                                        <p:strVal val="visible"/>
                                      </p:to>
                                    </p:set>
                                    <p:animEffect transition="in" filter="checkerboard(across)">
                                      <p:cBhvr>
                                        <p:cTn id="12" dur="500"/>
                                        <p:tgtEl>
                                          <p:spTgt spid="126981">
                                            <p:txEl>
                                              <p:pRg st="0" end="0"/>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126981">
                                            <p:txEl>
                                              <p:pRg st="1" end="1"/>
                                            </p:txEl>
                                          </p:spTgt>
                                        </p:tgtEl>
                                        <p:attrNameLst>
                                          <p:attrName>style.visibility</p:attrName>
                                        </p:attrNameLst>
                                      </p:cBhvr>
                                      <p:to>
                                        <p:strVal val="visible"/>
                                      </p:to>
                                    </p:set>
                                    <p:animEffect transition="in" filter="checkerboard(across)">
                                      <p:cBhvr>
                                        <p:cTn id="15" dur="500"/>
                                        <p:tgtEl>
                                          <p:spTgt spid="126981">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nodeType="clickEffect">
                                  <p:stCondLst>
                                    <p:cond delay="0"/>
                                  </p:stCondLst>
                                  <p:childTnLst>
                                    <p:set>
                                      <p:cBhvr>
                                        <p:cTn id="19" dur="1" fill="hold">
                                          <p:stCondLst>
                                            <p:cond delay="0"/>
                                          </p:stCondLst>
                                        </p:cTn>
                                        <p:tgtEl>
                                          <p:spTgt spid="126981">
                                            <p:txEl>
                                              <p:pRg st="3" end="3"/>
                                            </p:txEl>
                                          </p:spTgt>
                                        </p:tgtEl>
                                        <p:attrNameLst>
                                          <p:attrName>style.visibility</p:attrName>
                                        </p:attrNameLst>
                                      </p:cBhvr>
                                      <p:to>
                                        <p:strVal val="visible"/>
                                      </p:to>
                                    </p:set>
                                    <p:animEffect transition="in" filter="checkerboard(across)">
                                      <p:cBhvr>
                                        <p:cTn id="20" dur="500"/>
                                        <p:tgtEl>
                                          <p:spTgt spid="126981">
                                            <p:txEl>
                                              <p:pRg st="3" end="3"/>
                                            </p:txEl>
                                          </p:spTgt>
                                        </p:tgtEl>
                                      </p:cBhvr>
                                    </p:animEffect>
                                  </p:childTnLst>
                                </p:cTn>
                              </p:par>
                              <p:par>
                                <p:cTn id="21" presetID="5" presetClass="entr" presetSubtype="10" fill="hold" nodeType="withEffect">
                                  <p:stCondLst>
                                    <p:cond delay="0"/>
                                  </p:stCondLst>
                                  <p:childTnLst>
                                    <p:set>
                                      <p:cBhvr>
                                        <p:cTn id="22" dur="1" fill="hold">
                                          <p:stCondLst>
                                            <p:cond delay="0"/>
                                          </p:stCondLst>
                                        </p:cTn>
                                        <p:tgtEl>
                                          <p:spTgt spid="126981">
                                            <p:txEl>
                                              <p:pRg st="4" end="4"/>
                                            </p:txEl>
                                          </p:spTgt>
                                        </p:tgtEl>
                                        <p:attrNameLst>
                                          <p:attrName>style.visibility</p:attrName>
                                        </p:attrNameLst>
                                      </p:cBhvr>
                                      <p:to>
                                        <p:strVal val="visible"/>
                                      </p:to>
                                    </p:set>
                                    <p:animEffect transition="in" filter="checkerboard(across)">
                                      <p:cBhvr>
                                        <p:cTn id="23" dur="500"/>
                                        <p:tgtEl>
                                          <p:spTgt spid="126981">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nodeType="clickEffect">
                                  <p:stCondLst>
                                    <p:cond delay="0"/>
                                  </p:stCondLst>
                                  <p:childTnLst>
                                    <p:set>
                                      <p:cBhvr>
                                        <p:cTn id="27" dur="1" fill="hold">
                                          <p:stCondLst>
                                            <p:cond delay="0"/>
                                          </p:stCondLst>
                                        </p:cTn>
                                        <p:tgtEl>
                                          <p:spTgt spid="126981">
                                            <p:txEl>
                                              <p:pRg st="6" end="6"/>
                                            </p:txEl>
                                          </p:spTgt>
                                        </p:tgtEl>
                                        <p:attrNameLst>
                                          <p:attrName>style.visibility</p:attrName>
                                        </p:attrNameLst>
                                      </p:cBhvr>
                                      <p:to>
                                        <p:strVal val="visible"/>
                                      </p:to>
                                    </p:set>
                                    <p:animEffect transition="in" filter="checkerboard(across)">
                                      <p:cBhvr>
                                        <p:cTn id="28" dur="500"/>
                                        <p:tgtEl>
                                          <p:spTgt spid="126981">
                                            <p:txEl>
                                              <p:pRg st="6" end="6"/>
                                            </p:txEl>
                                          </p:spTgt>
                                        </p:tgtEl>
                                      </p:cBhvr>
                                    </p:animEffect>
                                  </p:childTnLst>
                                </p:cTn>
                              </p:par>
                              <p:par>
                                <p:cTn id="29" presetID="5" presetClass="entr" presetSubtype="10" fill="hold" nodeType="withEffect">
                                  <p:stCondLst>
                                    <p:cond delay="0"/>
                                  </p:stCondLst>
                                  <p:childTnLst>
                                    <p:set>
                                      <p:cBhvr>
                                        <p:cTn id="30" dur="1" fill="hold">
                                          <p:stCondLst>
                                            <p:cond delay="0"/>
                                          </p:stCondLst>
                                        </p:cTn>
                                        <p:tgtEl>
                                          <p:spTgt spid="126981">
                                            <p:txEl>
                                              <p:pRg st="7" end="7"/>
                                            </p:txEl>
                                          </p:spTgt>
                                        </p:tgtEl>
                                        <p:attrNameLst>
                                          <p:attrName>style.visibility</p:attrName>
                                        </p:attrNameLst>
                                      </p:cBhvr>
                                      <p:to>
                                        <p:strVal val="visible"/>
                                      </p:to>
                                    </p:set>
                                    <p:animEffect transition="in" filter="checkerboard(across)">
                                      <p:cBhvr>
                                        <p:cTn id="31" dur="500"/>
                                        <p:tgtEl>
                                          <p:spTgt spid="126981">
                                            <p:txEl>
                                              <p:pRg st="7" end="7"/>
                                            </p:txEl>
                                          </p:spTgt>
                                        </p:tgtEl>
                                      </p:cBhvr>
                                    </p:animEffect>
                                  </p:childTnLst>
                                </p:cTn>
                              </p:par>
                              <p:par>
                                <p:cTn id="32" presetID="5" presetClass="entr" presetSubtype="10" fill="hold" nodeType="withEffect">
                                  <p:stCondLst>
                                    <p:cond delay="0"/>
                                  </p:stCondLst>
                                  <p:childTnLst>
                                    <p:set>
                                      <p:cBhvr>
                                        <p:cTn id="33" dur="1" fill="hold">
                                          <p:stCondLst>
                                            <p:cond delay="0"/>
                                          </p:stCondLst>
                                        </p:cTn>
                                        <p:tgtEl>
                                          <p:spTgt spid="126981">
                                            <p:txEl>
                                              <p:pRg st="8" end="8"/>
                                            </p:txEl>
                                          </p:spTgt>
                                        </p:tgtEl>
                                        <p:attrNameLst>
                                          <p:attrName>style.visibility</p:attrName>
                                        </p:attrNameLst>
                                      </p:cBhvr>
                                      <p:to>
                                        <p:strVal val="visible"/>
                                      </p:to>
                                    </p:set>
                                    <p:animEffect transition="in" filter="checkerboard(across)">
                                      <p:cBhvr>
                                        <p:cTn id="34" dur="500"/>
                                        <p:tgtEl>
                                          <p:spTgt spid="12698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194" name="Rectangle 4"/>
          <p:cNvSpPr>
            <a:spLocks noChangeArrowheads="1"/>
          </p:cNvSpPr>
          <p:nvPr/>
        </p:nvSpPr>
        <p:spPr bwMode="auto">
          <a:xfrm>
            <a:off x="1814513" y="3703638"/>
            <a:ext cx="450850" cy="274637"/>
          </a:xfrm>
          <a:prstGeom prst="rect">
            <a:avLst/>
          </a:prstGeom>
          <a:noFill/>
          <a:ln w="12700" cap="sq">
            <a:noFill/>
            <a:miter lim="800000"/>
            <a:headEnd type="none" w="sm" len="sm"/>
            <a:tailEnd type="none" w="sm" len="sm"/>
          </a:ln>
        </p:spPr>
        <p:txBody>
          <a:bodyPr wrap="none" anchor="ctr">
            <a:spAutoFit/>
          </a:bodyPr>
          <a:lstStyle/>
          <a:p>
            <a:r>
              <a:rPr lang="en-US" sz="1200">
                <a:cs typeface="Times New Roman" pitchFamily="18" charset="0"/>
              </a:rPr>
              <a:t>      </a:t>
            </a:r>
            <a:endParaRPr lang="en-US"/>
          </a:p>
        </p:txBody>
      </p:sp>
      <p:sp>
        <p:nvSpPr>
          <p:cNvPr id="129029" name="Rectangle 5"/>
          <p:cNvSpPr>
            <a:spLocks noChangeArrowheads="1"/>
          </p:cNvSpPr>
          <p:nvPr/>
        </p:nvSpPr>
        <p:spPr bwMode="auto">
          <a:xfrm>
            <a:off x="457200" y="1507153"/>
            <a:ext cx="8458200" cy="5262979"/>
          </a:xfrm>
          <a:prstGeom prst="rect">
            <a:avLst/>
          </a:prstGeom>
          <a:noFill/>
          <a:ln w="12700" cap="sq">
            <a:noFill/>
            <a:miter lim="800000"/>
            <a:headEnd type="none" w="sm" len="sm"/>
            <a:tailEnd type="none" w="sm" len="sm"/>
          </a:ln>
          <a:effectLst/>
        </p:spPr>
        <p:txBody>
          <a:bodyPr anchor="ctr">
            <a:spAutoFit/>
          </a:bodyPr>
          <a:lstStyle/>
          <a:p>
            <a:pPr>
              <a:buClr>
                <a:srgbClr val="000066"/>
              </a:buClr>
              <a:buFont typeface="Wingdings" pitchFamily="2" charset="2"/>
              <a:buChar char="§"/>
              <a:defRPr/>
            </a:pPr>
            <a:r>
              <a:rPr lang="en-US" sz="2400" dirty="0" smtClean="0">
                <a:latin typeface="+mj-lt"/>
              </a:rPr>
              <a:t>  Principles of Marketing by Philip </a:t>
            </a:r>
            <a:r>
              <a:rPr lang="en-US" sz="2400" dirty="0" err="1" smtClean="0">
                <a:latin typeface="+mj-lt"/>
              </a:rPr>
              <a:t>Kotler</a:t>
            </a:r>
            <a:r>
              <a:rPr lang="en-US" sz="2400" dirty="0" smtClean="0">
                <a:latin typeface="+mj-lt"/>
              </a:rPr>
              <a:t> &amp; Gary Armstrong </a:t>
            </a:r>
          </a:p>
          <a:p>
            <a:pPr>
              <a:buClr>
                <a:srgbClr val="000066"/>
              </a:buClr>
              <a:defRPr/>
            </a:pPr>
            <a:r>
              <a:rPr lang="en-US" sz="2400" dirty="0" smtClean="0">
                <a:latin typeface="+mj-lt"/>
              </a:rPr>
              <a:t>    Fifteenth Edition, Published by Prentice Hall</a:t>
            </a:r>
          </a:p>
          <a:p>
            <a:pPr>
              <a:buClr>
                <a:srgbClr val="000066"/>
              </a:buClr>
              <a:buFont typeface="Wingdings" pitchFamily="2" charset="2"/>
              <a:buChar char="§"/>
              <a:defRPr/>
            </a:pPr>
            <a:endParaRPr lang="en-US" sz="2400" dirty="0" smtClean="0">
              <a:latin typeface="+mj-lt"/>
            </a:endParaRPr>
          </a:p>
          <a:p>
            <a:pPr>
              <a:buClr>
                <a:srgbClr val="000066"/>
              </a:buClr>
              <a:buFont typeface="Wingdings" pitchFamily="2" charset="2"/>
              <a:buChar char="§"/>
              <a:defRPr/>
            </a:pPr>
            <a:r>
              <a:rPr lang="en-US" sz="2400" dirty="0" smtClean="0">
                <a:latin typeface="+mj-lt"/>
              </a:rPr>
              <a:t>  Marketing </a:t>
            </a:r>
            <a:r>
              <a:rPr lang="en-US" sz="2400" dirty="0">
                <a:latin typeface="+mj-lt"/>
              </a:rPr>
              <a:t>Management – A South Asian Perspective      </a:t>
            </a:r>
          </a:p>
          <a:p>
            <a:pPr>
              <a:buClr>
                <a:srgbClr val="000066"/>
              </a:buClr>
              <a:defRPr/>
            </a:pPr>
            <a:r>
              <a:rPr lang="en-US" sz="2400" dirty="0">
                <a:latin typeface="+mj-lt"/>
              </a:rPr>
              <a:t> </a:t>
            </a:r>
            <a:r>
              <a:rPr lang="en-US" sz="2400" dirty="0" smtClean="0">
                <a:latin typeface="+mj-lt"/>
              </a:rPr>
              <a:t>   by </a:t>
            </a:r>
            <a:r>
              <a:rPr lang="en-US" sz="2400" dirty="0">
                <a:latin typeface="+mj-lt"/>
              </a:rPr>
              <a:t>Philip Kotler, Kevin Lane Keller, Abraham Koshy &amp; </a:t>
            </a:r>
          </a:p>
          <a:p>
            <a:pPr>
              <a:buClr>
                <a:srgbClr val="000066"/>
              </a:buClr>
              <a:defRPr/>
            </a:pPr>
            <a:r>
              <a:rPr lang="en-US" sz="2400" dirty="0" smtClean="0">
                <a:latin typeface="+mj-lt"/>
              </a:rPr>
              <a:t>    </a:t>
            </a:r>
            <a:r>
              <a:rPr lang="en-US" sz="2400" dirty="0">
                <a:latin typeface="+mj-lt"/>
              </a:rPr>
              <a:t>Mithileshwar Jha, 13th Edition, Published by Pearson </a:t>
            </a:r>
          </a:p>
          <a:p>
            <a:pPr>
              <a:buClr>
                <a:srgbClr val="000066"/>
              </a:buClr>
              <a:defRPr/>
            </a:pPr>
            <a:r>
              <a:rPr lang="en-US" sz="2400" dirty="0">
                <a:latin typeface="+mj-lt"/>
              </a:rPr>
              <a:t>    </a:t>
            </a:r>
            <a:r>
              <a:rPr lang="en-US" sz="2400" dirty="0" smtClean="0">
                <a:latin typeface="+mj-lt"/>
              </a:rPr>
              <a:t>Education</a:t>
            </a:r>
            <a:r>
              <a:rPr lang="en-US" sz="2400" dirty="0">
                <a:latin typeface="+mj-lt"/>
              </a:rPr>
              <a:t>, </a:t>
            </a:r>
            <a:r>
              <a:rPr lang="en-US" sz="2400" dirty="0" smtClean="0">
                <a:latin typeface="+mj-lt"/>
              </a:rPr>
              <a:t>Inc.</a:t>
            </a:r>
          </a:p>
          <a:p>
            <a:pPr>
              <a:buClr>
                <a:srgbClr val="000066"/>
              </a:buClr>
              <a:defRP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and Practices of Marketing by Jobber, D. 4th </a:t>
            </a:r>
          </a:p>
          <a:p>
            <a:pPr>
              <a:buClr>
                <a:srgbClr val="000066"/>
              </a:buClr>
            </a:pPr>
            <a:r>
              <a:rPr lang="en-US" sz="2400" dirty="0" smtClean="0">
                <a:latin typeface="+mj-lt"/>
              </a:rPr>
              <a:t>    edition, McGraw Hill International.</a:t>
            </a:r>
          </a:p>
          <a:p>
            <a:pPr>
              <a:buClr>
                <a:srgbClr val="000066"/>
              </a:buCl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of Advertising &amp; IMC by Tom Duncan 2</a:t>
            </a:r>
            <a:r>
              <a:rPr lang="en-US" sz="2400" baseline="30000" dirty="0" smtClean="0">
                <a:latin typeface="+mj-lt"/>
              </a:rPr>
              <a:t>nd      </a:t>
            </a:r>
          </a:p>
          <a:p>
            <a:pPr>
              <a:buClr>
                <a:srgbClr val="000066"/>
              </a:buClr>
              <a:defRPr/>
            </a:pPr>
            <a:r>
              <a:rPr lang="en-US" sz="2400" baseline="30000" dirty="0" smtClean="0">
                <a:latin typeface="+mj-lt"/>
              </a:rPr>
              <a:t>      </a:t>
            </a:r>
            <a:r>
              <a:rPr lang="en-US" sz="2400" dirty="0" smtClean="0">
                <a:latin typeface="+mj-lt"/>
              </a:rPr>
              <a:t>Edition, Published by McGraw-Hill Irwin.</a:t>
            </a:r>
          </a:p>
          <a:p>
            <a:endParaRPr lang="en-US" sz="2400" dirty="0" smtClean="0">
              <a:latin typeface="+mj-lt"/>
            </a:endParaRPr>
          </a:p>
        </p:txBody>
      </p:sp>
      <p:sp>
        <p:nvSpPr>
          <p:cNvPr id="5" name="Title 4"/>
          <p:cNvSpPr>
            <a:spLocks noGrp="1"/>
          </p:cNvSpPr>
          <p:nvPr>
            <p:ph type="title"/>
          </p:nvPr>
        </p:nvSpPr>
        <p:spPr/>
        <p:txBody>
          <a:bodyPr>
            <a:normAutofit/>
          </a:bodyPr>
          <a:lstStyle/>
          <a:p>
            <a:r>
              <a:rPr lang="en-US" sz="4000" b="1" dirty="0" smtClean="0">
                <a:solidFill>
                  <a:srgbClr val="000066"/>
                </a:solidFill>
              </a:rPr>
              <a:t>Recommended Books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29029">
                                            <p:txEl>
                                              <p:pRg st="0" end="0"/>
                                            </p:txEl>
                                          </p:spTgt>
                                        </p:tgtEl>
                                        <p:attrNameLst>
                                          <p:attrName>style.visibility</p:attrName>
                                        </p:attrNameLst>
                                      </p:cBhvr>
                                      <p:to>
                                        <p:strVal val="visible"/>
                                      </p:to>
                                    </p:set>
                                    <p:animEffect transition="in" filter="checkerboard(across)">
                                      <p:cBhvr>
                                        <p:cTn id="12" dur="500"/>
                                        <p:tgtEl>
                                          <p:spTgt spid="129029">
                                            <p:txEl>
                                              <p:pRg st="0" end="0"/>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129029">
                                            <p:txEl>
                                              <p:pRg st="1" end="1"/>
                                            </p:txEl>
                                          </p:spTgt>
                                        </p:tgtEl>
                                        <p:attrNameLst>
                                          <p:attrName>style.visibility</p:attrName>
                                        </p:attrNameLst>
                                      </p:cBhvr>
                                      <p:to>
                                        <p:strVal val="visible"/>
                                      </p:to>
                                    </p:set>
                                    <p:animEffect transition="in" filter="checkerboard(across)">
                                      <p:cBhvr>
                                        <p:cTn id="15" dur="500"/>
                                        <p:tgtEl>
                                          <p:spTgt spid="129029">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nodeType="clickEffect">
                                  <p:stCondLst>
                                    <p:cond delay="0"/>
                                  </p:stCondLst>
                                  <p:childTnLst>
                                    <p:set>
                                      <p:cBhvr>
                                        <p:cTn id="19" dur="1" fill="hold">
                                          <p:stCondLst>
                                            <p:cond delay="0"/>
                                          </p:stCondLst>
                                        </p:cTn>
                                        <p:tgtEl>
                                          <p:spTgt spid="129029">
                                            <p:txEl>
                                              <p:pRg st="3" end="3"/>
                                            </p:txEl>
                                          </p:spTgt>
                                        </p:tgtEl>
                                        <p:attrNameLst>
                                          <p:attrName>style.visibility</p:attrName>
                                        </p:attrNameLst>
                                      </p:cBhvr>
                                      <p:to>
                                        <p:strVal val="visible"/>
                                      </p:to>
                                    </p:set>
                                    <p:animEffect transition="in" filter="checkerboard(across)">
                                      <p:cBhvr>
                                        <p:cTn id="20" dur="500"/>
                                        <p:tgtEl>
                                          <p:spTgt spid="129029">
                                            <p:txEl>
                                              <p:pRg st="3" end="3"/>
                                            </p:txEl>
                                          </p:spTgt>
                                        </p:tgtEl>
                                      </p:cBhvr>
                                    </p:animEffect>
                                  </p:childTnLst>
                                </p:cTn>
                              </p:par>
                              <p:par>
                                <p:cTn id="21" presetID="5" presetClass="entr" presetSubtype="10" fill="hold" nodeType="withEffect">
                                  <p:stCondLst>
                                    <p:cond delay="0"/>
                                  </p:stCondLst>
                                  <p:childTnLst>
                                    <p:set>
                                      <p:cBhvr>
                                        <p:cTn id="22" dur="1" fill="hold">
                                          <p:stCondLst>
                                            <p:cond delay="0"/>
                                          </p:stCondLst>
                                        </p:cTn>
                                        <p:tgtEl>
                                          <p:spTgt spid="129029">
                                            <p:txEl>
                                              <p:pRg st="4" end="4"/>
                                            </p:txEl>
                                          </p:spTgt>
                                        </p:tgtEl>
                                        <p:attrNameLst>
                                          <p:attrName>style.visibility</p:attrName>
                                        </p:attrNameLst>
                                      </p:cBhvr>
                                      <p:to>
                                        <p:strVal val="visible"/>
                                      </p:to>
                                    </p:set>
                                    <p:animEffect transition="in" filter="checkerboard(across)">
                                      <p:cBhvr>
                                        <p:cTn id="23" dur="500"/>
                                        <p:tgtEl>
                                          <p:spTgt spid="129029">
                                            <p:txEl>
                                              <p:pRg st="4" end="4"/>
                                            </p:txEl>
                                          </p:spTgt>
                                        </p:tgtEl>
                                      </p:cBhvr>
                                    </p:animEffect>
                                  </p:childTnLst>
                                </p:cTn>
                              </p:par>
                              <p:par>
                                <p:cTn id="24" presetID="5" presetClass="entr" presetSubtype="10" fill="hold" nodeType="withEffect">
                                  <p:stCondLst>
                                    <p:cond delay="0"/>
                                  </p:stCondLst>
                                  <p:childTnLst>
                                    <p:set>
                                      <p:cBhvr>
                                        <p:cTn id="25" dur="1" fill="hold">
                                          <p:stCondLst>
                                            <p:cond delay="0"/>
                                          </p:stCondLst>
                                        </p:cTn>
                                        <p:tgtEl>
                                          <p:spTgt spid="129029">
                                            <p:txEl>
                                              <p:pRg st="5" end="5"/>
                                            </p:txEl>
                                          </p:spTgt>
                                        </p:tgtEl>
                                        <p:attrNameLst>
                                          <p:attrName>style.visibility</p:attrName>
                                        </p:attrNameLst>
                                      </p:cBhvr>
                                      <p:to>
                                        <p:strVal val="visible"/>
                                      </p:to>
                                    </p:set>
                                    <p:animEffect transition="in" filter="checkerboard(across)">
                                      <p:cBhvr>
                                        <p:cTn id="26" dur="500"/>
                                        <p:tgtEl>
                                          <p:spTgt spid="129029">
                                            <p:txEl>
                                              <p:pRg st="5" end="5"/>
                                            </p:txEl>
                                          </p:spTgt>
                                        </p:tgtEl>
                                      </p:cBhvr>
                                    </p:animEffect>
                                  </p:childTnLst>
                                </p:cTn>
                              </p:par>
                              <p:par>
                                <p:cTn id="27" presetID="5" presetClass="entr" presetSubtype="10" fill="hold" nodeType="withEffect">
                                  <p:stCondLst>
                                    <p:cond delay="0"/>
                                  </p:stCondLst>
                                  <p:childTnLst>
                                    <p:set>
                                      <p:cBhvr>
                                        <p:cTn id="28" dur="1" fill="hold">
                                          <p:stCondLst>
                                            <p:cond delay="0"/>
                                          </p:stCondLst>
                                        </p:cTn>
                                        <p:tgtEl>
                                          <p:spTgt spid="129029">
                                            <p:txEl>
                                              <p:pRg st="6" end="6"/>
                                            </p:txEl>
                                          </p:spTgt>
                                        </p:tgtEl>
                                        <p:attrNameLst>
                                          <p:attrName>style.visibility</p:attrName>
                                        </p:attrNameLst>
                                      </p:cBhvr>
                                      <p:to>
                                        <p:strVal val="visible"/>
                                      </p:to>
                                    </p:set>
                                    <p:animEffect transition="in" filter="checkerboard(across)">
                                      <p:cBhvr>
                                        <p:cTn id="29" dur="500"/>
                                        <p:tgtEl>
                                          <p:spTgt spid="129029">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5" presetClass="entr" presetSubtype="10" fill="hold" nodeType="clickEffect">
                                  <p:stCondLst>
                                    <p:cond delay="0"/>
                                  </p:stCondLst>
                                  <p:childTnLst>
                                    <p:set>
                                      <p:cBhvr>
                                        <p:cTn id="33" dur="1" fill="hold">
                                          <p:stCondLst>
                                            <p:cond delay="0"/>
                                          </p:stCondLst>
                                        </p:cTn>
                                        <p:tgtEl>
                                          <p:spTgt spid="129029">
                                            <p:txEl>
                                              <p:pRg st="8" end="8"/>
                                            </p:txEl>
                                          </p:spTgt>
                                        </p:tgtEl>
                                        <p:attrNameLst>
                                          <p:attrName>style.visibility</p:attrName>
                                        </p:attrNameLst>
                                      </p:cBhvr>
                                      <p:to>
                                        <p:strVal val="visible"/>
                                      </p:to>
                                    </p:set>
                                    <p:animEffect transition="in" filter="checkerboard(across)">
                                      <p:cBhvr>
                                        <p:cTn id="34" dur="500"/>
                                        <p:tgtEl>
                                          <p:spTgt spid="129029">
                                            <p:txEl>
                                              <p:pRg st="8" end="8"/>
                                            </p:txEl>
                                          </p:spTgt>
                                        </p:tgtEl>
                                      </p:cBhvr>
                                    </p:animEffect>
                                  </p:childTnLst>
                                </p:cTn>
                              </p:par>
                              <p:par>
                                <p:cTn id="35" presetID="5" presetClass="entr" presetSubtype="10" fill="hold" grpId="0" nodeType="withEffect">
                                  <p:stCondLst>
                                    <p:cond delay="0"/>
                                  </p:stCondLst>
                                  <p:childTnLst>
                                    <p:set>
                                      <p:cBhvr>
                                        <p:cTn id="36" dur="1" fill="hold">
                                          <p:stCondLst>
                                            <p:cond delay="0"/>
                                          </p:stCondLst>
                                        </p:cTn>
                                        <p:tgtEl>
                                          <p:spTgt spid="129029">
                                            <p:txEl>
                                              <p:pRg st="9" end="9"/>
                                            </p:txEl>
                                          </p:spTgt>
                                        </p:tgtEl>
                                        <p:attrNameLst>
                                          <p:attrName>style.visibility</p:attrName>
                                        </p:attrNameLst>
                                      </p:cBhvr>
                                      <p:to>
                                        <p:strVal val="visible"/>
                                      </p:to>
                                    </p:set>
                                    <p:animEffect transition="in" filter="checkerboard(across)">
                                      <p:cBhvr>
                                        <p:cTn id="37" dur="500"/>
                                        <p:tgtEl>
                                          <p:spTgt spid="129029">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nodeType="clickEffect">
                                  <p:stCondLst>
                                    <p:cond delay="0"/>
                                  </p:stCondLst>
                                  <p:childTnLst>
                                    <p:set>
                                      <p:cBhvr>
                                        <p:cTn id="41" dur="1" fill="hold">
                                          <p:stCondLst>
                                            <p:cond delay="0"/>
                                          </p:stCondLst>
                                        </p:cTn>
                                        <p:tgtEl>
                                          <p:spTgt spid="129029">
                                            <p:txEl>
                                              <p:pRg st="11" end="11"/>
                                            </p:txEl>
                                          </p:spTgt>
                                        </p:tgtEl>
                                        <p:attrNameLst>
                                          <p:attrName>style.visibility</p:attrName>
                                        </p:attrNameLst>
                                      </p:cBhvr>
                                      <p:to>
                                        <p:strVal val="visible"/>
                                      </p:to>
                                    </p:set>
                                    <p:animEffect transition="in" filter="checkerboard(across)">
                                      <p:cBhvr>
                                        <p:cTn id="42" dur="500"/>
                                        <p:tgtEl>
                                          <p:spTgt spid="129029">
                                            <p:txEl>
                                              <p:pRg st="11" end="11"/>
                                            </p:txEl>
                                          </p:spTgt>
                                        </p:tgtEl>
                                      </p:cBhvr>
                                    </p:animEffect>
                                  </p:childTnLst>
                                </p:cTn>
                              </p:par>
                              <p:par>
                                <p:cTn id="43" presetID="5" presetClass="entr" presetSubtype="10" fill="hold" nodeType="withEffect">
                                  <p:stCondLst>
                                    <p:cond delay="0"/>
                                  </p:stCondLst>
                                  <p:childTnLst>
                                    <p:set>
                                      <p:cBhvr>
                                        <p:cTn id="44" dur="1" fill="hold">
                                          <p:stCondLst>
                                            <p:cond delay="0"/>
                                          </p:stCondLst>
                                        </p:cTn>
                                        <p:tgtEl>
                                          <p:spTgt spid="129029">
                                            <p:txEl>
                                              <p:pRg st="12" end="12"/>
                                            </p:txEl>
                                          </p:spTgt>
                                        </p:tgtEl>
                                        <p:attrNameLst>
                                          <p:attrName>style.visibility</p:attrName>
                                        </p:attrNameLst>
                                      </p:cBhvr>
                                      <p:to>
                                        <p:strVal val="visible"/>
                                      </p:to>
                                    </p:set>
                                    <p:animEffect transition="in" filter="checkerboard(across)">
                                      <p:cBhvr>
                                        <p:cTn id="45" dur="500"/>
                                        <p:tgtEl>
                                          <p:spTgt spid="129029">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29" grpId="0" uiExpand="1" build="allAtOnce"/>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218" name="Rectangle 4"/>
          <p:cNvSpPr>
            <a:spLocks noChangeArrowheads="1"/>
          </p:cNvSpPr>
          <p:nvPr/>
        </p:nvSpPr>
        <p:spPr bwMode="auto">
          <a:xfrm>
            <a:off x="1814513" y="3703638"/>
            <a:ext cx="450850" cy="274637"/>
          </a:xfrm>
          <a:prstGeom prst="rect">
            <a:avLst/>
          </a:prstGeom>
          <a:noFill/>
          <a:ln w="12700" cap="sq">
            <a:noFill/>
            <a:miter lim="800000"/>
            <a:headEnd type="none" w="sm" len="sm"/>
            <a:tailEnd type="none" w="sm" len="sm"/>
          </a:ln>
        </p:spPr>
        <p:txBody>
          <a:bodyPr wrap="none" anchor="ctr">
            <a:spAutoFit/>
          </a:bodyPr>
          <a:lstStyle/>
          <a:p>
            <a:r>
              <a:rPr lang="en-US" sz="1200">
                <a:cs typeface="Times New Roman" pitchFamily="18" charset="0"/>
              </a:rPr>
              <a:t>      </a:t>
            </a:r>
            <a:endParaRPr lang="en-US"/>
          </a:p>
        </p:txBody>
      </p:sp>
      <p:sp>
        <p:nvSpPr>
          <p:cNvPr id="120837" name="Rectangle 5"/>
          <p:cNvSpPr>
            <a:spLocks noChangeArrowheads="1"/>
          </p:cNvSpPr>
          <p:nvPr/>
        </p:nvSpPr>
        <p:spPr bwMode="auto">
          <a:xfrm>
            <a:off x="533400" y="2228433"/>
            <a:ext cx="7924800" cy="2800767"/>
          </a:xfrm>
          <a:prstGeom prst="rect">
            <a:avLst/>
          </a:prstGeom>
          <a:noFill/>
          <a:ln w="12700" cap="sq">
            <a:noFill/>
            <a:miter lim="800000"/>
            <a:headEnd type="none" w="sm" len="sm"/>
            <a:tailEnd type="none" w="sm" len="sm"/>
          </a:ln>
          <a:effectLst/>
        </p:spPr>
        <p:txBody>
          <a:bodyPr anchor="ctr">
            <a:spAutoFit/>
          </a:bodyPr>
          <a:lstStyle/>
          <a:p>
            <a:pPr>
              <a:defRPr/>
            </a:pPr>
            <a:endParaRPr lang="en-US" sz="2800" dirty="0">
              <a:latin typeface="Times New Roman" pitchFamily="18" charset="0"/>
            </a:endParaRPr>
          </a:p>
          <a:p>
            <a:pPr algn="ctr">
              <a:defRPr/>
            </a:pPr>
            <a:r>
              <a:rPr lang="en-US" sz="2800" dirty="0">
                <a:latin typeface="+mn-lt"/>
              </a:rPr>
              <a:t>My basic teaching philosophy for this course is to blend the theory and practice of Marketing </a:t>
            </a:r>
            <a:r>
              <a:rPr lang="en-US" sz="2800" dirty="0" smtClean="0">
                <a:latin typeface="+mn-lt"/>
              </a:rPr>
              <a:t>in </a:t>
            </a:r>
            <a:r>
              <a:rPr lang="en-US" sz="2800" dirty="0">
                <a:latin typeface="+mn-lt"/>
              </a:rPr>
              <a:t>a comfortable, supportive &amp; easy language that promotes active learning. </a:t>
            </a:r>
            <a:endParaRPr lang="en-GB" sz="2800" dirty="0">
              <a:latin typeface="+mn-lt"/>
            </a:endParaRPr>
          </a:p>
          <a:p>
            <a:pPr indent="38100" eaLnBrk="0" hangingPunct="0">
              <a:defRPr/>
            </a:pPr>
            <a:endParaRPr lang="en-US" sz="3600" dirty="0">
              <a:latin typeface="Times New Roman" pitchFamily="18" charset="0"/>
            </a:endParaRPr>
          </a:p>
        </p:txBody>
      </p:sp>
      <p:sp>
        <p:nvSpPr>
          <p:cNvPr id="9220" name="Rectangle 6"/>
          <p:cNvSpPr>
            <a:spLocks noChangeArrowheads="1"/>
          </p:cNvSpPr>
          <p:nvPr/>
        </p:nvSpPr>
        <p:spPr bwMode="auto">
          <a:xfrm>
            <a:off x="1814513" y="3703638"/>
            <a:ext cx="412750" cy="274637"/>
          </a:xfrm>
          <a:prstGeom prst="rect">
            <a:avLst/>
          </a:prstGeom>
          <a:noFill/>
          <a:ln w="12700" cap="sq">
            <a:noFill/>
            <a:miter lim="800000"/>
            <a:headEnd type="none" w="sm" len="sm"/>
            <a:tailEnd type="none" w="sm" len="sm"/>
          </a:ln>
        </p:spPr>
        <p:txBody>
          <a:bodyPr wrap="none" anchor="ctr">
            <a:spAutoFit/>
          </a:bodyPr>
          <a:lstStyle/>
          <a:p>
            <a:r>
              <a:rPr lang="en-US" sz="1200">
                <a:cs typeface="Times New Roman" pitchFamily="18" charset="0"/>
              </a:rPr>
              <a:t>     </a:t>
            </a:r>
            <a:endParaRPr lang="en-US"/>
          </a:p>
        </p:txBody>
      </p:sp>
      <p:sp>
        <p:nvSpPr>
          <p:cNvPr id="6" name="Title 5"/>
          <p:cNvSpPr>
            <a:spLocks noGrp="1"/>
          </p:cNvSpPr>
          <p:nvPr>
            <p:ph type="title"/>
          </p:nvPr>
        </p:nvSpPr>
        <p:spPr/>
        <p:txBody>
          <a:bodyPr>
            <a:normAutofit/>
          </a:bodyPr>
          <a:lstStyle/>
          <a:p>
            <a:r>
              <a:rPr lang="en-US" sz="4000" b="1" dirty="0" smtClean="0">
                <a:solidFill>
                  <a:srgbClr val="000066"/>
                </a:solidFill>
              </a:rPr>
              <a:t>Teaching Methodology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20837">
                                            <p:txEl>
                                              <p:pRg st="1" end="1"/>
                                            </p:txEl>
                                          </p:spTgt>
                                        </p:tgtEl>
                                        <p:attrNameLst>
                                          <p:attrName>style.visibility</p:attrName>
                                        </p:attrNameLst>
                                      </p:cBhvr>
                                      <p:to>
                                        <p:strVal val="visible"/>
                                      </p:to>
                                    </p:set>
                                    <p:animEffect transition="in" filter="checkerboard(across)">
                                      <p:cBhvr>
                                        <p:cTn id="12" dur="500"/>
                                        <p:tgtEl>
                                          <p:spTgt spid="12083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242" name="Rectangle 4"/>
          <p:cNvSpPr>
            <a:spLocks noChangeArrowheads="1"/>
          </p:cNvSpPr>
          <p:nvPr/>
        </p:nvSpPr>
        <p:spPr bwMode="auto">
          <a:xfrm>
            <a:off x="1814513" y="3703638"/>
            <a:ext cx="450850" cy="274637"/>
          </a:xfrm>
          <a:prstGeom prst="rect">
            <a:avLst/>
          </a:prstGeom>
          <a:noFill/>
          <a:ln w="12700" cap="sq">
            <a:noFill/>
            <a:miter lim="800000"/>
            <a:headEnd type="none" w="sm" len="sm"/>
            <a:tailEnd type="none" w="sm" len="sm"/>
          </a:ln>
        </p:spPr>
        <p:txBody>
          <a:bodyPr wrap="none" anchor="ctr">
            <a:spAutoFit/>
          </a:bodyPr>
          <a:lstStyle/>
          <a:p>
            <a:r>
              <a:rPr lang="en-US" sz="1200">
                <a:cs typeface="Times New Roman" pitchFamily="18" charset="0"/>
              </a:rPr>
              <a:t>      </a:t>
            </a:r>
            <a:endParaRPr lang="en-US"/>
          </a:p>
        </p:txBody>
      </p:sp>
      <p:sp>
        <p:nvSpPr>
          <p:cNvPr id="10243" name="Rectangle 6"/>
          <p:cNvSpPr>
            <a:spLocks noChangeArrowheads="1"/>
          </p:cNvSpPr>
          <p:nvPr/>
        </p:nvSpPr>
        <p:spPr bwMode="auto">
          <a:xfrm>
            <a:off x="1814513" y="3703638"/>
            <a:ext cx="412750" cy="274637"/>
          </a:xfrm>
          <a:prstGeom prst="rect">
            <a:avLst/>
          </a:prstGeom>
          <a:noFill/>
          <a:ln w="12700" cap="sq">
            <a:noFill/>
            <a:miter lim="800000"/>
            <a:headEnd type="none" w="sm" len="sm"/>
            <a:tailEnd type="none" w="sm" len="sm"/>
          </a:ln>
        </p:spPr>
        <p:txBody>
          <a:bodyPr wrap="none" anchor="ctr">
            <a:spAutoFit/>
          </a:bodyPr>
          <a:lstStyle/>
          <a:p>
            <a:r>
              <a:rPr lang="en-US" sz="1200">
                <a:cs typeface="Times New Roman" pitchFamily="18" charset="0"/>
              </a:rPr>
              <a:t>     </a:t>
            </a:r>
            <a:endParaRPr lang="en-US"/>
          </a:p>
        </p:txBody>
      </p:sp>
      <p:sp>
        <p:nvSpPr>
          <p:cNvPr id="79873" name="Rectangle 1"/>
          <p:cNvSpPr>
            <a:spLocks noChangeArrowheads="1"/>
          </p:cNvSpPr>
          <p:nvPr/>
        </p:nvSpPr>
        <p:spPr bwMode="auto">
          <a:xfrm>
            <a:off x="439738" y="152400"/>
            <a:ext cx="8094662" cy="1077218"/>
          </a:xfrm>
          <a:prstGeom prst="rect">
            <a:avLst/>
          </a:prstGeom>
          <a:noFill/>
          <a:ln w="25400" cap="flat" cmpd="sng" algn="ctr">
            <a:noFill/>
            <a:prstDash val="solid"/>
            <a:miter lim="800000"/>
            <a:headEnd/>
            <a:tailEnd/>
          </a:ln>
          <a:effectLst/>
        </p:spPr>
        <p:txBody>
          <a:bodyPr tIns="228600" bIns="228600" anchor="ctr">
            <a:spAutoFit/>
          </a:bodyPr>
          <a:lstStyle/>
          <a:p>
            <a:pPr algn="ctr" eaLnBrk="0" hangingPunct="0">
              <a:defRPr/>
            </a:pPr>
            <a:r>
              <a:rPr lang="en-GB" sz="4000" b="1" dirty="0">
                <a:solidFill>
                  <a:srgbClr val="000066"/>
                </a:solidFill>
                <a:latin typeface="+mj-lt"/>
                <a:ea typeface="+mj-ea"/>
                <a:cs typeface="+mj-cs"/>
              </a:rPr>
              <a:t>Assessment Criteria</a:t>
            </a:r>
          </a:p>
        </p:txBody>
      </p:sp>
      <p:sp>
        <p:nvSpPr>
          <p:cNvPr id="8" name="TextBox 7"/>
          <p:cNvSpPr txBox="1"/>
          <p:nvPr/>
        </p:nvSpPr>
        <p:spPr>
          <a:xfrm>
            <a:off x="457200" y="6151563"/>
            <a:ext cx="8077200" cy="554037"/>
          </a:xfrm>
          <a:prstGeom prst="rect">
            <a:avLst/>
          </a:prstGeom>
          <a:noFill/>
        </p:spPr>
        <p:txBody>
          <a:bodyPr>
            <a:spAutoFit/>
          </a:bodyPr>
          <a:lstStyle/>
          <a:p>
            <a:pPr algn="ctr">
              <a:defRPr/>
            </a:pPr>
            <a:r>
              <a:rPr lang="en-GB" dirty="0">
                <a:solidFill>
                  <a:srgbClr val="000066"/>
                </a:solidFill>
                <a:latin typeface="+mn-lt"/>
              </a:rPr>
              <a:t>Your assessment &amp; final grades will be based as per University existing rules.</a:t>
            </a:r>
            <a:endParaRPr lang="en-US" dirty="0">
              <a:solidFill>
                <a:srgbClr val="000066"/>
              </a:solidFill>
              <a:latin typeface="+mn-lt"/>
            </a:endParaRPr>
          </a:p>
          <a:p>
            <a:pPr>
              <a:defRPr/>
            </a:pPr>
            <a:endParaRPr lang="en-US" sz="1200" dirty="0"/>
          </a:p>
        </p:txBody>
      </p:sp>
      <p:graphicFrame>
        <p:nvGraphicFramePr>
          <p:cNvPr id="6" name="Table 5"/>
          <p:cNvGraphicFramePr>
            <a:graphicFrameLocks noGrp="1"/>
          </p:cNvGraphicFramePr>
          <p:nvPr/>
        </p:nvGraphicFramePr>
        <p:xfrm>
          <a:off x="533400" y="1295400"/>
          <a:ext cx="8001000" cy="4684485"/>
        </p:xfrm>
        <a:graphic>
          <a:graphicData uri="http://schemas.openxmlformats.org/drawingml/2006/table">
            <a:tbl>
              <a:tblPr/>
              <a:tblGrid>
                <a:gridCol w="1217544"/>
                <a:gridCol w="3478696"/>
                <a:gridCol w="3304760"/>
              </a:tblGrid>
              <a:tr h="1085673">
                <a:tc>
                  <a:txBody>
                    <a:bodyPr/>
                    <a:lstStyle/>
                    <a:p>
                      <a:pPr algn="ctr">
                        <a:spcAft>
                          <a:spcPts val="0"/>
                        </a:spcAft>
                      </a:pPr>
                      <a:r>
                        <a:rPr lang="en-US" sz="2400" b="1" kern="0" dirty="0">
                          <a:solidFill>
                            <a:srgbClr val="FFFFFF"/>
                          </a:solidFill>
                          <a:latin typeface="+mj-lt"/>
                          <a:ea typeface="Times New Roman"/>
                        </a:rPr>
                        <a:t>ITEM</a:t>
                      </a:r>
                      <a:endParaRPr lang="en-US" sz="2400" b="1" kern="0" dirty="0">
                        <a:latin typeface="+mj-lt"/>
                        <a:ea typeface="Times New Roman"/>
                      </a:endParaRPr>
                    </a:p>
                  </a:txBody>
                  <a:tcPr marL="68537" marR="685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a:txBody>
                    <a:bodyPr/>
                    <a:lstStyle/>
                    <a:p>
                      <a:pPr algn="ctr">
                        <a:spcAft>
                          <a:spcPts val="0"/>
                        </a:spcAft>
                      </a:pPr>
                      <a:r>
                        <a:rPr lang="en-US" sz="2400" b="1" kern="0" dirty="0">
                          <a:solidFill>
                            <a:srgbClr val="FFFFFF"/>
                          </a:solidFill>
                          <a:latin typeface="+mj-lt"/>
                          <a:ea typeface="Times New Roman"/>
                        </a:rPr>
                        <a:t>ASSESSMENT TASK</a:t>
                      </a:r>
                      <a:endParaRPr lang="en-US" sz="2400" b="1" kern="0" dirty="0">
                        <a:latin typeface="+mj-lt"/>
                        <a:ea typeface="Times New Roman"/>
                      </a:endParaRPr>
                    </a:p>
                  </a:txBody>
                  <a:tcPr marL="68537" marR="685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a:txBody>
                    <a:bodyPr/>
                    <a:lstStyle/>
                    <a:p>
                      <a:pPr algn="ctr">
                        <a:spcAft>
                          <a:spcPts val="0"/>
                        </a:spcAft>
                      </a:pPr>
                      <a:r>
                        <a:rPr lang="en-US" sz="2400" b="1" kern="0" dirty="0">
                          <a:solidFill>
                            <a:srgbClr val="FFFFFF"/>
                          </a:solidFill>
                          <a:latin typeface="+mj-lt"/>
                          <a:ea typeface="Times New Roman"/>
                        </a:rPr>
                        <a:t>TOTAL MARKS</a:t>
                      </a:r>
                      <a:endParaRPr lang="en-US" sz="2400" b="1" kern="0" dirty="0">
                        <a:latin typeface="+mj-lt"/>
                        <a:ea typeface="Times New Roman"/>
                      </a:endParaRPr>
                    </a:p>
                  </a:txBody>
                  <a:tcPr marL="68537" marR="685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r>
              <a:tr h="542837">
                <a:tc>
                  <a:txBody>
                    <a:bodyPr/>
                    <a:lstStyle/>
                    <a:p>
                      <a:pPr algn="ctr">
                        <a:spcAft>
                          <a:spcPts val="0"/>
                        </a:spcAft>
                      </a:pPr>
                      <a:r>
                        <a:rPr lang="en-US" sz="2400" b="1" kern="0" dirty="0">
                          <a:solidFill>
                            <a:schemeClr val="tx1"/>
                          </a:solidFill>
                          <a:latin typeface="+mj-lt"/>
                          <a:ea typeface="Times New Roman"/>
                        </a:rPr>
                        <a:t>1</a:t>
                      </a:r>
                    </a:p>
                  </a:txBody>
                  <a:tcPr marL="68537" marR="685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latin typeface="+mn-lt"/>
                          <a:ea typeface="Times New Roman"/>
                          <a:cs typeface="+mn-cs"/>
                        </a:rPr>
                        <a:t>Assignments (4)</a:t>
                      </a:r>
                    </a:p>
                  </a:txBody>
                  <a:tcPr marL="68537" marR="685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400" dirty="0">
                          <a:solidFill>
                            <a:schemeClr val="tx1"/>
                          </a:solidFill>
                          <a:latin typeface="+mj-lt"/>
                          <a:ea typeface="Times New Roman"/>
                        </a:rPr>
                        <a:t>10%</a:t>
                      </a:r>
                    </a:p>
                  </a:txBody>
                  <a:tcPr marL="68537" marR="685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2837">
                <a:tc>
                  <a:txBody>
                    <a:bodyPr/>
                    <a:lstStyle/>
                    <a:p>
                      <a:pPr algn="ctr">
                        <a:spcAft>
                          <a:spcPts val="0"/>
                        </a:spcAft>
                      </a:pPr>
                      <a:r>
                        <a:rPr lang="en-US" sz="2400" b="1" kern="0" dirty="0">
                          <a:solidFill>
                            <a:schemeClr val="tx1"/>
                          </a:solidFill>
                          <a:latin typeface="+mj-lt"/>
                          <a:ea typeface="Times New Roman"/>
                        </a:rPr>
                        <a:t>2</a:t>
                      </a:r>
                    </a:p>
                  </a:txBody>
                  <a:tcPr marL="68537" marR="685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latin typeface="+mn-lt"/>
                          <a:ea typeface="Times New Roman"/>
                          <a:cs typeface="+mn-cs"/>
                        </a:rPr>
                        <a:t>Quizzes (4)</a:t>
                      </a:r>
                      <a:endParaRPr lang="en-US" sz="2400" b="0" kern="0" dirty="0">
                        <a:solidFill>
                          <a:schemeClr val="tx1"/>
                        </a:solidFill>
                        <a:latin typeface="+mj-lt"/>
                        <a:ea typeface="Times New Roman"/>
                      </a:endParaRPr>
                    </a:p>
                  </a:txBody>
                  <a:tcPr marL="68537" marR="685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400" dirty="0" smtClean="0">
                          <a:solidFill>
                            <a:schemeClr val="tx1"/>
                          </a:solidFill>
                          <a:latin typeface="+mj-lt"/>
                          <a:ea typeface="Times New Roman"/>
                        </a:rPr>
                        <a:t>10%</a:t>
                      </a:r>
                      <a:endParaRPr lang="en-US" sz="2400" dirty="0">
                        <a:solidFill>
                          <a:schemeClr val="tx1"/>
                        </a:solidFill>
                        <a:latin typeface="+mj-lt"/>
                        <a:ea typeface="Times New Roman"/>
                      </a:endParaRPr>
                    </a:p>
                  </a:txBody>
                  <a:tcPr marL="68537" marR="685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2837">
                <a:tc>
                  <a:txBody>
                    <a:bodyPr/>
                    <a:lstStyle/>
                    <a:p>
                      <a:pPr algn="ctr">
                        <a:spcAft>
                          <a:spcPts val="0"/>
                        </a:spcAft>
                      </a:pPr>
                      <a:r>
                        <a:rPr lang="en-US" sz="2400" b="1" kern="0" dirty="0">
                          <a:solidFill>
                            <a:schemeClr val="tx1"/>
                          </a:solidFill>
                          <a:latin typeface="+mj-lt"/>
                          <a:ea typeface="Times New Roman"/>
                        </a:rPr>
                        <a:t>3</a:t>
                      </a:r>
                    </a:p>
                  </a:txBody>
                  <a:tcPr marL="68537" marR="685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latin typeface="+mn-lt"/>
                          <a:ea typeface="Times New Roman"/>
                          <a:cs typeface="+mn-cs"/>
                        </a:rPr>
                        <a:t>Graded Discussion Topics (4)</a:t>
                      </a:r>
                      <a:endParaRPr lang="en-US" sz="2400" dirty="0">
                        <a:solidFill>
                          <a:schemeClr val="tx1"/>
                        </a:solidFill>
                        <a:latin typeface="+mj-lt"/>
                        <a:ea typeface="Times New Roman"/>
                      </a:endParaRPr>
                    </a:p>
                  </a:txBody>
                  <a:tcPr marL="68537" marR="685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400" dirty="0" smtClean="0">
                          <a:solidFill>
                            <a:schemeClr val="tx1"/>
                          </a:solidFill>
                          <a:latin typeface="+mj-lt"/>
                          <a:ea typeface="Times New Roman"/>
                        </a:rPr>
                        <a:t>05%</a:t>
                      </a:r>
                      <a:endParaRPr lang="en-US" sz="2400" dirty="0">
                        <a:solidFill>
                          <a:schemeClr val="tx1"/>
                        </a:solidFill>
                        <a:latin typeface="+mj-lt"/>
                        <a:ea typeface="Times New Roman"/>
                      </a:endParaRPr>
                    </a:p>
                  </a:txBody>
                  <a:tcPr marL="68537" marR="685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2837">
                <a:tc>
                  <a:txBody>
                    <a:bodyPr/>
                    <a:lstStyle/>
                    <a:p>
                      <a:pPr algn="ctr">
                        <a:spcAft>
                          <a:spcPts val="0"/>
                        </a:spcAft>
                      </a:pPr>
                      <a:r>
                        <a:rPr lang="en-US" sz="2400" b="1" kern="0" dirty="0">
                          <a:solidFill>
                            <a:schemeClr val="tx1"/>
                          </a:solidFill>
                          <a:latin typeface="+mj-lt"/>
                          <a:ea typeface="Times New Roman"/>
                        </a:rPr>
                        <a:t>4</a:t>
                      </a:r>
                    </a:p>
                  </a:txBody>
                  <a:tcPr marL="68537" marR="685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0" kern="0" dirty="0" smtClean="0">
                          <a:solidFill>
                            <a:schemeClr val="tx1"/>
                          </a:solidFill>
                          <a:latin typeface="+mn-lt"/>
                          <a:ea typeface="Times New Roman"/>
                          <a:cs typeface="+mn-cs"/>
                        </a:rPr>
                        <a:t>1st Sessional</a:t>
                      </a:r>
                    </a:p>
                  </a:txBody>
                  <a:tcPr marL="68537" marR="685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400" dirty="0" smtClean="0">
                          <a:solidFill>
                            <a:schemeClr val="tx1"/>
                          </a:solidFill>
                          <a:latin typeface="+mj-lt"/>
                          <a:ea typeface="Times New Roman"/>
                        </a:rPr>
                        <a:t>10%</a:t>
                      </a:r>
                      <a:endParaRPr lang="en-US" sz="2400" dirty="0">
                        <a:solidFill>
                          <a:schemeClr val="tx1"/>
                        </a:solidFill>
                        <a:latin typeface="+mj-lt"/>
                        <a:ea typeface="Times New Roman"/>
                      </a:endParaRPr>
                    </a:p>
                  </a:txBody>
                  <a:tcPr marL="68537" marR="685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2837">
                <a:tc>
                  <a:txBody>
                    <a:bodyPr/>
                    <a:lstStyle/>
                    <a:p>
                      <a:pPr algn="ctr">
                        <a:spcAft>
                          <a:spcPts val="0"/>
                        </a:spcAft>
                      </a:pPr>
                      <a:r>
                        <a:rPr lang="en-US" sz="2400" b="1" kern="0" dirty="0">
                          <a:solidFill>
                            <a:schemeClr val="tx1"/>
                          </a:solidFill>
                          <a:latin typeface="+mj-lt"/>
                          <a:ea typeface="Times New Roman"/>
                        </a:rPr>
                        <a:t>5</a:t>
                      </a:r>
                    </a:p>
                  </a:txBody>
                  <a:tcPr marL="68537" marR="685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0" kern="0" dirty="0" smtClean="0">
                          <a:solidFill>
                            <a:schemeClr val="tx1"/>
                          </a:solidFill>
                          <a:latin typeface="+mn-lt"/>
                          <a:ea typeface="Times New Roman"/>
                          <a:cs typeface="+mn-cs"/>
                        </a:rPr>
                        <a:t>2</a:t>
                      </a:r>
                      <a:r>
                        <a:rPr lang="en-US" sz="2400" b="0" kern="0" baseline="30000" dirty="0" smtClean="0">
                          <a:solidFill>
                            <a:schemeClr val="tx1"/>
                          </a:solidFill>
                          <a:latin typeface="+mn-lt"/>
                          <a:ea typeface="Times New Roman"/>
                          <a:cs typeface="+mn-cs"/>
                        </a:rPr>
                        <a:t>nd</a:t>
                      </a:r>
                      <a:r>
                        <a:rPr lang="en-US" sz="2400" b="0" kern="0" dirty="0" smtClean="0">
                          <a:solidFill>
                            <a:schemeClr val="tx1"/>
                          </a:solidFill>
                          <a:latin typeface="+mn-lt"/>
                          <a:ea typeface="Times New Roman"/>
                          <a:cs typeface="+mn-cs"/>
                        </a:rPr>
                        <a:t> Sessional</a:t>
                      </a:r>
                      <a:endParaRPr lang="en-US" sz="2400" dirty="0">
                        <a:solidFill>
                          <a:schemeClr val="tx1"/>
                        </a:solidFill>
                        <a:latin typeface="+mj-lt"/>
                        <a:ea typeface="Times New Roman"/>
                      </a:endParaRPr>
                    </a:p>
                  </a:txBody>
                  <a:tcPr marL="68537" marR="685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400" dirty="0" smtClean="0">
                          <a:solidFill>
                            <a:schemeClr val="tx1"/>
                          </a:solidFill>
                          <a:latin typeface="+mj-lt"/>
                          <a:ea typeface="Times New Roman"/>
                        </a:rPr>
                        <a:t>15</a:t>
                      </a:r>
                      <a:r>
                        <a:rPr lang="en-US" sz="2400" dirty="0">
                          <a:solidFill>
                            <a:schemeClr val="tx1"/>
                          </a:solidFill>
                          <a:latin typeface="+mj-lt"/>
                          <a:ea typeface="Times New Roman"/>
                        </a:rPr>
                        <a:t>%</a:t>
                      </a:r>
                    </a:p>
                  </a:txBody>
                  <a:tcPr marL="68537" marR="685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5944">
                <a:tc>
                  <a:txBody>
                    <a:bodyPr/>
                    <a:lstStyle/>
                    <a:p>
                      <a:pPr algn="ctr">
                        <a:spcAft>
                          <a:spcPts val="0"/>
                        </a:spcAft>
                      </a:pPr>
                      <a:r>
                        <a:rPr lang="en-US" sz="2400" b="1" kern="0" dirty="0">
                          <a:solidFill>
                            <a:schemeClr val="tx1"/>
                          </a:solidFill>
                          <a:latin typeface="+mj-lt"/>
                          <a:ea typeface="Times New Roman"/>
                        </a:rPr>
                        <a:t>6</a:t>
                      </a:r>
                    </a:p>
                  </a:txBody>
                  <a:tcPr marL="68537" marR="685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400" dirty="0" smtClean="0">
                          <a:solidFill>
                            <a:schemeClr val="tx1"/>
                          </a:solidFill>
                          <a:latin typeface="+mj-lt"/>
                          <a:ea typeface="Times New Roman"/>
                        </a:rPr>
                        <a:t>Final </a:t>
                      </a:r>
                      <a:r>
                        <a:rPr lang="en-US" sz="2400" dirty="0">
                          <a:solidFill>
                            <a:schemeClr val="tx1"/>
                          </a:solidFill>
                          <a:latin typeface="+mj-lt"/>
                          <a:ea typeface="Times New Roman"/>
                        </a:rPr>
                        <a:t>Examination</a:t>
                      </a:r>
                    </a:p>
                  </a:txBody>
                  <a:tcPr marL="68537" marR="685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400" dirty="0">
                          <a:solidFill>
                            <a:schemeClr val="tx1"/>
                          </a:solidFill>
                          <a:latin typeface="+mj-lt"/>
                          <a:ea typeface="Times New Roman"/>
                        </a:rPr>
                        <a:t>50%</a:t>
                      </a:r>
                    </a:p>
                  </a:txBody>
                  <a:tcPr marL="68537" marR="685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79873"/>
                                        </p:tgtEl>
                                        <p:attrNameLst>
                                          <p:attrName>style.visibility</p:attrName>
                                        </p:attrNameLst>
                                      </p:cBhvr>
                                      <p:to>
                                        <p:strVal val="visible"/>
                                      </p:to>
                                    </p:set>
                                    <p:animEffect transition="in" filter="checkerboard(across)">
                                      <p:cBhvr>
                                        <p:cTn id="7" dur="500"/>
                                        <p:tgtEl>
                                          <p:spTgt spid="7987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heckerboard(across)">
                                      <p:cBhvr>
                                        <p:cTn id="12" dur="500"/>
                                        <p:tgtEl>
                                          <p:spTgt spid="6"/>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checkerboard(across)">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3"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1266" name="Rectangle 4"/>
          <p:cNvSpPr>
            <a:spLocks noChangeArrowheads="1"/>
          </p:cNvSpPr>
          <p:nvPr/>
        </p:nvSpPr>
        <p:spPr bwMode="auto">
          <a:xfrm>
            <a:off x="1814513" y="3703638"/>
            <a:ext cx="450850" cy="274637"/>
          </a:xfrm>
          <a:prstGeom prst="rect">
            <a:avLst/>
          </a:prstGeom>
          <a:noFill/>
          <a:ln w="12700" cap="sq">
            <a:noFill/>
            <a:miter lim="800000"/>
            <a:headEnd type="none" w="sm" len="sm"/>
            <a:tailEnd type="none" w="sm" len="sm"/>
          </a:ln>
        </p:spPr>
        <p:txBody>
          <a:bodyPr wrap="none" anchor="ctr">
            <a:spAutoFit/>
          </a:bodyPr>
          <a:lstStyle/>
          <a:p>
            <a:r>
              <a:rPr lang="en-US" sz="1200">
                <a:cs typeface="Times New Roman" pitchFamily="18" charset="0"/>
              </a:rPr>
              <a:t>      </a:t>
            </a:r>
            <a:endParaRPr lang="en-US"/>
          </a:p>
        </p:txBody>
      </p:sp>
      <p:sp>
        <p:nvSpPr>
          <p:cNvPr id="11267" name="Rectangle 6"/>
          <p:cNvSpPr>
            <a:spLocks noChangeArrowheads="1"/>
          </p:cNvSpPr>
          <p:nvPr/>
        </p:nvSpPr>
        <p:spPr bwMode="auto">
          <a:xfrm>
            <a:off x="1814513" y="3703638"/>
            <a:ext cx="412750" cy="274637"/>
          </a:xfrm>
          <a:prstGeom prst="rect">
            <a:avLst/>
          </a:prstGeom>
          <a:noFill/>
          <a:ln w="12700" cap="sq">
            <a:noFill/>
            <a:miter lim="800000"/>
            <a:headEnd type="none" w="sm" len="sm"/>
            <a:tailEnd type="none" w="sm" len="sm"/>
          </a:ln>
        </p:spPr>
        <p:txBody>
          <a:bodyPr wrap="none" anchor="ctr">
            <a:spAutoFit/>
          </a:bodyPr>
          <a:lstStyle/>
          <a:p>
            <a:r>
              <a:rPr lang="en-US" sz="1200">
                <a:cs typeface="Times New Roman" pitchFamily="18" charset="0"/>
              </a:rPr>
              <a:t>     </a:t>
            </a:r>
            <a:endParaRPr lang="en-US"/>
          </a:p>
        </p:txBody>
      </p:sp>
      <p:sp>
        <p:nvSpPr>
          <p:cNvPr id="79873" name="Rectangle 1"/>
          <p:cNvSpPr>
            <a:spLocks noChangeArrowheads="1"/>
          </p:cNvSpPr>
          <p:nvPr/>
        </p:nvSpPr>
        <p:spPr bwMode="auto">
          <a:xfrm>
            <a:off x="439738" y="152400"/>
            <a:ext cx="8094662" cy="1077218"/>
          </a:xfrm>
          <a:prstGeom prst="rect">
            <a:avLst/>
          </a:prstGeom>
          <a:noFill/>
          <a:ln w="25400" cap="flat" cmpd="sng" algn="ctr">
            <a:noFill/>
            <a:prstDash val="solid"/>
            <a:miter lim="800000"/>
            <a:headEnd/>
            <a:tailEnd/>
          </a:ln>
          <a:effectLst/>
        </p:spPr>
        <p:txBody>
          <a:bodyPr tIns="228600" bIns="228600" anchor="ctr">
            <a:spAutoFit/>
          </a:bodyPr>
          <a:lstStyle/>
          <a:p>
            <a:pPr algn="ctr" eaLnBrk="0" hangingPunct="0">
              <a:defRPr/>
            </a:pPr>
            <a:r>
              <a:rPr lang="en-GB" sz="4000" b="1" dirty="0">
                <a:solidFill>
                  <a:srgbClr val="000066"/>
                </a:solidFill>
                <a:latin typeface="+mj-lt"/>
                <a:ea typeface="+mj-ea"/>
                <a:cs typeface="+mj-cs"/>
              </a:rPr>
              <a:t>Course Outline</a:t>
            </a:r>
          </a:p>
        </p:txBody>
      </p:sp>
      <p:sp>
        <p:nvSpPr>
          <p:cNvPr id="8" name="TextBox 7"/>
          <p:cNvSpPr txBox="1">
            <a:spLocks noChangeArrowheads="1"/>
          </p:cNvSpPr>
          <p:nvPr/>
        </p:nvSpPr>
        <p:spPr bwMode="auto">
          <a:xfrm>
            <a:off x="457200" y="1219200"/>
            <a:ext cx="8305800" cy="5041380"/>
          </a:xfrm>
          <a:prstGeom prst="rect">
            <a:avLst/>
          </a:prstGeom>
          <a:noFill/>
          <a:ln w="9525">
            <a:noFill/>
            <a:miter lim="800000"/>
            <a:headEnd/>
            <a:tailEnd/>
          </a:ln>
        </p:spPr>
        <p:txBody>
          <a:bodyPr>
            <a:spAutoFit/>
          </a:bodyPr>
          <a:lstStyle/>
          <a:p>
            <a:pPr>
              <a:buClr>
                <a:srgbClr val="000066"/>
              </a:buClr>
              <a:buFont typeface="Wingdings" pitchFamily="2" charset="2"/>
              <a:buChar char="§"/>
            </a:pPr>
            <a:r>
              <a:rPr lang="en-US" sz="2400" dirty="0" smtClean="0">
                <a:latin typeface="+mn-lt"/>
              </a:rPr>
              <a:t>  Marketing: Creating and Capturing Customer Value.</a:t>
            </a:r>
          </a:p>
          <a:p>
            <a:pPr eaLnBrk="1" hangingPunct="1">
              <a:buClr>
                <a:srgbClr val="000066"/>
              </a:buClr>
              <a:buFont typeface="Wingdings" pitchFamily="2" charset="2"/>
              <a:buChar char="§"/>
            </a:pPr>
            <a:r>
              <a:rPr lang="en-US" sz="2400" dirty="0" smtClean="0">
                <a:latin typeface="+mn-lt"/>
              </a:rPr>
              <a:t>  Company and Marketing Strategy: Partnering to Build   </a:t>
            </a:r>
          </a:p>
          <a:p>
            <a:pPr eaLnBrk="1" hangingPunct="1">
              <a:buClr>
                <a:srgbClr val="000066"/>
              </a:buClr>
            </a:pPr>
            <a:r>
              <a:rPr lang="en-US" sz="2400" dirty="0" smtClean="0">
                <a:latin typeface="+mn-lt"/>
              </a:rPr>
              <a:t>    Customer Relationships.</a:t>
            </a:r>
          </a:p>
          <a:p>
            <a:pPr>
              <a:buClr>
                <a:srgbClr val="000066"/>
              </a:buClr>
              <a:buFont typeface="Wingdings" pitchFamily="2" charset="2"/>
              <a:buChar char="§"/>
            </a:pPr>
            <a:r>
              <a:rPr lang="en-US" sz="2400" dirty="0" smtClean="0">
                <a:latin typeface="+mn-lt"/>
              </a:rPr>
              <a:t>   Analyzing the Marketing Environment.</a:t>
            </a:r>
          </a:p>
          <a:p>
            <a:pPr>
              <a:buClr>
                <a:srgbClr val="000066"/>
              </a:buClr>
              <a:buFont typeface="Wingdings" pitchFamily="2" charset="2"/>
              <a:buChar char="§"/>
            </a:pPr>
            <a:r>
              <a:rPr lang="en-US" sz="2400" dirty="0" smtClean="0">
                <a:latin typeface="+mn-lt"/>
              </a:rPr>
              <a:t>   Managing Marketing Information to Gain Customer </a:t>
            </a:r>
          </a:p>
          <a:p>
            <a:pPr>
              <a:buClr>
                <a:srgbClr val="000066"/>
              </a:buClr>
            </a:pPr>
            <a:r>
              <a:rPr lang="en-US" sz="2400" dirty="0" smtClean="0">
                <a:latin typeface="+mn-lt"/>
              </a:rPr>
              <a:t>    Insights.</a:t>
            </a:r>
          </a:p>
          <a:p>
            <a:pPr>
              <a:buClr>
                <a:srgbClr val="000066"/>
              </a:buClr>
              <a:buFont typeface="Wingdings" pitchFamily="2" charset="2"/>
              <a:buChar char="§"/>
            </a:pPr>
            <a:r>
              <a:rPr lang="en-US" sz="2400" dirty="0" smtClean="0">
                <a:latin typeface="+mn-lt"/>
              </a:rPr>
              <a:t>  Consumer Markets and Consumer Buyer Behavior.</a:t>
            </a:r>
          </a:p>
          <a:p>
            <a:pPr>
              <a:buClr>
                <a:srgbClr val="000066"/>
              </a:buClr>
              <a:buFont typeface="Wingdings" pitchFamily="2" charset="2"/>
              <a:buChar char="§"/>
            </a:pPr>
            <a:r>
              <a:rPr lang="en-US" sz="2400" dirty="0" smtClean="0">
                <a:latin typeface="+mn-lt"/>
              </a:rPr>
              <a:t>  Business Markets and Business Buying Behavior.</a:t>
            </a:r>
          </a:p>
          <a:p>
            <a:pPr>
              <a:lnSpc>
                <a:spcPct val="90000"/>
              </a:lnSpc>
              <a:buClr>
                <a:srgbClr val="000066"/>
              </a:buClr>
              <a:buFont typeface="Wingdings" pitchFamily="2" charset="2"/>
              <a:buChar char="§"/>
            </a:pPr>
            <a:r>
              <a:rPr lang="en-US" sz="2400" dirty="0" smtClean="0">
                <a:latin typeface="+mn-lt"/>
              </a:rPr>
              <a:t>  Customer-Driven Marketing Strategy: Creating Value for  </a:t>
            </a:r>
          </a:p>
          <a:p>
            <a:pPr>
              <a:lnSpc>
                <a:spcPct val="90000"/>
              </a:lnSpc>
              <a:buClr>
                <a:srgbClr val="000066"/>
              </a:buClr>
            </a:pPr>
            <a:r>
              <a:rPr lang="en-US" sz="2400" dirty="0" smtClean="0">
                <a:latin typeface="+mn-lt"/>
              </a:rPr>
              <a:t>    Target Customers.</a:t>
            </a:r>
          </a:p>
          <a:p>
            <a:pPr>
              <a:lnSpc>
                <a:spcPct val="90000"/>
              </a:lnSpc>
              <a:buClr>
                <a:srgbClr val="000066"/>
              </a:buClr>
              <a:buFont typeface="Wingdings" pitchFamily="2" charset="2"/>
              <a:buChar char="§"/>
            </a:pPr>
            <a:r>
              <a:rPr lang="en-US" sz="2400" dirty="0" smtClean="0">
                <a:latin typeface="+mn-lt"/>
              </a:rPr>
              <a:t>  Product, Services, and Brands:  Building Customer Value.</a:t>
            </a:r>
          </a:p>
          <a:p>
            <a:pPr>
              <a:lnSpc>
                <a:spcPct val="90000"/>
              </a:lnSpc>
              <a:buClr>
                <a:srgbClr val="000066"/>
              </a:buClr>
              <a:buFont typeface="Wingdings" pitchFamily="2" charset="2"/>
              <a:buChar char="§"/>
            </a:pPr>
            <a:r>
              <a:rPr lang="en-US" sz="2400" dirty="0" smtClean="0">
                <a:latin typeface="+mn-lt"/>
              </a:rPr>
              <a:t>  New-Product Development and Product Life-Cycle </a:t>
            </a:r>
          </a:p>
          <a:p>
            <a:pPr>
              <a:lnSpc>
                <a:spcPct val="90000"/>
              </a:lnSpc>
              <a:buClr>
                <a:srgbClr val="000066"/>
              </a:buClr>
            </a:pPr>
            <a:r>
              <a:rPr lang="en-US" sz="2400" dirty="0" smtClean="0">
                <a:latin typeface="+mn-lt"/>
              </a:rPr>
              <a:t>    Strategies.</a:t>
            </a:r>
          </a:p>
          <a:p>
            <a:pPr>
              <a:lnSpc>
                <a:spcPct val="90000"/>
              </a:lnSpc>
              <a:buClr>
                <a:srgbClr val="000066"/>
              </a:buClr>
              <a:buFont typeface="Wingdings" pitchFamily="2" charset="2"/>
              <a:buChar char="§"/>
            </a:pPr>
            <a:r>
              <a:rPr lang="en-US" sz="2400" dirty="0" smtClean="0">
                <a:latin typeface="+mn-lt"/>
              </a:rPr>
              <a:t>  Understanding and Capturing Customer Value.</a:t>
            </a:r>
            <a:endParaRPr lang="en-US" sz="2400" dirty="0">
              <a:latin typeface="+mn-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79873"/>
                                        </p:tgtEl>
                                        <p:attrNameLst>
                                          <p:attrName>style.visibility</p:attrName>
                                        </p:attrNameLst>
                                      </p:cBhvr>
                                      <p:to>
                                        <p:strVal val="visible"/>
                                      </p:to>
                                    </p:set>
                                    <p:animEffect transition="in" filter="checkerboard(across)">
                                      <p:cBhvr>
                                        <p:cTn id="7" dur="500"/>
                                        <p:tgtEl>
                                          <p:spTgt spid="7987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checkerboard(across)">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checkerboard(across)">
                                      <p:cBhvr>
                                        <p:cTn id="17" dur="500"/>
                                        <p:tgtEl>
                                          <p:spTgt spid="8">
                                            <p:txEl>
                                              <p:pRg st="1" end="1"/>
                                            </p:txEl>
                                          </p:spTgt>
                                        </p:tgtEl>
                                      </p:cBhvr>
                                    </p:animEffect>
                                  </p:childTnLst>
                                </p:cTn>
                              </p:par>
                              <p:par>
                                <p:cTn id="18" presetID="5" presetClass="entr" presetSubtype="10" fill="hold" nodeType="withEffect">
                                  <p:stCondLst>
                                    <p:cond delay="0"/>
                                  </p:stCondLst>
                                  <p:childTnLst>
                                    <p:set>
                                      <p:cBhvr>
                                        <p:cTn id="19" dur="1" fill="hold">
                                          <p:stCondLst>
                                            <p:cond delay="0"/>
                                          </p:stCondLst>
                                        </p:cTn>
                                        <p:tgtEl>
                                          <p:spTgt spid="8">
                                            <p:txEl>
                                              <p:pRg st="2" end="2"/>
                                            </p:txEl>
                                          </p:spTgt>
                                        </p:tgtEl>
                                        <p:attrNameLst>
                                          <p:attrName>style.visibility</p:attrName>
                                        </p:attrNameLst>
                                      </p:cBhvr>
                                      <p:to>
                                        <p:strVal val="visible"/>
                                      </p:to>
                                    </p:set>
                                    <p:animEffect transition="in" filter="checkerboard(across)">
                                      <p:cBhvr>
                                        <p:cTn id="20" dur="500"/>
                                        <p:tgtEl>
                                          <p:spTgt spid="8">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nodeType="clickEffect">
                                  <p:stCondLst>
                                    <p:cond delay="0"/>
                                  </p:stCondLst>
                                  <p:childTnLst>
                                    <p:set>
                                      <p:cBhvr>
                                        <p:cTn id="24" dur="1" fill="hold">
                                          <p:stCondLst>
                                            <p:cond delay="0"/>
                                          </p:stCondLst>
                                        </p:cTn>
                                        <p:tgtEl>
                                          <p:spTgt spid="8">
                                            <p:txEl>
                                              <p:pRg st="3" end="3"/>
                                            </p:txEl>
                                          </p:spTgt>
                                        </p:tgtEl>
                                        <p:attrNameLst>
                                          <p:attrName>style.visibility</p:attrName>
                                        </p:attrNameLst>
                                      </p:cBhvr>
                                      <p:to>
                                        <p:strVal val="visible"/>
                                      </p:to>
                                    </p:set>
                                    <p:animEffect transition="in" filter="checkerboard(across)">
                                      <p:cBhvr>
                                        <p:cTn id="25" dur="500"/>
                                        <p:tgtEl>
                                          <p:spTgt spid="8">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 presetClass="entr" presetSubtype="10" fill="hold" nodeType="clickEffect">
                                  <p:stCondLst>
                                    <p:cond delay="0"/>
                                  </p:stCondLst>
                                  <p:childTnLst>
                                    <p:set>
                                      <p:cBhvr>
                                        <p:cTn id="29" dur="1" fill="hold">
                                          <p:stCondLst>
                                            <p:cond delay="0"/>
                                          </p:stCondLst>
                                        </p:cTn>
                                        <p:tgtEl>
                                          <p:spTgt spid="8">
                                            <p:txEl>
                                              <p:pRg st="4" end="4"/>
                                            </p:txEl>
                                          </p:spTgt>
                                        </p:tgtEl>
                                        <p:attrNameLst>
                                          <p:attrName>style.visibility</p:attrName>
                                        </p:attrNameLst>
                                      </p:cBhvr>
                                      <p:to>
                                        <p:strVal val="visible"/>
                                      </p:to>
                                    </p:set>
                                    <p:animEffect transition="in" filter="checkerboard(across)">
                                      <p:cBhvr>
                                        <p:cTn id="30" dur="500"/>
                                        <p:tgtEl>
                                          <p:spTgt spid="8">
                                            <p:txEl>
                                              <p:pRg st="4" end="4"/>
                                            </p:txEl>
                                          </p:spTgt>
                                        </p:tgtEl>
                                      </p:cBhvr>
                                    </p:animEffect>
                                  </p:childTnLst>
                                </p:cTn>
                              </p:par>
                              <p:par>
                                <p:cTn id="31" presetID="5" presetClass="entr" presetSubtype="10" fill="hold" nodeType="withEffect">
                                  <p:stCondLst>
                                    <p:cond delay="0"/>
                                  </p:stCondLst>
                                  <p:childTnLst>
                                    <p:set>
                                      <p:cBhvr>
                                        <p:cTn id="32" dur="1" fill="hold">
                                          <p:stCondLst>
                                            <p:cond delay="0"/>
                                          </p:stCondLst>
                                        </p:cTn>
                                        <p:tgtEl>
                                          <p:spTgt spid="8">
                                            <p:txEl>
                                              <p:pRg st="5" end="5"/>
                                            </p:txEl>
                                          </p:spTgt>
                                        </p:tgtEl>
                                        <p:attrNameLst>
                                          <p:attrName>style.visibility</p:attrName>
                                        </p:attrNameLst>
                                      </p:cBhvr>
                                      <p:to>
                                        <p:strVal val="visible"/>
                                      </p:to>
                                    </p:set>
                                    <p:animEffect transition="in" filter="checkerboard(across)">
                                      <p:cBhvr>
                                        <p:cTn id="33" dur="500"/>
                                        <p:tgtEl>
                                          <p:spTgt spid="8">
                                            <p:txEl>
                                              <p:pRg st="5" end="5"/>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5" presetClass="entr" presetSubtype="10" fill="hold" nodeType="clickEffect">
                                  <p:stCondLst>
                                    <p:cond delay="0"/>
                                  </p:stCondLst>
                                  <p:childTnLst>
                                    <p:set>
                                      <p:cBhvr>
                                        <p:cTn id="37" dur="1" fill="hold">
                                          <p:stCondLst>
                                            <p:cond delay="0"/>
                                          </p:stCondLst>
                                        </p:cTn>
                                        <p:tgtEl>
                                          <p:spTgt spid="8">
                                            <p:txEl>
                                              <p:pRg st="6" end="6"/>
                                            </p:txEl>
                                          </p:spTgt>
                                        </p:tgtEl>
                                        <p:attrNameLst>
                                          <p:attrName>style.visibility</p:attrName>
                                        </p:attrNameLst>
                                      </p:cBhvr>
                                      <p:to>
                                        <p:strVal val="visible"/>
                                      </p:to>
                                    </p:set>
                                    <p:animEffect transition="in" filter="checkerboard(across)">
                                      <p:cBhvr>
                                        <p:cTn id="38" dur="500"/>
                                        <p:tgtEl>
                                          <p:spTgt spid="8">
                                            <p:txEl>
                                              <p:pRg st="6" end="6"/>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5" presetClass="entr" presetSubtype="10" fill="hold" nodeType="clickEffect">
                                  <p:stCondLst>
                                    <p:cond delay="0"/>
                                  </p:stCondLst>
                                  <p:childTnLst>
                                    <p:set>
                                      <p:cBhvr>
                                        <p:cTn id="42" dur="1" fill="hold">
                                          <p:stCondLst>
                                            <p:cond delay="0"/>
                                          </p:stCondLst>
                                        </p:cTn>
                                        <p:tgtEl>
                                          <p:spTgt spid="8">
                                            <p:txEl>
                                              <p:pRg st="7" end="7"/>
                                            </p:txEl>
                                          </p:spTgt>
                                        </p:tgtEl>
                                        <p:attrNameLst>
                                          <p:attrName>style.visibility</p:attrName>
                                        </p:attrNameLst>
                                      </p:cBhvr>
                                      <p:to>
                                        <p:strVal val="visible"/>
                                      </p:to>
                                    </p:set>
                                    <p:animEffect transition="in" filter="checkerboard(across)">
                                      <p:cBhvr>
                                        <p:cTn id="43" dur="500"/>
                                        <p:tgtEl>
                                          <p:spTgt spid="8">
                                            <p:txEl>
                                              <p:pRg st="7" end="7"/>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5" presetClass="entr" presetSubtype="10" fill="hold" nodeType="clickEffect">
                                  <p:stCondLst>
                                    <p:cond delay="0"/>
                                  </p:stCondLst>
                                  <p:childTnLst>
                                    <p:set>
                                      <p:cBhvr>
                                        <p:cTn id="47" dur="1" fill="hold">
                                          <p:stCondLst>
                                            <p:cond delay="0"/>
                                          </p:stCondLst>
                                        </p:cTn>
                                        <p:tgtEl>
                                          <p:spTgt spid="8">
                                            <p:txEl>
                                              <p:pRg st="8" end="8"/>
                                            </p:txEl>
                                          </p:spTgt>
                                        </p:tgtEl>
                                        <p:attrNameLst>
                                          <p:attrName>style.visibility</p:attrName>
                                        </p:attrNameLst>
                                      </p:cBhvr>
                                      <p:to>
                                        <p:strVal val="visible"/>
                                      </p:to>
                                    </p:set>
                                    <p:animEffect transition="in" filter="checkerboard(across)">
                                      <p:cBhvr>
                                        <p:cTn id="48" dur="500"/>
                                        <p:tgtEl>
                                          <p:spTgt spid="8">
                                            <p:txEl>
                                              <p:pRg st="8" end="8"/>
                                            </p:txEl>
                                          </p:spTgt>
                                        </p:tgtEl>
                                      </p:cBhvr>
                                    </p:animEffect>
                                  </p:childTnLst>
                                </p:cTn>
                              </p:par>
                              <p:par>
                                <p:cTn id="49" presetID="5" presetClass="entr" presetSubtype="10" fill="hold" nodeType="withEffect">
                                  <p:stCondLst>
                                    <p:cond delay="0"/>
                                  </p:stCondLst>
                                  <p:childTnLst>
                                    <p:set>
                                      <p:cBhvr>
                                        <p:cTn id="50" dur="1" fill="hold">
                                          <p:stCondLst>
                                            <p:cond delay="0"/>
                                          </p:stCondLst>
                                        </p:cTn>
                                        <p:tgtEl>
                                          <p:spTgt spid="8">
                                            <p:txEl>
                                              <p:pRg st="9" end="9"/>
                                            </p:txEl>
                                          </p:spTgt>
                                        </p:tgtEl>
                                        <p:attrNameLst>
                                          <p:attrName>style.visibility</p:attrName>
                                        </p:attrNameLst>
                                      </p:cBhvr>
                                      <p:to>
                                        <p:strVal val="visible"/>
                                      </p:to>
                                    </p:set>
                                    <p:animEffect transition="in" filter="checkerboard(across)">
                                      <p:cBhvr>
                                        <p:cTn id="51" dur="500"/>
                                        <p:tgtEl>
                                          <p:spTgt spid="8">
                                            <p:txEl>
                                              <p:pRg st="9" end="9"/>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 presetClass="entr" presetSubtype="10" fill="hold" nodeType="clickEffect">
                                  <p:stCondLst>
                                    <p:cond delay="0"/>
                                  </p:stCondLst>
                                  <p:childTnLst>
                                    <p:set>
                                      <p:cBhvr>
                                        <p:cTn id="55" dur="1" fill="hold">
                                          <p:stCondLst>
                                            <p:cond delay="0"/>
                                          </p:stCondLst>
                                        </p:cTn>
                                        <p:tgtEl>
                                          <p:spTgt spid="8">
                                            <p:txEl>
                                              <p:pRg st="10" end="10"/>
                                            </p:txEl>
                                          </p:spTgt>
                                        </p:tgtEl>
                                        <p:attrNameLst>
                                          <p:attrName>style.visibility</p:attrName>
                                        </p:attrNameLst>
                                      </p:cBhvr>
                                      <p:to>
                                        <p:strVal val="visible"/>
                                      </p:to>
                                    </p:set>
                                    <p:animEffect transition="in" filter="checkerboard(across)">
                                      <p:cBhvr>
                                        <p:cTn id="56" dur="500"/>
                                        <p:tgtEl>
                                          <p:spTgt spid="8">
                                            <p:txEl>
                                              <p:pRg st="10" end="10"/>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5" presetClass="entr" presetSubtype="10" fill="hold" nodeType="clickEffect">
                                  <p:stCondLst>
                                    <p:cond delay="0"/>
                                  </p:stCondLst>
                                  <p:childTnLst>
                                    <p:set>
                                      <p:cBhvr>
                                        <p:cTn id="60" dur="1" fill="hold">
                                          <p:stCondLst>
                                            <p:cond delay="0"/>
                                          </p:stCondLst>
                                        </p:cTn>
                                        <p:tgtEl>
                                          <p:spTgt spid="8">
                                            <p:txEl>
                                              <p:pRg st="11" end="11"/>
                                            </p:txEl>
                                          </p:spTgt>
                                        </p:tgtEl>
                                        <p:attrNameLst>
                                          <p:attrName>style.visibility</p:attrName>
                                        </p:attrNameLst>
                                      </p:cBhvr>
                                      <p:to>
                                        <p:strVal val="visible"/>
                                      </p:to>
                                    </p:set>
                                    <p:animEffect transition="in" filter="checkerboard(across)">
                                      <p:cBhvr>
                                        <p:cTn id="61" dur="500"/>
                                        <p:tgtEl>
                                          <p:spTgt spid="8">
                                            <p:txEl>
                                              <p:pRg st="11" end="11"/>
                                            </p:txEl>
                                          </p:spTgt>
                                        </p:tgtEl>
                                      </p:cBhvr>
                                    </p:animEffect>
                                  </p:childTnLst>
                                </p:cTn>
                              </p:par>
                              <p:par>
                                <p:cTn id="62" presetID="5" presetClass="entr" presetSubtype="10" fill="hold" nodeType="withEffect">
                                  <p:stCondLst>
                                    <p:cond delay="0"/>
                                  </p:stCondLst>
                                  <p:childTnLst>
                                    <p:set>
                                      <p:cBhvr>
                                        <p:cTn id="63" dur="1" fill="hold">
                                          <p:stCondLst>
                                            <p:cond delay="0"/>
                                          </p:stCondLst>
                                        </p:cTn>
                                        <p:tgtEl>
                                          <p:spTgt spid="8">
                                            <p:txEl>
                                              <p:pRg st="12" end="12"/>
                                            </p:txEl>
                                          </p:spTgt>
                                        </p:tgtEl>
                                        <p:attrNameLst>
                                          <p:attrName>style.visibility</p:attrName>
                                        </p:attrNameLst>
                                      </p:cBhvr>
                                      <p:to>
                                        <p:strVal val="visible"/>
                                      </p:to>
                                    </p:set>
                                    <p:animEffect transition="in" filter="checkerboard(across)">
                                      <p:cBhvr>
                                        <p:cTn id="64" dur="500"/>
                                        <p:tgtEl>
                                          <p:spTgt spid="8">
                                            <p:txEl>
                                              <p:pRg st="12" end="12"/>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5" presetClass="entr" presetSubtype="10" fill="hold" nodeType="clickEffect">
                                  <p:stCondLst>
                                    <p:cond delay="0"/>
                                  </p:stCondLst>
                                  <p:childTnLst>
                                    <p:set>
                                      <p:cBhvr>
                                        <p:cTn id="68" dur="1" fill="hold">
                                          <p:stCondLst>
                                            <p:cond delay="0"/>
                                          </p:stCondLst>
                                        </p:cTn>
                                        <p:tgtEl>
                                          <p:spTgt spid="8">
                                            <p:txEl>
                                              <p:pRg st="13" end="13"/>
                                            </p:txEl>
                                          </p:spTgt>
                                        </p:tgtEl>
                                        <p:attrNameLst>
                                          <p:attrName>style.visibility</p:attrName>
                                        </p:attrNameLst>
                                      </p:cBhvr>
                                      <p:to>
                                        <p:strVal val="visible"/>
                                      </p:to>
                                    </p:set>
                                    <p:animEffect transition="in" filter="checkerboard(across)">
                                      <p:cBhvr>
                                        <p:cTn id="69" dur="500"/>
                                        <p:tgtEl>
                                          <p:spTgt spid="8">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3"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1266" name="Rectangle 4"/>
          <p:cNvSpPr>
            <a:spLocks noChangeArrowheads="1"/>
          </p:cNvSpPr>
          <p:nvPr/>
        </p:nvSpPr>
        <p:spPr bwMode="auto">
          <a:xfrm>
            <a:off x="1814513" y="3703638"/>
            <a:ext cx="450850" cy="274637"/>
          </a:xfrm>
          <a:prstGeom prst="rect">
            <a:avLst/>
          </a:prstGeom>
          <a:noFill/>
          <a:ln w="12700" cap="sq">
            <a:noFill/>
            <a:miter lim="800000"/>
            <a:headEnd type="none" w="sm" len="sm"/>
            <a:tailEnd type="none" w="sm" len="sm"/>
          </a:ln>
        </p:spPr>
        <p:txBody>
          <a:bodyPr wrap="none" anchor="ctr">
            <a:spAutoFit/>
          </a:bodyPr>
          <a:lstStyle/>
          <a:p>
            <a:r>
              <a:rPr lang="en-US" sz="1200">
                <a:cs typeface="Times New Roman" pitchFamily="18" charset="0"/>
              </a:rPr>
              <a:t>      </a:t>
            </a:r>
            <a:endParaRPr lang="en-US"/>
          </a:p>
        </p:txBody>
      </p:sp>
      <p:sp>
        <p:nvSpPr>
          <p:cNvPr id="11267" name="Rectangle 6"/>
          <p:cNvSpPr>
            <a:spLocks noChangeArrowheads="1"/>
          </p:cNvSpPr>
          <p:nvPr/>
        </p:nvSpPr>
        <p:spPr bwMode="auto">
          <a:xfrm>
            <a:off x="1814513" y="3703638"/>
            <a:ext cx="412750" cy="274637"/>
          </a:xfrm>
          <a:prstGeom prst="rect">
            <a:avLst/>
          </a:prstGeom>
          <a:noFill/>
          <a:ln w="12700" cap="sq">
            <a:noFill/>
            <a:miter lim="800000"/>
            <a:headEnd type="none" w="sm" len="sm"/>
            <a:tailEnd type="none" w="sm" len="sm"/>
          </a:ln>
        </p:spPr>
        <p:txBody>
          <a:bodyPr wrap="none" anchor="ctr">
            <a:spAutoFit/>
          </a:bodyPr>
          <a:lstStyle/>
          <a:p>
            <a:r>
              <a:rPr lang="en-US" sz="1200">
                <a:cs typeface="Times New Roman" pitchFamily="18" charset="0"/>
              </a:rPr>
              <a:t>     </a:t>
            </a:r>
            <a:endParaRPr lang="en-US"/>
          </a:p>
        </p:txBody>
      </p:sp>
      <p:sp>
        <p:nvSpPr>
          <p:cNvPr id="79873" name="Rectangle 1"/>
          <p:cNvSpPr>
            <a:spLocks noChangeArrowheads="1"/>
          </p:cNvSpPr>
          <p:nvPr/>
        </p:nvSpPr>
        <p:spPr bwMode="auto">
          <a:xfrm>
            <a:off x="439738" y="152400"/>
            <a:ext cx="8094662" cy="1077218"/>
          </a:xfrm>
          <a:prstGeom prst="rect">
            <a:avLst/>
          </a:prstGeom>
          <a:noFill/>
          <a:ln w="25400" cap="flat" cmpd="sng" algn="ctr">
            <a:noFill/>
            <a:prstDash val="solid"/>
            <a:miter lim="800000"/>
            <a:headEnd/>
            <a:tailEnd/>
          </a:ln>
          <a:effectLst/>
        </p:spPr>
        <p:txBody>
          <a:bodyPr tIns="228600" bIns="228600" anchor="ctr">
            <a:spAutoFit/>
          </a:bodyPr>
          <a:lstStyle/>
          <a:p>
            <a:pPr algn="ctr" eaLnBrk="0" hangingPunct="0">
              <a:defRPr/>
            </a:pPr>
            <a:r>
              <a:rPr lang="en-GB" sz="4000" b="1" dirty="0">
                <a:solidFill>
                  <a:srgbClr val="000066"/>
                </a:solidFill>
                <a:latin typeface="+mj-lt"/>
                <a:ea typeface="+mj-ea"/>
                <a:cs typeface="+mj-cs"/>
              </a:rPr>
              <a:t>Course </a:t>
            </a:r>
            <a:r>
              <a:rPr lang="en-GB" sz="4000" b="1" dirty="0" smtClean="0">
                <a:solidFill>
                  <a:srgbClr val="000066"/>
                </a:solidFill>
                <a:latin typeface="+mj-lt"/>
                <a:ea typeface="+mj-ea"/>
                <a:cs typeface="+mj-cs"/>
              </a:rPr>
              <a:t>Outline...</a:t>
            </a:r>
            <a:endParaRPr lang="en-GB" sz="4000" b="1" dirty="0">
              <a:solidFill>
                <a:srgbClr val="000066"/>
              </a:solidFill>
              <a:latin typeface="+mj-lt"/>
              <a:ea typeface="+mj-ea"/>
              <a:cs typeface="+mj-cs"/>
            </a:endParaRPr>
          </a:p>
        </p:txBody>
      </p:sp>
      <p:sp>
        <p:nvSpPr>
          <p:cNvPr id="8" name="TextBox 7"/>
          <p:cNvSpPr txBox="1">
            <a:spLocks noChangeArrowheads="1"/>
          </p:cNvSpPr>
          <p:nvPr/>
        </p:nvSpPr>
        <p:spPr bwMode="auto">
          <a:xfrm>
            <a:off x="457200" y="1219200"/>
            <a:ext cx="8305800" cy="4524315"/>
          </a:xfrm>
          <a:prstGeom prst="rect">
            <a:avLst/>
          </a:prstGeom>
          <a:noFill/>
          <a:ln w="9525">
            <a:noFill/>
            <a:miter lim="800000"/>
            <a:headEnd/>
            <a:tailEnd/>
          </a:ln>
        </p:spPr>
        <p:txBody>
          <a:bodyPr wrap="square">
            <a:spAutoFit/>
          </a:bodyPr>
          <a:lstStyle/>
          <a:p>
            <a:pPr>
              <a:buClr>
                <a:srgbClr val="000066"/>
              </a:buClr>
              <a:buFont typeface="Wingdings" pitchFamily="2" charset="2"/>
              <a:buChar char="§"/>
            </a:pPr>
            <a:r>
              <a:rPr lang="en-US" sz="2400" dirty="0" smtClean="0">
                <a:latin typeface="+mn-lt"/>
              </a:rPr>
              <a:t>  Pricing Strategies.</a:t>
            </a:r>
          </a:p>
          <a:p>
            <a:pPr>
              <a:buClr>
                <a:srgbClr val="000066"/>
              </a:buClr>
              <a:buFont typeface="Wingdings" pitchFamily="2" charset="2"/>
              <a:buChar char="§"/>
            </a:pPr>
            <a:r>
              <a:rPr lang="en-US" sz="2400" dirty="0" smtClean="0">
                <a:latin typeface="+mn-lt"/>
              </a:rPr>
              <a:t>  Marketing Channels: Delivering Customer Value.</a:t>
            </a:r>
          </a:p>
          <a:p>
            <a:pPr>
              <a:buClr>
                <a:srgbClr val="000066"/>
              </a:buClr>
              <a:buFont typeface="Wingdings" pitchFamily="2" charset="2"/>
              <a:buChar char="§"/>
            </a:pPr>
            <a:r>
              <a:rPr lang="en-US" sz="2400" dirty="0" smtClean="0">
                <a:latin typeface="+mn-lt"/>
              </a:rPr>
              <a:t>  Retailing and Wholesaling.</a:t>
            </a:r>
          </a:p>
          <a:p>
            <a:pPr>
              <a:buClr>
                <a:srgbClr val="000066"/>
              </a:buClr>
              <a:buFont typeface="Wingdings" pitchFamily="2" charset="2"/>
              <a:buChar char="§"/>
            </a:pPr>
            <a:r>
              <a:rPr lang="en-US" sz="2400" dirty="0" smtClean="0">
                <a:latin typeface="+mn-lt"/>
              </a:rPr>
              <a:t>  Communicating Customer Value: Integrated Marketing </a:t>
            </a:r>
          </a:p>
          <a:p>
            <a:pPr>
              <a:buClr>
                <a:srgbClr val="000066"/>
              </a:buClr>
            </a:pPr>
            <a:r>
              <a:rPr lang="en-US" sz="2400" dirty="0" smtClean="0">
                <a:latin typeface="+mn-lt"/>
              </a:rPr>
              <a:t>    Communications Strategy.</a:t>
            </a:r>
          </a:p>
          <a:p>
            <a:pPr>
              <a:buClr>
                <a:srgbClr val="000066"/>
              </a:buClr>
              <a:buFont typeface="Wingdings" pitchFamily="2" charset="2"/>
              <a:buChar char="§"/>
            </a:pPr>
            <a:r>
              <a:rPr lang="en-US" sz="2400" dirty="0" smtClean="0">
                <a:latin typeface="+mn-lt"/>
              </a:rPr>
              <a:t>  Advertising and Public Relations.</a:t>
            </a:r>
          </a:p>
          <a:p>
            <a:pPr>
              <a:buClr>
                <a:srgbClr val="000066"/>
              </a:buClr>
              <a:buFont typeface="Wingdings" pitchFamily="2" charset="2"/>
              <a:buChar char="§"/>
            </a:pPr>
            <a:r>
              <a:rPr lang="en-US" sz="2400" dirty="0" smtClean="0">
                <a:latin typeface="+mn-lt"/>
              </a:rPr>
              <a:t>  Personal Selling and Sales Promotion.</a:t>
            </a:r>
          </a:p>
          <a:p>
            <a:pPr>
              <a:buClr>
                <a:srgbClr val="000066"/>
              </a:buClr>
              <a:buFont typeface="Wingdings" pitchFamily="2" charset="2"/>
              <a:buChar char="§"/>
            </a:pPr>
            <a:r>
              <a:rPr lang="en-US" sz="2400" dirty="0" smtClean="0">
                <a:latin typeface="+mn-lt"/>
              </a:rPr>
              <a:t>  Direct and Online Marketing: Building Direct Customer   </a:t>
            </a:r>
          </a:p>
          <a:p>
            <a:pPr>
              <a:buClr>
                <a:srgbClr val="000066"/>
              </a:buClr>
            </a:pPr>
            <a:r>
              <a:rPr lang="en-US" sz="2400" dirty="0" smtClean="0">
                <a:latin typeface="+mn-lt"/>
              </a:rPr>
              <a:t>    Relationships.</a:t>
            </a:r>
          </a:p>
          <a:p>
            <a:pPr>
              <a:buClr>
                <a:srgbClr val="000066"/>
              </a:buClr>
              <a:buFont typeface="Wingdings" pitchFamily="2" charset="2"/>
              <a:buChar char="§"/>
            </a:pPr>
            <a:r>
              <a:rPr lang="en-US" sz="2400" dirty="0" smtClean="0">
                <a:latin typeface="+mn-lt"/>
              </a:rPr>
              <a:t>  Creating Competitive Advantage.</a:t>
            </a:r>
          </a:p>
          <a:p>
            <a:pPr>
              <a:buClr>
                <a:srgbClr val="000066"/>
              </a:buClr>
              <a:buFont typeface="Wingdings" pitchFamily="2" charset="2"/>
              <a:buChar char="§"/>
            </a:pPr>
            <a:r>
              <a:rPr lang="en-US" sz="2400" dirty="0" smtClean="0">
                <a:latin typeface="+mn-lt"/>
              </a:rPr>
              <a:t>  The Global Marketplace.</a:t>
            </a:r>
          </a:p>
          <a:p>
            <a:pPr>
              <a:buClr>
                <a:srgbClr val="000066"/>
              </a:buClr>
              <a:buFont typeface="Wingdings" pitchFamily="2" charset="2"/>
              <a:buChar char="§"/>
            </a:pPr>
            <a:r>
              <a:rPr lang="en-US" sz="2400" dirty="0" smtClean="0">
                <a:latin typeface="+mn-lt"/>
              </a:rPr>
              <a:t>  Sustainable Marketing Social Responsibility and Ethics.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79873"/>
                                        </p:tgtEl>
                                        <p:attrNameLst>
                                          <p:attrName>style.visibility</p:attrName>
                                        </p:attrNameLst>
                                      </p:cBhvr>
                                      <p:to>
                                        <p:strVal val="visible"/>
                                      </p:to>
                                    </p:set>
                                    <p:animEffect transition="in" filter="checkerboard(across)">
                                      <p:cBhvr>
                                        <p:cTn id="7" dur="500"/>
                                        <p:tgtEl>
                                          <p:spTgt spid="7987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checkerboard(across)">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checkerboard(across)">
                                      <p:cBhvr>
                                        <p:cTn id="17" dur="500"/>
                                        <p:tgtEl>
                                          <p:spTgt spid="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8">
                                            <p:txEl>
                                              <p:pRg st="2" end="2"/>
                                            </p:txEl>
                                          </p:spTgt>
                                        </p:tgtEl>
                                        <p:attrNameLst>
                                          <p:attrName>style.visibility</p:attrName>
                                        </p:attrNameLst>
                                      </p:cBhvr>
                                      <p:to>
                                        <p:strVal val="visible"/>
                                      </p:to>
                                    </p:set>
                                    <p:animEffect transition="in" filter="checkerboard(across)">
                                      <p:cBhvr>
                                        <p:cTn id="22" dur="500"/>
                                        <p:tgtEl>
                                          <p:spTgt spid="8">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animEffect transition="in" filter="checkerboard(across)">
                                      <p:cBhvr>
                                        <p:cTn id="27" dur="500"/>
                                        <p:tgtEl>
                                          <p:spTgt spid="8">
                                            <p:txEl>
                                              <p:pRg st="3" end="3"/>
                                            </p:txEl>
                                          </p:spTgt>
                                        </p:tgtEl>
                                      </p:cBhvr>
                                    </p:animEffect>
                                  </p:childTnLst>
                                </p:cTn>
                              </p:par>
                              <p:par>
                                <p:cTn id="28" presetID="5" presetClass="entr" presetSubtype="10" fill="hold" nodeType="withEffect">
                                  <p:stCondLst>
                                    <p:cond delay="0"/>
                                  </p:stCondLst>
                                  <p:childTnLst>
                                    <p:set>
                                      <p:cBhvr>
                                        <p:cTn id="29" dur="1" fill="hold">
                                          <p:stCondLst>
                                            <p:cond delay="0"/>
                                          </p:stCondLst>
                                        </p:cTn>
                                        <p:tgtEl>
                                          <p:spTgt spid="8">
                                            <p:txEl>
                                              <p:pRg st="4" end="4"/>
                                            </p:txEl>
                                          </p:spTgt>
                                        </p:tgtEl>
                                        <p:attrNameLst>
                                          <p:attrName>style.visibility</p:attrName>
                                        </p:attrNameLst>
                                      </p:cBhvr>
                                      <p:to>
                                        <p:strVal val="visible"/>
                                      </p:to>
                                    </p:set>
                                    <p:animEffect transition="in" filter="checkerboard(across)">
                                      <p:cBhvr>
                                        <p:cTn id="30" dur="500"/>
                                        <p:tgtEl>
                                          <p:spTgt spid="8">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 presetClass="entr" presetSubtype="10" fill="hold" nodeType="clickEffect">
                                  <p:stCondLst>
                                    <p:cond delay="0"/>
                                  </p:stCondLst>
                                  <p:childTnLst>
                                    <p:set>
                                      <p:cBhvr>
                                        <p:cTn id="34" dur="1" fill="hold">
                                          <p:stCondLst>
                                            <p:cond delay="0"/>
                                          </p:stCondLst>
                                        </p:cTn>
                                        <p:tgtEl>
                                          <p:spTgt spid="8">
                                            <p:txEl>
                                              <p:pRg st="5" end="5"/>
                                            </p:txEl>
                                          </p:spTgt>
                                        </p:tgtEl>
                                        <p:attrNameLst>
                                          <p:attrName>style.visibility</p:attrName>
                                        </p:attrNameLst>
                                      </p:cBhvr>
                                      <p:to>
                                        <p:strVal val="visible"/>
                                      </p:to>
                                    </p:set>
                                    <p:animEffect transition="in" filter="checkerboard(across)">
                                      <p:cBhvr>
                                        <p:cTn id="35" dur="500"/>
                                        <p:tgtEl>
                                          <p:spTgt spid="8">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 presetClass="entr" presetSubtype="10" fill="hold" nodeType="clickEffect">
                                  <p:stCondLst>
                                    <p:cond delay="0"/>
                                  </p:stCondLst>
                                  <p:childTnLst>
                                    <p:set>
                                      <p:cBhvr>
                                        <p:cTn id="39" dur="1" fill="hold">
                                          <p:stCondLst>
                                            <p:cond delay="0"/>
                                          </p:stCondLst>
                                        </p:cTn>
                                        <p:tgtEl>
                                          <p:spTgt spid="8">
                                            <p:txEl>
                                              <p:pRg st="6" end="6"/>
                                            </p:txEl>
                                          </p:spTgt>
                                        </p:tgtEl>
                                        <p:attrNameLst>
                                          <p:attrName>style.visibility</p:attrName>
                                        </p:attrNameLst>
                                      </p:cBhvr>
                                      <p:to>
                                        <p:strVal val="visible"/>
                                      </p:to>
                                    </p:set>
                                    <p:animEffect transition="in" filter="checkerboard(across)">
                                      <p:cBhvr>
                                        <p:cTn id="40" dur="500"/>
                                        <p:tgtEl>
                                          <p:spTgt spid="8">
                                            <p:txEl>
                                              <p:pRg st="6" end="6"/>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5" presetClass="entr" presetSubtype="10" fill="hold" nodeType="clickEffect">
                                  <p:stCondLst>
                                    <p:cond delay="0"/>
                                  </p:stCondLst>
                                  <p:childTnLst>
                                    <p:set>
                                      <p:cBhvr>
                                        <p:cTn id="44" dur="1" fill="hold">
                                          <p:stCondLst>
                                            <p:cond delay="0"/>
                                          </p:stCondLst>
                                        </p:cTn>
                                        <p:tgtEl>
                                          <p:spTgt spid="8">
                                            <p:txEl>
                                              <p:pRg st="7" end="7"/>
                                            </p:txEl>
                                          </p:spTgt>
                                        </p:tgtEl>
                                        <p:attrNameLst>
                                          <p:attrName>style.visibility</p:attrName>
                                        </p:attrNameLst>
                                      </p:cBhvr>
                                      <p:to>
                                        <p:strVal val="visible"/>
                                      </p:to>
                                    </p:set>
                                    <p:animEffect transition="in" filter="checkerboard(across)">
                                      <p:cBhvr>
                                        <p:cTn id="45" dur="500"/>
                                        <p:tgtEl>
                                          <p:spTgt spid="8">
                                            <p:txEl>
                                              <p:pRg st="7" end="7"/>
                                            </p:txEl>
                                          </p:spTgt>
                                        </p:tgtEl>
                                      </p:cBhvr>
                                    </p:animEffect>
                                  </p:childTnLst>
                                </p:cTn>
                              </p:par>
                              <p:par>
                                <p:cTn id="46" presetID="5" presetClass="entr" presetSubtype="10" fill="hold" nodeType="withEffect">
                                  <p:stCondLst>
                                    <p:cond delay="0"/>
                                  </p:stCondLst>
                                  <p:childTnLst>
                                    <p:set>
                                      <p:cBhvr>
                                        <p:cTn id="47" dur="1" fill="hold">
                                          <p:stCondLst>
                                            <p:cond delay="0"/>
                                          </p:stCondLst>
                                        </p:cTn>
                                        <p:tgtEl>
                                          <p:spTgt spid="8">
                                            <p:txEl>
                                              <p:pRg st="8" end="8"/>
                                            </p:txEl>
                                          </p:spTgt>
                                        </p:tgtEl>
                                        <p:attrNameLst>
                                          <p:attrName>style.visibility</p:attrName>
                                        </p:attrNameLst>
                                      </p:cBhvr>
                                      <p:to>
                                        <p:strVal val="visible"/>
                                      </p:to>
                                    </p:set>
                                    <p:animEffect transition="in" filter="checkerboard(across)">
                                      <p:cBhvr>
                                        <p:cTn id="48" dur="500"/>
                                        <p:tgtEl>
                                          <p:spTgt spid="8">
                                            <p:txEl>
                                              <p:pRg st="8" end="8"/>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5" presetClass="entr" presetSubtype="10" fill="hold" nodeType="clickEffect">
                                  <p:stCondLst>
                                    <p:cond delay="0"/>
                                  </p:stCondLst>
                                  <p:childTnLst>
                                    <p:set>
                                      <p:cBhvr>
                                        <p:cTn id="52" dur="1" fill="hold">
                                          <p:stCondLst>
                                            <p:cond delay="0"/>
                                          </p:stCondLst>
                                        </p:cTn>
                                        <p:tgtEl>
                                          <p:spTgt spid="8">
                                            <p:txEl>
                                              <p:pRg st="9" end="9"/>
                                            </p:txEl>
                                          </p:spTgt>
                                        </p:tgtEl>
                                        <p:attrNameLst>
                                          <p:attrName>style.visibility</p:attrName>
                                        </p:attrNameLst>
                                      </p:cBhvr>
                                      <p:to>
                                        <p:strVal val="visible"/>
                                      </p:to>
                                    </p:set>
                                    <p:animEffect transition="in" filter="checkerboard(across)">
                                      <p:cBhvr>
                                        <p:cTn id="53" dur="500"/>
                                        <p:tgtEl>
                                          <p:spTgt spid="8">
                                            <p:txEl>
                                              <p:pRg st="9" end="9"/>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5" presetClass="entr" presetSubtype="10" fill="hold" nodeType="clickEffect">
                                  <p:stCondLst>
                                    <p:cond delay="0"/>
                                  </p:stCondLst>
                                  <p:childTnLst>
                                    <p:set>
                                      <p:cBhvr>
                                        <p:cTn id="57" dur="1" fill="hold">
                                          <p:stCondLst>
                                            <p:cond delay="0"/>
                                          </p:stCondLst>
                                        </p:cTn>
                                        <p:tgtEl>
                                          <p:spTgt spid="8">
                                            <p:txEl>
                                              <p:pRg st="10" end="10"/>
                                            </p:txEl>
                                          </p:spTgt>
                                        </p:tgtEl>
                                        <p:attrNameLst>
                                          <p:attrName>style.visibility</p:attrName>
                                        </p:attrNameLst>
                                      </p:cBhvr>
                                      <p:to>
                                        <p:strVal val="visible"/>
                                      </p:to>
                                    </p:set>
                                    <p:animEffect transition="in" filter="checkerboard(across)">
                                      <p:cBhvr>
                                        <p:cTn id="58" dur="500"/>
                                        <p:tgtEl>
                                          <p:spTgt spid="8">
                                            <p:txEl>
                                              <p:pRg st="10" end="10"/>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 presetClass="entr" presetSubtype="10" fill="hold" nodeType="clickEffect">
                                  <p:stCondLst>
                                    <p:cond delay="0"/>
                                  </p:stCondLst>
                                  <p:childTnLst>
                                    <p:set>
                                      <p:cBhvr>
                                        <p:cTn id="62" dur="1" fill="hold">
                                          <p:stCondLst>
                                            <p:cond delay="0"/>
                                          </p:stCondLst>
                                        </p:cTn>
                                        <p:tgtEl>
                                          <p:spTgt spid="8">
                                            <p:txEl>
                                              <p:pRg st="11" end="11"/>
                                            </p:txEl>
                                          </p:spTgt>
                                        </p:tgtEl>
                                        <p:attrNameLst>
                                          <p:attrName>style.visibility</p:attrName>
                                        </p:attrNameLst>
                                      </p:cBhvr>
                                      <p:to>
                                        <p:strVal val="visible"/>
                                      </p:to>
                                    </p:set>
                                    <p:animEffect transition="in" filter="checkerboard(across)">
                                      <p:cBhvr>
                                        <p:cTn id="63" dur="500"/>
                                        <p:tgtEl>
                                          <p:spTgt spid="8">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3"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2590800"/>
            <a:ext cx="7848600" cy="1524000"/>
          </a:xfrm>
        </p:spPr>
        <p:txBody>
          <a:bodyPr>
            <a:noAutofit/>
          </a:bodyPr>
          <a:lstStyle/>
          <a:p>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t>
            </a:r>
            <a:r>
              <a:rPr lang="en-US" b="1" dirty="0" smtClean="0">
                <a:solidFill>
                  <a:srgbClr val="000066"/>
                </a:solidFill>
              </a:rPr>
              <a:t>Marketing:</a:t>
            </a:r>
            <a:br>
              <a:rPr lang="en-US" b="1" dirty="0" smtClean="0">
                <a:solidFill>
                  <a:srgbClr val="000066"/>
                </a:solidFill>
              </a:rPr>
            </a:br>
            <a:r>
              <a:rPr lang="en-US" b="1" dirty="0" smtClean="0">
                <a:solidFill>
                  <a:srgbClr val="000066"/>
                </a:solidFill>
              </a:rPr>
              <a:t> Creating and Capturing Customer Value</a:t>
            </a: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dirty="0" smtClean="0">
                <a:solidFill>
                  <a:srgbClr val="CC0066"/>
                </a:solidFill>
                <a:latin typeface="Castellar" pitchFamily="18" charset="0"/>
              </a:rPr>
              <a:t>LECTURE-1</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5" name="Rectangle 3"/>
          <p:cNvSpPr>
            <a:spLocks noGrp="1" noChangeArrowheads="1"/>
          </p:cNvSpPr>
          <p:nvPr>
            <p:ph idx="1"/>
          </p:nvPr>
        </p:nvSpPr>
        <p:spPr>
          <a:xfrm>
            <a:off x="914400" y="2057400"/>
            <a:ext cx="7391400" cy="3276600"/>
          </a:xfrm>
        </p:spPr>
        <p:txBody>
          <a:bodyPr>
            <a:noAutofit/>
          </a:bodyPr>
          <a:lstStyle/>
          <a:p>
            <a:pPr>
              <a:lnSpc>
                <a:spcPct val="90000"/>
              </a:lnSpc>
              <a:buClr>
                <a:srgbClr val="000066"/>
              </a:buClr>
              <a:buFont typeface="Wingdings" pitchFamily="2" charset="2"/>
              <a:buChar char="§"/>
            </a:pPr>
            <a:r>
              <a:rPr lang="en-US" dirty="0" smtClean="0"/>
              <a:t>What Is Marketing?</a:t>
            </a:r>
          </a:p>
          <a:p>
            <a:pPr>
              <a:lnSpc>
                <a:spcPct val="90000"/>
              </a:lnSpc>
              <a:buClr>
                <a:srgbClr val="000066"/>
              </a:buClr>
              <a:buFont typeface="Wingdings" pitchFamily="2" charset="2"/>
              <a:buChar char="§"/>
            </a:pPr>
            <a:r>
              <a:rPr lang="en-US" dirty="0" smtClean="0"/>
              <a:t>Marketing process</a:t>
            </a:r>
          </a:p>
          <a:p>
            <a:pPr>
              <a:lnSpc>
                <a:spcPct val="90000"/>
              </a:lnSpc>
              <a:buClr>
                <a:srgbClr val="000066"/>
              </a:buClr>
              <a:buFont typeface="Wingdings" pitchFamily="2" charset="2"/>
              <a:buChar char="§"/>
            </a:pPr>
            <a:r>
              <a:rPr lang="en-US" dirty="0" smtClean="0"/>
              <a:t>Understanding the Marketplace and Customer Needs</a:t>
            </a:r>
          </a:p>
        </p:txBody>
      </p:sp>
      <p:sp>
        <p:nvSpPr>
          <p:cNvPr id="16387" name="Rectangle 2"/>
          <p:cNvSpPr>
            <a:spLocks noGrp="1" noChangeArrowheads="1"/>
          </p:cNvSpPr>
          <p:nvPr>
            <p:ph type="title"/>
          </p:nvPr>
        </p:nvSpPr>
        <p:spPr>
          <a:xfrm>
            <a:off x="685800" y="457200"/>
            <a:ext cx="7772400" cy="1143000"/>
          </a:xfrm>
        </p:spPr>
        <p:txBody>
          <a:bodyPr>
            <a:normAutofit fontScale="90000"/>
          </a:bodyPr>
          <a:lstStyle/>
          <a:p>
            <a:r>
              <a:rPr lang="en-US" dirty="0" smtClean="0">
                <a:solidFill>
                  <a:srgbClr val="000066"/>
                </a:solidFill>
              </a:rPr>
              <a:t/>
            </a:r>
            <a:br>
              <a:rPr lang="en-US" dirty="0" smtClean="0">
                <a:solidFill>
                  <a:srgbClr val="000066"/>
                </a:solidFill>
              </a:rPr>
            </a:br>
            <a:r>
              <a:rPr lang="en-US" b="1" dirty="0" smtClean="0">
                <a:solidFill>
                  <a:srgbClr val="000066"/>
                </a:solidFill>
              </a:rPr>
              <a:t>Topic Outline</a:t>
            </a:r>
            <a:r>
              <a:rPr lang="en-US" dirty="0" smtClean="0">
                <a:solidFill>
                  <a:srgbClr val="000066"/>
                </a:solidFill>
              </a:rPr>
              <a:t/>
            </a:r>
            <a:br>
              <a:rPr lang="en-US" dirty="0" smtClean="0">
                <a:solidFill>
                  <a:srgbClr val="000066"/>
                </a:solidFill>
              </a:rPr>
            </a:br>
            <a:endParaRPr lang="en-US" dirty="0" smtClean="0">
              <a:solidFill>
                <a:srgbClr val="000066"/>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6387"/>
                                        </p:tgtEl>
                                        <p:attrNameLst>
                                          <p:attrName>style.visibility</p:attrName>
                                        </p:attrNameLst>
                                      </p:cBhvr>
                                      <p:to>
                                        <p:strVal val="visible"/>
                                      </p:to>
                                    </p:set>
                                    <p:animEffect transition="in" filter="checkerboard(across)">
                                      <p:cBhvr>
                                        <p:cTn id="7" dur="500"/>
                                        <p:tgtEl>
                                          <p:spTgt spid="1638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6385">
                                            <p:txEl>
                                              <p:pRg st="0" end="0"/>
                                            </p:txEl>
                                          </p:spTgt>
                                        </p:tgtEl>
                                        <p:attrNameLst>
                                          <p:attrName>style.visibility</p:attrName>
                                        </p:attrNameLst>
                                      </p:cBhvr>
                                      <p:to>
                                        <p:strVal val="visible"/>
                                      </p:to>
                                    </p:set>
                                    <p:animEffect transition="in" filter="checkerboard(across)">
                                      <p:cBhvr>
                                        <p:cTn id="12" dur="500"/>
                                        <p:tgtEl>
                                          <p:spTgt spid="1638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6385">
                                            <p:txEl>
                                              <p:pRg st="1" end="1"/>
                                            </p:txEl>
                                          </p:spTgt>
                                        </p:tgtEl>
                                        <p:attrNameLst>
                                          <p:attrName>style.visibility</p:attrName>
                                        </p:attrNameLst>
                                      </p:cBhvr>
                                      <p:to>
                                        <p:strVal val="visible"/>
                                      </p:to>
                                    </p:set>
                                    <p:animEffect transition="in" filter="checkerboard(across)">
                                      <p:cBhvr>
                                        <p:cTn id="17" dur="500"/>
                                        <p:tgtEl>
                                          <p:spTgt spid="1638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6385">
                                            <p:txEl>
                                              <p:pRg st="2" end="2"/>
                                            </p:txEl>
                                          </p:spTgt>
                                        </p:tgtEl>
                                        <p:attrNameLst>
                                          <p:attrName>style.visibility</p:attrName>
                                        </p:attrNameLst>
                                      </p:cBhvr>
                                      <p:to>
                                        <p:strVal val="visible"/>
                                      </p:to>
                                    </p:set>
                                    <p:animEffect transition="in" filter="checkerboard(across)">
                                      <p:cBhvr>
                                        <p:cTn id="22" dur="500"/>
                                        <p:tgtEl>
                                          <p:spTgt spid="1638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5" grpId="0" build="p"/>
      <p:bldP spid="16387"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p:txBody>
          <a:bodyPr>
            <a:normAutofit/>
          </a:bodyPr>
          <a:lstStyle/>
          <a:p>
            <a:pPr eaLnBrk="1" hangingPunct="1"/>
            <a:r>
              <a:rPr lang="en-US" sz="4000" dirty="0" smtClean="0">
                <a:solidFill>
                  <a:srgbClr val="000066"/>
                </a:solidFill>
              </a:rPr>
              <a:t>What Is Marketing?</a:t>
            </a:r>
          </a:p>
        </p:txBody>
      </p:sp>
      <p:sp>
        <p:nvSpPr>
          <p:cNvPr id="18434" name="Rectangle 3"/>
          <p:cNvSpPr>
            <a:spLocks noGrp="1" noChangeArrowheads="1"/>
          </p:cNvSpPr>
          <p:nvPr>
            <p:ph type="body" sz="half" idx="2"/>
          </p:nvPr>
        </p:nvSpPr>
        <p:spPr>
          <a:xfrm>
            <a:off x="685800" y="1676400"/>
            <a:ext cx="7620000" cy="4114800"/>
          </a:xfrm>
        </p:spPr>
        <p:txBody>
          <a:bodyPr/>
          <a:lstStyle/>
          <a:p>
            <a:pPr indent="-65088" algn="ctr" eaLnBrk="1" hangingPunct="1">
              <a:spcBef>
                <a:spcPct val="0"/>
              </a:spcBef>
              <a:buFontTx/>
              <a:buNone/>
            </a:pPr>
            <a:endParaRPr lang="en-US" b="1" dirty="0" smtClean="0"/>
          </a:p>
          <a:p>
            <a:pPr indent="-65088" algn="ctr" eaLnBrk="1" hangingPunct="1">
              <a:spcBef>
                <a:spcPct val="0"/>
              </a:spcBef>
              <a:buFontTx/>
              <a:buNone/>
            </a:pPr>
            <a:endParaRPr lang="en-US" b="1" dirty="0"/>
          </a:p>
          <a:p>
            <a:pPr indent="-65088" algn="ctr" eaLnBrk="1" hangingPunct="1">
              <a:spcBef>
                <a:spcPct val="0"/>
              </a:spcBef>
              <a:buFontTx/>
              <a:buNone/>
            </a:pPr>
            <a:r>
              <a:rPr lang="en-US" b="1" dirty="0" smtClean="0"/>
              <a:t>Marketing</a:t>
            </a:r>
            <a:r>
              <a:rPr lang="en-US" dirty="0" smtClean="0"/>
              <a:t> </a:t>
            </a:r>
            <a:r>
              <a:rPr lang="en-US" b="1" dirty="0" smtClean="0"/>
              <a:t>is </a:t>
            </a:r>
            <a:r>
              <a:rPr lang="en-US" dirty="0" smtClean="0"/>
              <a:t>a process by which companies create value for customers </a:t>
            </a:r>
          </a:p>
          <a:p>
            <a:pPr indent="-65088" algn="ctr" eaLnBrk="1" hangingPunct="1">
              <a:spcBef>
                <a:spcPct val="0"/>
              </a:spcBef>
              <a:buFontTx/>
              <a:buNone/>
            </a:pPr>
            <a:r>
              <a:rPr lang="en-US" dirty="0" smtClean="0"/>
              <a:t>and build strong customer relationships</a:t>
            </a:r>
          </a:p>
          <a:p>
            <a:pPr indent="-65088" algn="ctr" eaLnBrk="1" hangingPunct="1">
              <a:spcBef>
                <a:spcPct val="0"/>
              </a:spcBef>
              <a:buFontTx/>
              <a:buNone/>
            </a:pPr>
            <a:r>
              <a:rPr lang="en-US" dirty="0" smtClean="0"/>
              <a:t> to capture value from customers in return. </a:t>
            </a:r>
          </a:p>
          <a:p>
            <a:pPr indent="-65088" eaLnBrk="1" hangingPunct="1"/>
            <a:endParaRPr lang="en-US" dirty="0" smtClean="0"/>
          </a:p>
          <a:p>
            <a:pPr indent="-65088" eaLnBrk="1" hangingPunct="1"/>
            <a:endParaRPr lang="en-US" dirty="0" smtClean="0"/>
          </a:p>
          <a:p>
            <a:pPr indent="-65088" eaLnBrk="1" hangingPunct="1"/>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8433"/>
                                        </p:tgtEl>
                                        <p:attrNameLst>
                                          <p:attrName>style.visibility</p:attrName>
                                        </p:attrNameLst>
                                      </p:cBhvr>
                                      <p:to>
                                        <p:strVal val="visible"/>
                                      </p:to>
                                    </p:set>
                                    <p:animEffect transition="in" filter="checkerboard(across)">
                                      <p:cBhvr>
                                        <p:cTn id="7" dur="500"/>
                                        <p:tgtEl>
                                          <p:spTgt spid="1843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8434">
                                            <p:txEl>
                                              <p:pRg st="2" end="2"/>
                                            </p:txEl>
                                          </p:spTgt>
                                        </p:tgtEl>
                                        <p:attrNameLst>
                                          <p:attrName>style.visibility</p:attrName>
                                        </p:attrNameLst>
                                      </p:cBhvr>
                                      <p:to>
                                        <p:strVal val="visible"/>
                                      </p:to>
                                    </p:set>
                                    <p:animEffect transition="in" filter="checkerboard(across)">
                                      <p:cBhvr>
                                        <p:cTn id="12" dur="500"/>
                                        <p:tgtEl>
                                          <p:spTgt spid="18434">
                                            <p:txEl>
                                              <p:pRg st="2" end="2"/>
                                            </p:txEl>
                                          </p:spTgt>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18434">
                                            <p:txEl>
                                              <p:pRg st="3" end="3"/>
                                            </p:txEl>
                                          </p:spTgt>
                                        </p:tgtEl>
                                        <p:attrNameLst>
                                          <p:attrName>style.visibility</p:attrName>
                                        </p:attrNameLst>
                                      </p:cBhvr>
                                      <p:to>
                                        <p:strVal val="visible"/>
                                      </p:to>
                                    </p:set>
                                    <p:animEffect transition="in" filter="checkerboard(across)">
                                      <p:cBhvr>
                                        <p:cTn id="15" dur="500"/>
                                        <p:tgtEl>
                                          <p:spTgt spid="18434">
                                            <p:txEl>
                                              <p:pRg st="3" end="3"/>
                                            </p:txEl>
                                          </p:spTgt>
                                        </p:tgtEl>
                                      </p:cBhvr>
                                    </p:animEffect>
                                  </p:childTnLst>
                                </p:cTn>
                              </p:par>
                              <p:par>
                                <p:cTn id="16" presetID="5" presetClass="entr" presetSubtype="10" fill="hold" grpId="0" nodeType="withEffect">
                                  <p:stCondLst>
                                    <p:cond delay="0"/>
                                  </p:stCondLst>
                                  <p:childTnLst>
                                    <p:set>
                                      <p:cBhvr>
                                        <p:cTn id="17" dur="1" fill="hold">
                                          <p:stCondLst>
                                            <p:cond delay="0"/>
                                          </p:stCondLst>
                                        </p:cTn>
                                        <p:tgtEl>
                                          <p:spTgt spid="18434">
                                            <p:txEl>
                                              <p:pRg st="4" end="4"/>
                                            </p:txEl>
                                          </p:spTgt>
                                        </p:tgtEl>
                                        <p:attrNameLst>
                                          <p:attrName>style.visibility</p:attrName>
                                        </p:attrNameLst>
                                      </p:cBhvr>
                                      <p:to>
                                        <p:strVal val="visible"/>
                                      </p:to>
                                    </p:set>
                                    <p:animEffect transition="in" filter="checkerboard(across)">
                                      <p:cBhvr>
                                        <p:cTn id="18" dur="500"/>
                                        <p:tgtEl>
                                          <p:spTgt spid="1843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3" grpId="0"/>
      <p:bldP spid="18434"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1" name="Title 5"/>
          <p:cNvSpPr>
            <a:spLocks noGrp="1"/>
          </p:cNvSpPr>
          <p:nvPr>
            <p:ph type="title"/>
          </p:nvPr>
        </p:nvSpPr>
        <p:spPr>
          <a:xfrm>
            <a:off x="685800" y="381000"/>
            <a:ext cx="7772400" cy="1143000"/>
          </a:xfrm>
        </p:spPr>
        <p:txBody>
          <a:bodyPr/>
          <a:lstStyle/>
          <a:p>
            <a:pPr eaLnBrk="1" hangingPunct="1"/>
            <a:r>
              <a:rPr lang="en-US" sz="4000" b="1" dirty="0" smtClean="0">
                <a:solidFill>
                  <a:srgbClr val="000066"/>
                </a:solidFill>
              </a:rPr>
              <a:t>Marketing</a:t>
            </a:r>
            <a:r>
              <a:rPr lang="en-US" b="1" dirty="0" smtClean="0">
                <a:solidFill>
                  <a:srgbClr val="000066"/>
                </a:solidFill>
              </a:rPr>
              <a:t> Process</a:t>
            </a:r>
          </a:p>
        </p:txBody>
      </p:sp>
      <p:pic>
        <p:nvPicPr>
          <p:cNvPr id="20482" name="Picture 4" descr="fig01_01wo.jpg"/>
          <p:cNvPicPr>
            <a:picLocks noChangeAspect="1"/>
          </p:cNvPicPr>
          <p:nvPr/>
        </p:nvPicPr>
        <p:blipFill>
          <a:blip r:embed="rId3"/>
          <a:srcRect/>
          <a:stretch>
            <a:fillRect/>
          </a:stretch>
        </p:blipFill>
        <p:spPr bwMode="auto">
          <a:xfrm>
            <a:off x="304800" y="2243138"/>
            <a:ext cx="8763000" cy="1566862"/>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0482"/>
                                        </p:tgtEl>
                                        <p:attrNameLst>
                                          <p:attrName>style.visibility</p:attrName>
                                        </p:attrNameLst>
                                      </p:cBhvr>
                                      <p:to>
                                        <p:strVal val="visible"/>
                                      </p:to>
                                    </p:set>
                                    <p:animEffect transition="in" filter="checkerboard(across)">
                                      <p:cBhvr>
                                        <p:cTn id="7" dur="500"/>
                                        <p:tgtEl>
                                          <p:spTgt spid="20482"/>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0481"/>
                                        </p:tgtEl>
                                        <p:attrNameLst>
                                          <p:attrName>style.visibility</p:attrName>
                                        </p:attrNameLst>
                                      </p:cBhvr>
                                      <p:to>
                                        <p:strVal val="visible"/>
                                      </p:to>
                                    </p:set>
                                    <p:animEffect transition="in" filter="checkerboard(across)">
                                      <p:cBhvr>
                                        <p:cTn id="10" dur="500"/>
                                        <p:tgtEl>
                                          <p:spTgt spid="204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1"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nvPr>
        </p:nvGraphicFramePr>
        <p:xfrm>
          <a:off x="685800" y="2057400"/>
          <a:ext cx="77724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2530" name="Text Placeholder 4"/>
          <p:cNvSpPr>
            <a:spLocks noGrp="1"/>
          </p:cNvSpPr>
          <p:nvPr>
            <p:ph type="body" sz="quarter" idx="13"/>
          </p:nvPr>
        </p:nvSpPr>
        <p:spPr>
          <a:xfrm>
            <a:off x="914400" y="1524000"/>
            <a:ext cx="7162800" cy="381000"/>
          </a:xfrm>
        </p:spPr>
        <p:txBody>
          <a:bodyPr>
            <a:normAutofit/>
          </a:bodyPr>
          <a:lstStyle/>
          <a:p>
            <a:pPr>
              <a:lnSpc>
                <a:spcPct val="80000"/>
              </a:lnSpc>
            </a:pPr>
            <a:r>
              <a:rPr lang="en-US" sz="2200" dirty="0" smtClean="0"/>
              <a:t>Customer Needs, Wants, and Demands</a:t>
            </a:r>
          </a:p>
          <a:p>
            <a:pPr>
              <a:lnSpc>
                <a:spcPct val="80000"/>
              </a:lnSpc>
            </a:pPr>
            <a:endParaRPr lang="en-US" sz="2200" dirty="0" smtClean="0"/>
          </a:p>
        </p:txBody>
      </p:sp>
      <p:sp>
        <p:nvSpPr>
          <p:cNvPr id="22531" name="Rectangle 2"/>
          <p:cNvSpPr>
            <a:spLocks noGrp="1" noChangeArrowheads="1"/>
          </p:cNvSpPr>
          <p:nvPr>
            <p:ph type="title"/>
          </p:nvPr>
        </p:nvSpPr>
        <p:spPr>
          <a:xfrm>
            <a:off x="685800" y="228600"/>
            <a:ext cx="7772400" cy="1143000"/>
          </a:xfrm>
        </p:spPr>
        <p:txBody>
          <a:bodyPr>
            <a:normAutofit fontScale="90000"/>
          </a:bodyPr>
          <a:lstStyle/>
          <a:p>
            <a:pPr eaLnBrk="1" hangingPunct="1"/>
            <a:r>
              <a:rPr lang="en-US" b="1" dirty="0" smtClean="0">
                <a:solidFill>
                  <a:srgbClr val="000066"/>
                </a:solidFill>
              </a:rPr>
              <a:t>Understanding the Marketplace</a:t>
            </a:r>
            <a:br>
              <a:rPr lang="en-US" b="1" dirty="0" smtClean="0">
                <a:solidFill>
                  <a:srgbClr val="000066"/>
                </a:solidFill>
              </a:rPr>
            </a:br>
            <a:r>
              <a:rPr lang="en-US" b="1" dirty="0" smtClean="0">
                <a:solidFill>
                  <a:srgbClr val="000066"/>
                </a:solidFill>
              </a:rPr>
              <a:t>and Customer Needs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22531"/>
                                        </p:tgtEl>
                                        <p:attrNameLst>
                                          <p:attrName>style.visibility</p:attrName>
                                        </p:attrNameLst>
                                      </p:cBhvr>
                                      <p:to>
                                        <p:strVal val="visible"/>
                                      </p:to>
                                    </p:set>
                                    <p:animEffect transition="in" filter="checkerboard(across)">
                                      <p:cBhvr>
                                        <p:cTn id="7" dur="500"/>
                                        <p:tgtEl>
                                          <p:spTgt spid="22531"/>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2530">
                                            <p:txEl>
                                              <p:pRg st="0" end="0"/>
                                            </p:txEl>
                                          </p:spTgt>
                                        </p:tgtEl>
                                        <p:attrNameLst>
                                          <p:attrName>style.visibility</p:attrName>
                                        </p:attrNameLst>
                                      </p:cBhvr>
                                      <p:to>
                                        <p:strVal val="visible"/>
                                      </p:to>
                                    </p:set>
                                    <p:animEffect transition="in" filter="checkerboard(across)">
                                      <p:cBhvr>
                                        <p:cTn id="12" dur="500"/>
                                        <p:tgtEl>
                                          <p:spTgt spid="2253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checkerboard(across)">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22530" grpId="0" build="p"/>
      <p:bldP spid="22531"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p:txBody>
          <a:bodyPr>
            <a:noAutofit/>
          </a:bodyPr>
          <a:lstStyle/>
          <a:p>
            <a:pPr eaLnBrk="1" hangingPunct="1"/>
            <a:r>
              <a:rPr lang="en-US" dirty="0" smtClean="0">
                <a:solidFill>
                  <a:srgbClr val="000066"/>
                </a:solidFill>
              </a:rPr>
              <a:t>Understanding the Marketplace</a:t>
            </a:r>
            <a:br>
              <a:rPr lang="en-US" dirty="0" smtClean="0">
                <a:solidFill>
                  <a:srgbClr val="000066"/>
                </a:solidFill>
              </a:rPr>
            </a:br>
            <a:r>
              <a:rPr lang="en-US" dirty="0" smtClean="0">
                <a:solidFill>
                  <a:srgbClr val="000066"/>
                </a:solidFill>
              </a:rPr>
              <a:t>and Customer Needs</a:t>
            </a:r>
            <a:endParaRPr lang="en-US" sz="4400" dirty="0" smtClean="0">
              <a:solidFill>
                <a:srgbClr val="000066"/>
              </a:solidFill>
            </a:endParaRPr>
          </a:p>
        </p:txBody>
      </p:sp>
      <p:sp>
        <p:nvSpPr>
          <p:cNvPr id="24578" name="Content Placeholder 11"/>
          <p:cNvSpPr>
            <a:spLocks noGrp="1"/>
          </p:cNvSpPr>
          <p:nvPr>
            <p:ph idx="1"/>
          </p:nvPr>
        </p:nvSpPr>
        <p:spPr>
          <a:xfrm>
            <a:off x="457200" y="1981200"/>
            <a:ext cx="4041775" cy="3951288"/>
          </a:xfrm>
        </p:spPr>
        <p:txBody>
          <a:bodyPr>
            <a:normAutofit/>
          </a:bodyPr>
          <a:lstStyle/>
          <a:p>
            <a:pPr eaLnBrk="1" hangingPunct="1">
              <a:lnSpc>
                <a:spcPct val="80000"/>
              </a:lnSpc>
              <a:buClr>
                <a:srgbClr val="000066"/>
              </a:buClr>
              <a:buFont typeface="Wingdings" pitchFamily="2" charset="2"/>
              <a:buChar char="§"/>
            </a:pPr>
            <a:r>
              <a:rPr lang="en-US" sz="2500" b="1" dirty="0" smtClean="0"/>
              <a:t>Market offerings </a:t>
            </a:r>
            <a:r>
              <a:rPr lang="en-US" sz="2500" dirty="0" smtClean="0"/>
              <a:t>are some combination of products, services, information, or experiences offered to a market to satisfy a need or want</a:t>
            </a:r>
          </a:p>
          <a:p>
            <a:pPr eaLnBrk="1" hangingPunct="1">
              <a:lnSpc>
                <a:spcPct val="80000"/>
              </a:lnSpc>
              <a:buClr>
                <a:srgbClr val="000066"/>
              </a:buClr>
              <a:buFont typeface="Wingdings" pitchFamily="2" charset="2"/>
              <a:buChar char="§"/>
            </a:pPr>
            <a:r>
              <a:rPr lang="en-US" sz="2500" b="1" dirty="0" smtClean="0"/>
              <a:t>Marketing myopia </a:t>
            </a:r>
            <a:r>
              <a:rPr lang="en-US" sz="2500" dirty="0" smtClean="0"/>
              <a:t>is focusing only on existing wants and losing sight of underlying consumer needs</a:t>
            </a:r>
          </a:p>
          <a:p>
            <a:pPr eaLnBrk="1" hangingPunct="1">
              <a:lnSpc>
                <a:spcPct val="80000"/>
              </a:lnSpc>
            </a:pPr>
            <a:endParaRPr lang="en-US" sz="2500" dirty="0" smtClean="0"/>
          </a:p>
        </p:txBody>
      </p:sp>
      <p:pic>
        <p:nvPicPr>
          <p:cNvPr id="24579" name="Picture 6" descr="ph01_03"/>
          <p:cNvPicPr>
            <a:picLocks noChangeAspect="1" noChangeArrowheads="1"/>
          </p:cNvPicPr>
          <p:nvPr/>
        </p:nvPicPr>
        <p:blipFill>
          <a:blip r:embed="rId3"/>
          <a:srcRect/>
          <a:stretch>
            <a:fillRect/>
          </a:stretch>
        </p:blipFill>
        <p:spPr bwMode="auto">
          <a:xfrm>
            <a:off x="4876800" y="1447800"/>
            <a:ext cx="3359150" cy="48006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24577"/>
                                        </p:tgtEl>
                                        <p:attrNameLst>
                                          <p:attrName>style.visibility</p:attrName>
                                        </p:attrNameLst>
                                      </p:cBhvr>
                                      <p:to>
                                        <p:strVal val="visible"/>
                                      </p:to>
                                    </p:set>
                                    <p:animEffect transition="in" filter="checkerboard(across)">
                                      <p:cBhvr>
                                        <p:cTn id="7" dur="500"/>
                                        <p:tgtEl>
                                          <p:spTgt spid="2457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24578">
                                            <p:txEl>
                                              <p:pRg st="0" end="0"/>
                                            </p:txEl>
                                          </p:spTgt>
                                        </p:tgtEl>
                                        <p:attrNameLst>
                                          <p:attrName>style.visibility</p:attrName>
                                        </p:attrNameLst>
                                      </p:cBhvr>
                                      <p:to>
                                        <p:strVal val="visible"/>
                                      </p:to>
                                    </p:set>
                                    <p:animEffect transition="in" filter="checkerboard(across)">
                                      <p:cBhvr>
                                        <p:cTn id="12" dur="500"/>
                                        <p:tgtEl>
                                          <p:spTgt spid="2457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24578">
                                            <p:txEl>
                                              <p:pRg st="1" end="1"/>
                                            </p:txEl>
                                          </p:spTgt>
                                        </p:tgtEl>
                                        <p:attrNameLst>
                                          <p:attrName>style.visibility</p:attrName>
                                        </p:attrNameLst>
                                      </p:cBhvr>
                                      <p:to>
                                        <p:strVal val="visible"/>
                                      </p:to>
                                    </p:set>
                                    <p:animEffect transition="in" filter="checkerboard(across)">
                                      <p:cBhvr>
                                        <p:cTn id="17" dur="500"/>
                                        <p:tgtEl>
                                          <p:spTgt spid="24578">
                                            <p:txEl>
                                              <p:pRg st="1" end="1"/>
                                            </p:txEl>
                                          </p:spTgt>
                                        </p:tgtEl>
                                      </p:cBhvr>
                                    </p:animEffect>
                                  </p:childTnLst>
                                </p:cTn>
                              </p:par>
                              <p:par>
                                <p:cTn id="18" presetID="5" presetClass="entr" presetSubtype="10" fill="hold" nodeType="withEffect">
                                  <p:stCondLst>
                                    <p:cond delay="0"/>
                                  </p:stCondLst>
                                  <p:childTnLst>
                                    <p:set>
                                      <p:cBhvr>
                                        <p:cTn id="19" dur="1" fill="hold">
                                          <p:stCondLst>
                                            <p:cond delay="0"/>
                                          </p:stCondLst>
                                        </p:cTn>
                                        <p:tgtEl>
                                          <p:spTgt spid="24579"/>
                                        </p:tgtEl>
                                        <p:attrNameLst>
                                          <p:attrName>style.visibility</p:attrName>
                                        </p:attrNameLst>
                                      </p:cBhvr>
                                      <p:to>
                                        <p:strVal val="visible"/>
                                      </p:to>
                                    </p:set>
                                    <p:animEffect transition="in" filter="checkerboard(across)">
                                      <p:cBhvr>
                                        <p:cTn id="20" dur="500"/>
                                        <p:tgtEl>
                                          <p:spTgt spid="245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7"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a:xfrm>
            <a:off x="685800" y="304800"/>
            <a:ext cx="7772400" cy="1143000"/>
          </a:xfrm>
        </p:spPr>
        <p:txBody>
          <a:bodyPr>
            <a:normAutofit fontScale="90000"/>
          </a:bodyPr>
          <a:lstStyle/>
          <a:p>
            <a:r>
              <a:rPr lang="en-US" b="1" dirty="0" smtClean="0">
                <a:solidFill>
                  <a:srgbClr val="000066"/>
                </a:solidFill>
              </a:rPr>
              <a:t>Understanding the Marketplace</a:t>
            </a:r>
            <a:br>
              <a:rPr lang="en-US" b="1" dirty="0" smtClean="0">
                <a:solidFill>
                  <a:srgbClr val="000066"/>
                </a:solidFill>
              </a:rPr>
            </a:br>
            <a:r>
              <a:rPr lang="en-US" b="1" dirty="0" smtClean="0">
                <a:solidFill>
                  <a:srgbClr val="000066"/>
                </a:solidFill>
              </a:rPr>
              <a:t>and Customer Needs</a:t>
            </a:r>
          </a:p>
        </p:txBody>
      </p:sp>
      <p:sp>
        <p:nvSpPr>
          <p:cNvPr id="26626" name="Text Placeholder 7"/>
          <p:cNvSpPr>
            <a:spLocks noGrp="1"/>
          </p:cNvSpPr>
          <p:nvPr>
            <p:ph type="body" sz="quarter" idx="13"/>
          </p:nvPr>
        </p:nvSpPr>
        <p:spPr>
          <a:xfrm>
            <a:off x="914400" y="1600200"/>
            <a:ext cx="7162800" cy="914400"/>
          </a:xfrm>
        </p:spPr>
        <p:txBody>
          <a:bodyPr>
            <a:normAutofit lnSpcReduction="10000"/>
          </a:bodyPr>
          <a:lstStyle/>
          <a:p>
            <a:pPr>
              <a:spcBef>
                <a:spcPct val="0"/>
              </a:spcBef>
            </a:pPr>
            <a:r>
              <a:rPr lang="en-US" dirty="0" smtClean="0"/>
              <a:t>Customer Value and Satisfaction</a:t>
            </a:r>
          </a:p>
          <a:p>
            <a:pPr>
              <a:spcBef>
                <a:spcPct val="0"/>
              </a:spcBef>
            </a:pPr>
            <a:r>
              <a:rPr lang="en-US" dirty="0" smtClean="0"/>
              <a:t>Expectations</a:t>
            </a:r>
          </a:p>
          <a:p>
            <a:endParaRPr lang="en-US" dirty="0" smtClean="0"/>
          </a:p>
        </p:txBody>
      </p:sp>
      <p:graphicFrame>
        <p:nvGraphicFramePr>
          <p:cNvPr id="9" name="Content Placeholder 8"/>
          <p:cNvGraphicFramePr>
            <a:graphicFrameLocks noGrp="1"/>
          </p:cNvGraphicFramePr>
          <p:nvPr>
            <p:ph idx="4294967295"/>
          </p:nvPr>
        </p:nvGraphicFramePr>
        <p:xfrm>
          <a:off x="2057400" y="2819400"/>
          <a:ext cx="7086600" cy="2971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26625"/>
                                        </p:tgtEl>
                                        <p:attrNameLst>
                                          <p:attrName>style.visibility</p:attrName>
                                        </p:attrNameLst>
                                      </p:cBhvr>
                                      <p:to>
                                        <p:strVal val="visible"/>
                                      </p:to>
                                    </p:set>
                                    <p:animEffect transition="in" filter="checkerboard(across)">
                                      <p:cBhvr>
                                        <p:cTn id="7" dur="500"/>
                                        <p:tgtEl>
                                          <p:spTgt spid="2662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6626">
                                            <p:txEl>
                                              <p:pRg st="0" end="0"/>
                                            </p:txEl>
                                          </p:spTgt>
                                        </p:tgtEl>
                                        <p:attrNameLst>
                                          <p:attrName>style.visibility</p:attrName>
                                        </p:attrNameLst>
                                      </p:cBhvr>
                                      <p:to>
                                        <p:strVal val="visible"/>
                                      </p:to>
                                    </p:set>
                                    <p:animEffect transition="in" filter="checkerboard(across)">
                                      <p:cBhvr>
                                        <p:cTn id="12" dur="500"/>
                                        <p:tgtEl>
                                          <p:spTgt spid="26626">
                                            <p:txEl>
                                              <p:pRg st="0" end="0"/>
                                            </p:txEl>
                                          </p:spTgt>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26626">
                                            <p:txEl>
                                              <p:pRg st="1" end="1"/>
                                            </p:txEl>
                                          </p:spTgt>
                                        </p:tgtEl>
                                        <p:attrNameLst>
                                          <p:attrName>style.visibility</p:attrName>
                                        </p:attrNameLst>
                                      </p:cBhvr>
                                      <p:to>
                                        <p:strVal val="visible"/>
                                      </p:to>
                                    </p:set>
                                    <p:animEffect transition="in" filter="checkerboard(across)">
                                      <p:cBhvr>
                                        <p:cTn id="15" dur="500"/>
                                        <p:tgtEl>
                                          <p:spTgt spid="26626">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checkerboard(across)">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5" grpId="0"/>
      <p:bldP spid="26626" grpId="0" uiExpand="1" build="p"/>
      <p:bldGraphic spid="9"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normAutofit fontScale="90000"/>
          </a:bodyPr>
          <a:lstStyle/>
          <a:p>
            <a:r>
              <a:rPr lang="en-US" b="1" dirty="0" smtClean="0">
                <a:solidFill>
                  <a:srgbClr val="000066"/>
                </a:solidFill>
              </a:rPr>
              <a:t>Understanding the Marketplace</a:t>
            </a:r>
            <a:br>
              <a:rPr lang="en-US" b="1" dirty="0" smtClean="0">
                <a:solidFill>
                  <a:srgbClr val="000066"/>
                </a:solidFill>
              </a:rPr>
            </a:br>
            <a:r>
              <a:rPr lang="en-US" b="1" dirty="0" smtClean="0">
                <a:solidFill>
                  <a:srgbClr val="000066"/>
                </a:solidFill>
              </a:rPr>
              <a:t>and Customer Needs</a:t>
            </a:r>
          </a:p>
        </p:txBody>
      </p:sp>
      <p:sp>
        <p:nvSpPr>
          <p:cNvPr id="28673" name="Content Placeholder 5"/>
          <p:cNvSpPr>
            <a:spLocks noGrp="1"/>
          </p:cNvSpPr>
          <p:nvPr>
            <p:ph idx="1"/>
          </p:nvPr>
        </p:nvSpPr>
        <p:spPr/>
        <p:txBody>
          <a:bodyPr/>
          <a:lstStyle/>
          <a:p>
            <a:pPr indent="-65088" algn="ctr">
              <a:buFontTx/>
              <a:buNone/>
            </a:pPr>
            <a:endParaRPr lang="en-US" sz="3600" b="1" dirty="0" smtClean="0"/>
          </a:p>
          <a:p>
            <a:pPr indent="-65088" algn="ctr">
              <a:buFontTx/>
              <a:buNone/>
            </a:pPr>
            <a:r>
              <a:rPr lang="en-US" sz="3600" b="1" dirty="0" smtClean="0"/>
              <a:t>Exchange</a:t>
            </a:r>
            <a:r>
              <a:rPr lang="en-US" dirty="0" smtClean="0"/>
              <a:t>  the act of obtaining a desired object from someone by offering something in return</a:t>
            </a:r>
          </a:p>
          <a:p>
            <a:pPr indent="-65088" algn="ctr">
              <a:buFontTx/>
              <a:buNone/>
            </a:pPr>
            <a:endParaRPr lang="en-US" dirty="0" smtClean="0"/>
          </a:p>
          <a:p>
            <a:pPr indent="-65088" algn="ctr">
              <a:buFontTx/>
              <a:buNone/>
            </a:pPr>
            <a:r>
              <a:rPr lang="en-US" dirty="0" smtClean="0"/>
              <a:t>Marketing actions try to  create, maintain, grow exchange relationships.	</a:t>
            </a:r>
          </a:p>
          <a:p>
            <a:pPr indent="-65088" algn="ctr"/>
            <a:endParaRPr lang="en-US" dirty="0" smtClean="0"/>
          </a:p>
        </p:txBody>
      </p:sp>
      <p:sp>
        <p:nvSpPr>
          <p:cNvPr id="28675" name="Rectangle 3"/>
          <p:cNvSpPr>
            <a:spLocks noGrp="1" noChangeArrowheads="1"/>
          </p:cNvSpPr>
          <p:nvPr>
            <p:ph type="body" sz="quarter" idx="4294967295"/>
          </p:nvPr>
        </p:nvSpPr>
        <p:spPr>
          <a:xfrm>
            <a:off x="0" y="1447800"/>
            <a:ext cx="3200400" cy="381000"/>
          </a:xfrm>
        </p:spPr>
        <p:txBody>
          <a:bodyPr>
            <a:normAutofit fontScale="70000" lnSpcReduction="20000"/>
          </a:bodyPr>
          <a:lstStyle/>
          <a:p>
            <a:endParaRPr lang="en-US" smtClean="0"/>
          </a:p>
          <a:p>
            <a:endParaRPr lang="en-US"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28674"/>
                                        </p:tgtEl>
                                        <p:attrNameLst>
                                          <p:attrName>style.visibility</p:attrName>
                                        </p:attrNameLst>
                                      </p:cBhvr>
                                      <p:to>
                                        <p:strVal val="visible"/>
                                      </p:to>
                                    </p:set>
                                    <p:animEffect transition="in" filter="checkerboard(across)">
                                      <p:cBhvr>
                                        <p:cTn id="7" dur="500"/>
                                        <p:tgtEl>
                                          <p:spTgt spid="2867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8673">
                                            <p:txEl>
                                              <p:pRg st="1" end="1"/>
                                            </p:txEl>
                                          </p:spTgt>
                                        </p:tgtEl>
                                        <p:attrNameLst>
                                          <p:attrName>style.visibility</p:attrName>
                                        </p:attrNameLst>
                                      </p:cBhvr>
                                      <p:to>
                                        <p:strVal val="visible"/>
                                      </p:to>
                                    </p:set>
                                    <p:animEffect transition="in" filter="checkerboard(across)">
                                      <p:cBhvr>
                                        <p:cTn id="12" dur="500"/>
                                        <p:tgtEl>
                                          <p:spTgt spid="2867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8673">
                                            <p:txEl>
                                              <p:pRg st="3" end="3"/>
                                            </p:txEl>
                                          </p:spTgt>
                                        </p:tgtEl>
                                        <p:attrNameLst>
                                          <p:attrName>style.visibility</p:attrName>
                                        </p:attrNameLst>
                                      </p:cBhvr>
                                      <p:to>
                                        <p:strVal val="visible"/>
                                      </p:to>
                                    </p:set>
                                    <p:animEffect transition="in" filter="checkerboard(across)">
                                      <p:cBhvr>
                                        <p:cTn id="17" dur="500"/>
                                        <p:tgtEl>
                                          <p:spTgt spid="2867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p:bldP spid="28673" grpId="0" build="p"/>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p:txBody>
          <a:bodyPr>
            <a:normAutofit fontScale="90000"/>
          </a:bodyPr>
          <a:lstStyle/>
          <a:p>
            <a:pPr eaLnBrk="1" hangingPunct="1"/>
            <a:r>
              <a:rPr lang="en-US" b="1" dirty="0" smtClean="0">
                <a:solidFill>
                  <a:srgbClr val="000066"/>
                </a:solidFill>
              </a:rPr>
              <a:t>Understanding the Marketplace</a:t>
            </a:r>
            <a:br>
              <a:rPr lang="en-US" b="1" dirty="0" smtClean="0">
                <a:solidFill>
                  <a:srgbClr val="000066"/>
                </a:solidFill>
              </a:rPr>
            </a:br>
            <a:r>
              <a:rPr lang="en-US" b="1" dirty="0" smtClean="0">
                <a:solidFill>
                  <a:srgbClr val="000066"/>
                </a:solidFill>
              </a:rPr>
              <a:t>and Customer Needs</a:t>
            </a:r>
          </a:p>
        </p:txBody>
      </p:sp>
      <p:sp>
        <p:nvSpPr>
          <p:cNvPr id="30722" name="Rectangle 3"/>
          <p:cNvSpPr>
            <a:spLocks noGrp="1" noChangeArrowheads="1"/>
          </p:cNvSpPr>
          <p:nvPr>
            <p:ph type="body" sz="half" idx="1"/>
          </p:nvPr>
        </p:nvSpPr>
        <p:spPr>
          <a:xfrm>
            <a:off x="1219200" y="1676400"/>
            <a:ext cx="6665913" cy="4114800"/>
          </a:xfrm>
        </p:spPr>
        <p:txBody>
          <a:bodyPr/>
          <a:lstStyle/>
          <a:p>
            <a:pPr eaLnBrk="1" hangingPunct="1">
              <a:buFontTx/>
              <a:buNone/>
            </a:pPr>
            <a:r>
              <a:rPr lang="en-US" b="1" dirty="0" smtClean="0"/>
              <a:t>Markets</a:t>
            </a:r>
            <a:r>
              <a:rPr lang="en-US" dirty="0" smtClean="0"/>
              <a:t> are the set of actual and potential buyers of a product </a:t>
            </a:r>
          </a:p>
          <a:p>
            <a:pPr eaLnBrk="1" hangingPunct="1"/>
            <a:endParaRPr lang="en-US" dirty="0" smtClean="0"/>
          </a:p>
          <a:p>
            <a:pPr lvl="1" eaLnBrk="1" hangingPunct="1"/>
            <a:endParaRPr lang="en-US" dirty="0" smtClean="0"/>
          </a:p>
        </p:txBody>
      </p:sp>
      <p:sp>
        <p:nvSpPr>
          <p:cNvPr id="30723" name="Text Box 11"/>
          <p:cNvSpPr txBox="1">
            <a:spLocks noChangeArrowheads="1"/>
          </p:cNvSpPr>
          <p:nvPr/>
        </p:nvSpPr>
        <p:spPr bwMode="auto">
          <a:xfrm>
            <a:off x="5280025" y="5478463"/>
            <a:ext cx="1577975" cy="366712"/>
          </a:xfrm>
          <a:prstGeom prst="rect">
            <a:avLst/>
          </a:prstGeom>
          <a:noFill/>
          <a:ln w="9525">
            <a:noFill/>
            <a:miter lim="800000"/>
            <a:headEnd/>
            <a:tailEnd/>
          </a:ln>
        </p:spPr>
        <p:txBody>
          <a:bodyPr>
            <a:spAutoFit/>
          </a:bodyPr>
          <a:lstStyle/>
          <a:p>
            <a:pPr>
              <a:spcBef>
                <a:spcPct val="50000"/>
              </a:spcBef>
            </a:pPr>
            <a:endParaRPr lang="en-US">
              <a:cs typeface="ヒラギノ角ゴ Pro W3"/>
            </a:endParaRPr>
          </a:p>
        </p:txBody>
      </p:sp>
      <p:pic>
        <p:nvPicPr>
          <p:cNvPr id="30724" name="Picture 5" descr="fig01_02wo.jpg"/>
          <p:cNvPicPr>
            <a:picLocks noChangeAspect="1"/>
          </p:cNvPicPr>
          <p:nvPr/>
        </p:nvPicPr>
        <p:blipFill>
          <a:blip r:embed="rId3"/>
          <a:srcRect/>
          <a:stretch>
            <a:fillRect/>
          </a:stretch>
        </p:blipFill>
        <p:spPr bwMode="auto">
          <a:xfrm>
            <a:off x="609600" y="2819400"/>
            <a:ext cx="7467600" cy="327183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30721"/>
                                        </p:tgtEl>
                                        <p:attrNameLst>
                                          <p:attrName>style.visibility</p:attrName>
                                        </p:attrNameLst>
                                      </p:cBhvr>
                                      <p:to>
                                        <p:strVal val="visible"/>
                                      </p:to>
                                    </p:set>
                                    <p:animEffect transition="in" filter="checkerboard(across)">
                                      <p:cBhvr>
                                        <p:cTn id="7" dur="500"/>
                                        <p:tgtEl>
                                          <p:spTgt spid="30721"/>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0722">
                                            <p:txEl>
                                              <p:pRg st="0" end="0"/>
                                            </p:txEl>
                                          </p:spTgt>
                                        </p:tgtEl>
                                        <p:attrNameLst>
                                          <p:attrName>style.visibility</p:attrName>
                                        </p:attrNameLst>
                                      </p:cBhvr>
                                      <p:to>
                                        <p:strVal val="visible"/>
                                      </p:to>
                                    </p:set>
                                    <p:animEffect transition="in" filter="checkerboard(across)">
                                      <p:cBhvr>
                                        <p:cTn id="12" dur="500"/>
                                        <p:tgtEl>
                                          <p:spTgt spid="3072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0724"/>
                                        </p:tgtEl>
                                        <p:attrNameLst>
                                          <p:attrName>style.visibility</p:attrName>
                                        </p:attrNameLst>
                                      </p:cBhvr>
                                      <p:to>
                                        <p:strVal val="visible"/>
                                      </p:to>
                                    </p:set>
                                    <p:animEffect transition="in" filter="checkerboard(across)">
                                      <p:cBhvr>
                                        <p:cTn id="17" dur="500"/>
                                        <p:tgtEl>
                                          <p:spTgt spid="307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1" grpId="0"/>
      <p:bldP spid="30722" grpId="0" build="p"/>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4"/>
          <p:cNvSpPr>
            <a:spLocks noChangeArrowheads="1"/>
          </p:cNvSpPr>
          <p:nvPr/>
        </p:nvSpPr>
        <p:spPr bwMode="auto">
          <a:xfrm>
            <a:off x="1814513" y="3703638"/>
            <a:ext cx="450850" cy="274637"/>
          </a:xfrm>
          <a:prstGeom prst="rect">
            <a:avLst/>
          </a:prstGeom>
          <a:noFill/>
          <a:ln w="12700" cap="sq">
            <a:noFill/>
            <a:miter lim="800000"/>
            <a:headEnd type="none" w="sm" len="sm"/>
            <a:tailEnd type="none" w="sm" len="sm"/>
          </a:ln>
        </p:spPr>
        <p:txBody>
          <a:bodyPr wrap="none" anchor="ctr">
            <a:spAutoFit/>
          </a:bodyPr>
          <a:lstStyle/>
          <a:p>
            <a:r>
              <a:rPr lang="en-US" sz="1200">
                <a:cs typeface="Times New Roman" pitchFamily="18" charset="0"/>
              </a:rPr>
              <a:t>      </a:t>
            </a:r>
            <a:endParaRPr lang="en-US"/>
          </a:p>
        </p:txBody>
      </p:sp>
      <p:sp>
        <p:nvSpPr>
          <p:cNvPr id="5" name="Title 4"/>
          <p:cNvSpPr>
            <a:spLocks noGrp="1"/>
          </p:cNvSpPr>
          <p:nvPr>
            <p:ph type="title"/>
          </p:nvPr>
        </p:nvSpPr>
        <p:spPr/>
        <p:txBody>
          <a:bodyPr>
            <a:normAutofit/>
          </a:bodyPr>
          <a:lstStyle/>
          <a:p>
            <a:r>
              <a:rPr lang="en-US" sz="4000" b="1" dirty="0" smtClean="0">
                <a:solidFill>
                  <a:srgbClr val="000066"/>
                </a:solidFill>
              </a:rPr>
              <a:t>Bibliography</a:t>
            </a:r>
          </a:p>
        </p:txBody>
      </p:sp>
      <p:sp>
        <p:nvSpPr>
          <p:cNvPr id="6" name="Rectangle 5"/>
          <p:cNvSpPr>
            <a:spLocks noChangeArrowheads="1"/>
          </p:cNvSpPr>
          <p:nvPr/>
        </p:nvSpPr>
        <p:spPr bwMode="auto">
          <a:xfrm>
            <a:off x="457200" y="1507153"/>
            <a:ext cx="8458200" cy="5262979"/>
          </a:xfrm>
          <a:prstGeom prst="rect">
            <a:avLst/>
          </a:prstGeom>
          <a:noFill/>
          <a:ln w="12700" cap="sq">
            <a:noFill/>
            <a:miter lim="800000"/>
            <a:headEnd type="none" w="sm" len="sm"/>
            <a:tailEnd type="none" w="sm" len="sm"/>
          </a:ln>
          <a:effectLst/>
        </p:spPr>
        <p:txBody>
          <a:bodyPr anchor="ctr">
            <a:spAutoFit/>
          </a:bodyPr>
          <a:lstStyle/>
          <a:p>
            <a:pPr>
              <a:buClr>
                <a:srgbClr val="000066"/>
              </a:buClr>
              <a:buFont typeface="Wingdings" pitchFamily="2" charset="2"/>
              <a:buChar char="§"/>
              <a:defRPr/>
            </a:pPr>
            <a:r>
              <a:rPr lang="en-US" sz="2400" dirty="0" smtClean="0">
                <a:latin typeface="+mj-lt"/>
              </a:rPr>
              <a:t>  Principles of Marketing by Philip </a:t>
            </a:r>
            <a:r>
              <a:rPr lang="en-US" sz="2400" dirty="0" err="1" smtClean="0">
                <a:latin typeface="+mj-lt"/>
              </a:rPr>
              <a:t>Kotler</a:t>
            </a:r>
            <a:r>
              <a:rPr lang="en-US" sz="2400" dirty="0" smtClean="0">
                <a:latin typeface="+mj-lt"/>
              </a:rPr>
              <a:t> &amp; Gary Armstrong </a:t>
            </a:r>
          </a:p>
          <a:p>
            <a:pPr>
              <a:buClr>
                <a:srgbClr val="000066"/>
              </a:buClr>
              <a:defRPr/>
            </a:pPr>
            <a:r>
              <a:rPr lang="en-US" sz="2400" dirty="0" smtClean="0">
                <a:latin typeface="+mj-lt"/>
              </a:rPr>
              <a:t>    Fifteenth Edition, Published by Prentice Hall</a:t>
            </a:r>
          </a:p>
          <a:p>
            <a:pPr>
              <a:buClr>
                <a:srgbClr val="000066"/>
              </a:buClr>
              <a:buFont typeface="Wingdings" pitchFamily="2" charset="2"/>
              <a:buChar char="§"/>
              <a:defRPr/>
            </a:pPr>
            <a:endParaRPr lang="en-US" sz="2400" dirty="0" smtClean="0">
              <a:latin typeface="+mj-lt"/>
            </a:endParaRPr>
          </a:p>
          <a:p>
            <a:pPr>
              <a:buClr>
                <a:srgbClr val="000066"/>
              </a:buClr>
              <a:buFont typeface="Wingdings" pitchFamily="2" charset="2"/>
              <a:buChar char="§"/>
              <a:defRPr/>
            </a:pPr>
            <a:r>
              <a:rPr lang="en-US" sz="2400" dirty="0" smtClean="0">
                <a:latin typeface="+mj-lt"/>
              </a:rPr>
              <a:t>  Marketing </a:t>
            </a:r>
            <a:r>
              <a:rPr lang="en-US" sz="2400" dirty="0">
                <a:latin typeface="+mj-lt"/>
              </a:rPr>
              <a:t>Management – A South Asian Perspective      </a:t>
            </a:r>
          </a:p>
          <a:p>
            <a:pPr>
              <a:buClr>
                <a:srgbClr val="000066"/>
              </a:buClr>
              <a:defRPr/>
            </a:pPr>
            <a:r>
              <a:rPr lang="en-US" sz="2400" dirty="0">
                <a:latin typeface="+mj-lt"/>
              </a:rPr>
              <a:t> </a:t>
            </a:r>
            <a:r>
              <a:rPr lang="en-US" sz="2400" dirty="0" smtClean="0">
                <a:latin typeface="+mj-lt"/>
              </a:rPr>
              <a:t>   by </a:t>
            </a:r>
            <a:r>
              <a:rPr lang="en-US" sz="2400" dirty="0">
                <a:latin typeface="+mj-lt"/>
              </a:rPr>
              <a:t>Philip Kotler, Kevin Lane Keller, Abraham Koshy &amp; </a:t>
            </a:r>
          </a:p>
          <a:p>
            <a:pPr>
              <a:buClr>
                <a:srgbClr val="000066"/>
              </a:buClr>
              <a:defRPr/>
            </a:pPr>
            <a:r>
              <a:rPr lang="en-US" sz="2400" dirty="0" smtClean="0">
                <a:latin typeface="+mj-lt"/>
              </a:rPr>
              <a:t>    </a:t>
            </a:r>
            <a:r>
              <a:rPr lang="en-US" sz="2400" dirty="0">
                <a:latin typeface="+mj-lt"/>
              </a:rPr>
              <a:t>Mithileshwar Jha, 13th Edition, Published by Pearson </a:t>
            </a:r>
          </a:p>
          <a:p>
            <a:pPr>
              <a:buClr>
                <a:srgbClr val="000066"/>
              </a:buClr>
              <a:defRPr/>
            </a:pPr>
            <a:r>
              <a:rPr lang="en-US" sz="2400" dirty="0">
                <a:latin typeface="+mj-lt"/>
              </a:rPr>
              <a:t>    </a:t>
            </a:r>
            <a:r>
              <a:rPr lang="en-US" sz="2400" dirty="0" smtClean="0">
                <a:latin typeface="+mj-lt"/>
              </a:rPr>
              <a:t>Education</a:t>
            </a:r>
            <a:r>
              <a:rPr lang="en-US" sz="2400" dirty="0">
                <a:latin typeface="+mj-lt"/>
              </a:rPr>
              <a:t>, </a:t>
            </a:r>
            <a:r>
              <a:rPr lang="en-US" sz="2400" dirty="0" smtClean="0">
                <a:latin typeface="+mj-lt"/>
              </a:rPr>
              <a:t>Inc.</a:t>
            </a:r>
          </a:p>
          <a:p>
            <a:pPr>
              <a:buClr>
                <a:srgbClr val="000066"/>
              </a:buClr>
              <a:defRP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and Practices of Marketing by Jobber, D. 4th </a:t>
            </a:r>
          </a:p>
          <a:p>
            <a:pPr>
              <a:buClr>
                <a:srgbClr val="000066"/>
              </a:buClr>
            </a:pPr>
            <a:r>
              <a:rPr lang="en-US" sz="2400" dirty="0" smtClean="0">
                <a:latin typeface="+mj-lt"/>
              </a:rPr>
              <a:t>    edition, McGraw Hill International.</a:t>
            </a:r>
          </a:p>
          <a:p>
            <a:pPr>
              <a:buClr>
                <a:srgbClr val="000066"/>
              </a:buCl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of Advertising &amp; IMC by Tom Duncan 2</a:t>
            </a:r>
            <a:r>
              <a:rPr lang="en-US" sz="2400" baseline="30000" dirty="0" smtClean="0">
                <a:latin typeface="+mj-lt"/>
              </a:rPr>
              <a:t>nd      </a:t>
            </a:r>
          </a:p>
          <a:p>
            <a:pPr>
              <a:buClr>
                <a:srgbClr val="000066"/>
              </a:buClr>
              <a:defRPr/>
            </a:pPr>
            <a:r>
              <a:rPr lang="en-US" sz="2400" baseline="30000" dirty="0" smtClean="0">
                <a:latin typeface="+mj-lt"/>
              </a:rPr>
              <a:t>      </a:t>
            </a:r>
            <a:r>
              <a:rPr lang="en-US" sz="2400" dirty="0" smtClean="0">
                <a:latin typeface="+mj-lt"/>
              </a:rPr>
              <a:t>Edition, Published by McGraw-Hill Irwin.</a:t>
            </a:r>
          </a:p>
          <a:p>
            <a:endParaRPr lang="en-US" sz="24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checkerboard(across)">
                                      <p:cBhvr>
                                        <p:cTn id="12" dur="500"/>
                                        <p:tgtEl>
                                          <p:spTgt spid="6">
                                            <p:txEl>
                                              <p:pRg st="0" end="0"/>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checkerboard(across)">
                                      <p:cBhvr>
                                        <p:cTn id="15" dur="500"/>
                                        <p:tgtEl>
                                          <p:spTgt spid="6">
                                            <p:txEl>
                                              <p:pRg st="1" end="1"/>
                                            </p:txEl>
                                          </p:spTgt>
                                        </p:tgtEl>
                                      </p:cBhvr>
                                    </p:animEffect>
                                  </p:childTnLst>
                                </p:cTn>
                              </p:par>
                            </p:childTnLst>
                          </p:cTn>
                        </p:par>
                        <p:par>
                          <p:cTn id="16" fill="hold">
                            <p:stCondLst>
                              <p:cond delay="500"/>
                            </p:stCondLst>
                            <p:childTnLst>
                              <p:par>
                                <p:cTn id="17" presetID="5" presetClass="entr" presetSubtype="10" fill="hold" nodeType="after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checkerboard(across)">
                                      <p:cBhvr>
                                        <p:cTn id="19" dur="500"/>
                                        <p:tgtEl>
                                          <p:spTgt spid="6">
                                            <p:txEl>
                                              <p:pRg st="3" end="3"/>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checkerboard(across)">
                                      <p:cBhvr>
                                        <p:cTn id="22" dur="500"/>
                                        <p:tgtEl>
                                          <p:spTgt spid="6">
                                            <p:txEl>
                                              <p:pRg st="4" end="4"/>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animEffect transition="in" filter="checkerboard(across)">
                                      <p:cBhvr>
                                        <p:cTn id="25" dur="500"/>
                                        <p:tgtEl>
                                          <p:spTgt spid="6">
                                            <p:txEl>
                                              <p:pRg st="5" end="5"/>
                                            </p:txEl>
                                          </p:spTgt>
                                        </p:tgtEl>
                                      </p:cBhvr>
                                    </p:animEffect>
                                  </p:childTnLst>
                                </p:cTn>
                              </p:par>
                              <p:par>
                                <p:cTn id="26" presetID="5" presetClass="entr" presetSubtype="10" fill="hold" nodeType="with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checkerboard(across)">
                                      <p:cBhvr>
                                        <p:cTn id="28" dur="500"/>
                                        <p:tgtEl>
                                          <p:spTgt spid="6">
                                            <p:txEl>
                                              <p:pRg st="6" end="6"/>
                                            </p:txEl>
                                          </p:spTgt>
                                        </p:tgtEl>
                                      </p:cBhvr>
                                    </p:animEffect>
                                  </p:childTnLst>
                                </p:cTn>
                              </p:par>
                            </p:childTnLst>
                          </p:cTn>
                        </p:par>
                        <p:par>
                          <p:cTn id="29" fill="hold">
                            <p:stCondLst>
                              <p:cond delay="1000"/>
                            </p:stCondLst>
                            <p:childTnLst>
                              <p:par>
                                <p:cTn id="30" presetID="5" presetClass="entr" presetSubtype="10" fill="hold" nodeType="afterEffect">
                                  <p:stCondLst>
                                    <p:cond delay="0"/>
                                  </p:stCondLst>
                                  <p:childTnLst>
                                    <p:set>
                                      <p:cBhvr>
                                        <p:cTn id="31" dur="1" fill="hold">
                                          <p:stCondLst>
                                            <p:cond delay="0"/>
                                          </p:stCondLst>
                                        </p:cTn>
                                        <p:tgtEl>
                                          <p:spTgt spid="6">
                                            <p:txEl>
                                              <p:pRg st="8" end="8"/>
                                            </p:txEl>
                                          </p:spTgt>
                                        </p:tgtEl>
                                        <p:attrNameLst>
                                          <p:attrName>style.visibility</p:attrName>
                                        </p:attrNameLst>
                                      </p:cBhvr>
                                      <p:to>
                                        <p:strVal val="visible"/>
                                      </p:to>
                                    </p:set>
                                    <p:animEffect transition="in" filter="checkerboard(across)">
                                      <p:cBhvr>
                                        <p:cTn id="32" dur="500"/>
                                        <p:tgtEl>
                                          <p:spTgt spid="6">
                                            <p:txEl>
                                              <p:pRg st="8" end="8"/>
                                            </p:txEl>
                                          </p:spTgt>
                                        </p:tgtEl>
                                      </p:cBhvr>
                                    </p:animEffect>
                                  </p:childTnLst>
                                </p:cTn>
                              </p:par>
                              <p:par>
                                <p:cTn id="33" presetID="5" presetClass="entr" presetSubtype="10" fill="hold" grpId="0" nodeType="withEffect">
                                  <p:stCondLst>
                                    <p:cond delay="0"/>
                                  </p:stCondLst>
                                  <p:childTnLst>
                                    <p:set>
                                      <p:cBhvr>
                                        <p:cTn id="34" dur="1" fill="hold">
                                          <p:stCondLst>
                                            <p:cond delay="0"/>
                                          </p:stCondLst>
                                        </p:cTn>
                                        <p:tgtEl>
                                          <p:spTgt spid="6">
                                            <p:txEl>
                                              <p:pRg st="9" end="9"/>
                                            </p:txEl>
                                          </p:spTgt>
                                        </p:tgtEl>
                                        <p:attrNameLst>
                                          <p:attrName>style.visibility</p:attrName>
                                        </p:attrNameLst>
                                      </p:cBhvr>
                                      <p:to>
                                        <p:strVal val="visible"/>
                                      </p:to>
                                    </p:set>
                                    <p:animEffect transition="in" filter="checkerboard(across)">
                                      <p:cBhvr>
                                        <p:cTn id="35" dur="500"/>
                                        <p:tgtEl>
                                          <p:spTgt spid="6">
                                            <p:txEl>
                                              <p:pRg st="9" end="9"/>
                                            </p:txEl>
                                          </p:spTgt>
                                        </p:tgtEl>
                                      </p:cBhvr>
                                    </p:animEffect>
                                  </p:childTnLst>
                                </p:cTn>
                              </p:par>
                            </p:childTnLst>
                          </p:cTn>
                        </p:par>
                        <p:par>
                          <p:cTn id="36" fill="hold">
                            <p:stCondLst>
                              <p:cond delay="1500"/>
                            </p:stCondLst>
                            <p:childTnLst>
                              <p:par>
                                <p:cTn id="37" presetID="5" presetClass="entr" presetSubtype="10" fill="hold" nodeType="afterEffect">
                                  <p:stCondLst>
                                    <p:cond delay="0"/>
                                  </p:stCondLst>
                                  <p:childTnLst>
                                    <p:set>
                                      <p:cBhvr>
                                        <p:cTn id="38" dur="1" fill="hold">
                                          <p:stCondLst>
                                            <p:cond delay="0"/>
                                          </p:stCondLst>
                                        </p:cTn>
                                        <p:tgtEl>
                                          <p:spTgt spid="6">
                                            <p:txEl>
                                              <p:pRg st="11" end="11"/>
                                            </p:txEl>
                                          </p:spTgt>
                                        </p:tgtEl>
                                        <p:attrNameLst>
                                          <p:attrName>style.visibility</p:attrName>
                                        </p:attrNameLst>
                                      </p:cBhvr>
                                      <p:to>
                                        <p:strVal val="visible"/>
                                      </p:to>
                                    </p:set>
                                    <p:animEffect transition="in" filter="checkerboard(across)">
                                      <p:cBhvr>
                                        <p:cTn id="39" dur="500"/>
                                        <p:tgtEl>
                                          <p:spTgt spid="6">
                                            <p:txEl>
                                              <p:pRg st="11" end="11"/>
                                            </p:txEl>
                                          </p:spTgt>
                                        </p:tgtEl>
                                      </p:cBhvr>
                                    </p:animEffect>
                                  </p:childTnLst>
                                </p:cTn>
                              </p:par>
                              <p:par>
                                <p:cTn id="40" presetID="5" presetClass="entr" presetSubtype="10" fill="hold" nodeType="withEffect">
                                  <p:stCondLst>
                                    <p:cond delay="0"/>
                                  </p:stCondLst>
                                  <p:childTnLst>
                                    <p:set>
                                      <p:cBhvr>
                                        <p:cTn id="41" dur="1" fill="hold">
                                          <p:stCondLst>
                                            <p:cond delay="0"/>
                                          </p:stCondLst>
                                        </p:cTn>
                                        <p:tgtEl>
                                          <p:spTgt spid="6">
                                            <p:txEl>
                                              <p:pRg st="12" end="12"/>
                                            </p:txEl>
                                          </p:spTgt>
                                        </p:tgtEl>
                                        <p:attrNameLst>
                                          <p:attrName>style.visibility</p:attrName>
                                        </p:attrNameLst>
                                      </p:cBhvr>
                                      <p:to>
                                        <p:strVal val="visible"/>
                                      </p:to>
                                    </p:set>
                                    <p:animEffect transition="in" filter="checkerboard(across)">
                                      <p:cBhvr>
                                        <p:cTn id="42" dur="500"/>
                                        <p:tgtEl>
                                          <p:spTgt spid="6">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allAtOnce"/>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31" descr="dictionary"/>
          <p:cNvPicPr>
            <a:picLocks noChangeAspect="1" noChangeArrowheads="1"/>
          </p:cNvPicPr>
          <p:nvPr/>
        </p:nvPicPr>
        <p:blipFill>
          <a:blip r:embed="rId2"/>
          <a:srcRect/>
          <a:stretch>
            <a:fillRect/>
          </a:stretch>
        </p:blipFill>
        <p:spPr bwMode="auto">
          <a:xfrm>
            <a:off x="685800" y="1289050"/>
            <a:ext cx="7762875" cy="5340350"/>
          </a:xfrm>
          <a:prstGeom prst="rect">
            <a:avLst/>
          </a:prstGeom>
          <a:noFill/>
          <a:ln w="9525">
            <a:noFill/>
            <a:miter lim="800000"/>
            <a:headEnd/>
            <a:tailEnd/>
          </a:ln>
        </p:spPr>
      </p:pic>
      <p:pic>
        <p:nvPicPr>
          <p:cNvPr id="29699" name="Picture 32" descr="definition"/>
          <p:cNvPicPr>
            <a:picLocks noChangeAspect="1" noChangeArrowheads="1"/>
          </p:cNvPicPr>
          <p:nvPr/>
        </p:nvPicPr>
        <p:blipFill>
          <a:blip r:embed="rId3"/>
          <a:srcRect/>
          <a:stretch>
            <a:fillRect/>
          </a:stretch>
        </p:blipFill>
        <p:spPr bwMode="auto">
          <a:xfrm>
            <a:off x="7346950" y="1143000"/>
            <a:ext cx="1187450" cy="1219200"/>
          </a:xfrm>
          <a:prstGeom prst="rect">
            <a:avLst/>
          </a:prstGeom>
          <a:noFill/>
          <a:ln w="9525">
            <a:noFill/>
            <a:miter lim="800000"/>
            <a:headEnd/>
            <a:tailEnd/>
          </a:ln>
        </p:spPr>
      </p:pic>
      <p:sp>
        <p:nvSpPr>
          <p:cNvPr id="25611" name="AutoShape 11"/>
          <p:cNvSpPr>
            <a:spLocks noChangeArrowheads="1"/>
          </p:cNvSpPr>
          <p:nvPr/>
        </p:nvSpPr>
        <p:spPr bwMode="auto">
          <a:xfrm>
            <a:off x="228600" y="203200"/>
            <a:ext cx="83820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dirty="0">
              <a:latin typeface="Arial" pitchFamily="34" charset="0"/>
            </a:endParaRPr>
          </a:p>
        </p:txBody>
      </p:sp>
      <p:sp>
        <p:nvSpPr>
          <p:cNvPr id="29701" name="Rectangle 12"/>
          <p:cNvSpPr>
            <a:spLocks noGrp="1" noChangeArrowheads="1"/>
          </p:cNvSpPr>
          <p:nvPr>
            <p:ph type="title"/>
          </p:nvPr>
        </p:nvSpPr>
        <p:spPr>
          <a:xfrm>
            <a:off x="304800" y="228600"/>
            <a:ext cx="7086600" cy="635000"/>
          </a:xfrm>
        </p:spPr>
        <p:txBody>
          <a:bodyPr>
            <a:noAutofit/>
          </a:bodyPr>
          <a:lstStyle/>
          <a:p>
            <a:pPr eaLnBrk="1" hangingPunct="1"/>
            <a:r>
              <a:rPr lang="en-US" sz="4000" b="1" dirty="0" smtClean="0">
                <a:solidFill>
                  <a:srgbClr val="000066"/>
                </a:solidFill>
              </a:rPr>
              <a:t>The End</a:t>
            </a:r>
          </a:p>
        </p:txBody>
      </p:sp>
      <p:sp>
        <p:nvSpPr>
          <p:cNvPr id="29702" name="Rectangle 30"/>
          <p:cNvSpPr>
            <a:spLocks noChangeArrowheads="1"/>
          </p:cNvSpPr>
          <p:nvPr/>
        </p:nvSpPr>
        <p:spPr bwMode="auto">
          <a:xfrm>
            <a:off x="762000" y="2438400"/>
            <a:ext cx="7467600" cy="3354765"/>
          </a:xfrm>
          <a:prstGeom prst="rect">
            <a:avLst/>
          </a:prstGeom>
          <a:noFill/>
          <a:ln w="38100">
            <a:noFill/>
            <a:miter lim="800000"/>
            <a:headEnd/>
            <a:tailEnd/>
          </a:ln>
        </p:spPr>
        <p:txBody>
          <a:bodyPr>
            <a:spAutoFit/>
          </a:bodyPr>
          <a:lstStyle/>
          <a:p>
            <a:pPr algn="ctr"/>
            <a:r>
              <a:rPr lang="en-GB" sz="4000" dirty="0" smtClean="0"/>
              <a:t>"Unless you try to do something beyond what you have already mastered, you will never grow." </a:t>
            </a:r>
            <a:br>
              <a:rPr lang="en-GB" sz="4000" dirty="0" smtClean="0"/>
            </a:br>
            <a:r>
              <a:rPr lang="en-GB" sz="2400" dirty="0" smtClean="0"/>
              <a:t>Ronald E. Osborn</a:t>
            </a:r>
            <a:r>
              <a:rPr lang="en-US" sz="4000" dirty="0" smtClean="0"/>
              <a:t/>
            </a:r>
            <a:br>
              <a:rPr lang="en-US" sz="4000" dirty="0" smtClean="0"/>
            </a:br>
            <a:r>
              <a:rPr lang="en-US" sz="4000" dirty="0" smtClean="0"/>
              <a:t/>
            </a:r>
            <a:br>
              <a:rPr lang="en-US" sz="4000" dirty="0" smtClean="0"/>
            </a:br>
            <a:endParaRPr lang="en-US" sz="2400" i="1" dirty="0">
              <a:solidFill>
                <a:srgbClr val="000066"/>
              </a:solidFill>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1784</TotalTime>
  <Words>1768</Words>
  <Application>Microsoft Office PowerPoint</Application>
  <PresentationFormat>On-screen Show (4:3)</PresentationFormat>
  <Paragraphs>272</Paragraphs>
  <Slides>19</Slides>
  <Notes>18</Notes>
  <HiddenSlides>0</HiddenSlides>
  <MMClips>0</MMClips>
  <ScaleCrop>false</ScaleCrop>
  <HeadingPairs>
    <vt:vector size="4" baseType="variant">
      <vt:variant>
        <vt:lpstr>Theme</vt:lpstr>
      </vt:variant>
      <vt:variant>
        <vt:i4>2</vt:i4>
      </vt:variant>
      <vt:variant>
        <vt:lpstr>Slide Titles</vt:lpstr>
      </vt:variant>
      <vt:variant>
        <vt:i4>19</vt:i4>
      </vt:variant>
    </vt:vector>
  </HeadingPairs>
  <TitlesOfParts>
    <vt:vector size="21" baseType="lpstr">
      <vt:lpstr>Blank Presentation</vt:lpstr>
      <vt:lpstr>Office Theme</vt:lpstr>
      <vt:lpstr>  Fundamentals Of Marketing  (MGT-210) </vt:lpstr>
      <vt:lpstr>Course Objectives</vt:lpstr>
      <vt:lpstr>Learning Outcomes</vt:lpstr>
      <vt:lpstr>Recommended Books</vt:lpstr>
      <vt:lpstr>Teaching Methodology</vt:lpstr>
      <vt:lpstr>Slide 6</vt:lpstr>
      <vt:lpstr>Slide 7</vt:lpstr>
      <vt:lpstr>Slide 8</vt:lpstr>
      <vt:lpstr>   Marketing:  Creating and Capturing Customer Value</vt:lpstr>
      <vt:lpstr> Topic Outline </vt:lpstr>
      <vt:lpstr>What Is Marketing?</vt:lpstr>
      <vt:lpstr>Marketing Process</vt:lpstr>
      <vt:lpstr>Understanding the Marketplace and Customer Needs</vt:lpstr>
      <vt:lpstr>Understanding the Marketplace and Customer Needs</vt:lpstr>
      <vt:lpstr>Understanding the Marketplace and Customer Needs</vt:lpstr>
      <vt:lpstr>Understanding the Marketplace and Customer Needs</vt:lpstr>
      <vt:lpstr>Understanding the Marketplace and Customer Needs</vt:lpstr>
      <vt:lpstr>Bibliography</vt:lpstr>
      <vt:lpstr>The End</vt:lpstr>
    </vt:vector>
  </TitlesOfParts>
  <Company>School of Management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utter</dc:creator>
  <cp:lastModifiedBy>NTS</cp:lastModifiedBy>
  <cp:revision>196</cp:revision>
  <dcterms:created xsi:type="dcterms:W3CDTF">2011-02-15T21:33:40Z</dcterms:created>
  <dcterms:modified xsi:type="dcterms:W3CDTF">2013-03-07T07:56:28Z</dcterms:modified>
</cp:coreProperties>
</file>