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92" r:id="rId2"/>
    <p:sldId id="295" r:id="rId3"/>
    <p:sldId id="338" r:id="rId4"/>
    <p:sldId id="335" r:id="rId5"/>
    <p:sldId id="401" r:id="rId6"/>
    <p:sldId id="402" r:id="rId7"/>
    <p:sldId id="403" r:id="rId8"/>
    <p:sldId id="404" r:id="rId9"/>
    <p:sldId id="405" r:id="rId10"/>
    <p:sldId id="406" r:id="rId11"/>
    <p:sldId id="407" r:id="rId12"/>
    <p:sldId id="379" r:id="rId13"/>
    <p:sldId id="376" r:id="rId14"/>
    <p:sldId id="377" r:id="rId15"/>
    <p:sldId id="380" r:id="rId16"/>
    <p:sldId id="381" r:id="rId17"/>
    <p:sldId id="383" r:id="rId18"/>
    <p:sldId id="382" r:id="rId19"/>
    <p:sldId id="384" r:id="rId20"/>
    <p:sldId id="385" r:id="rId21"/>
    <p:sldId id="386" r:id="rId22"/>
    <p:sldId id="387" r:id="rId23"/>
    <p:sldId id="389" r:id="rId24"/>
    <p:sldId id="388" r:id="rId25"/>
    <p:sldId id="378" r:id="rId26"/>
    <p:sldId id="396" r:id="rId27"/>
    <p:sldId id="397" r:id="rId28"/>
    <p:sldId id="390" r:id="rId29"/>
    <p:sldId id="398" r:id="rId30"/>
    <p:sldId id="399" r:id="rId31"/>
    <p:sldId id="391" r:id="rId32"/>
    <p:sldId id="392" r:id="rId33"/>
    <p:sldId id="393" r:id="rId34"/>
    <p:sldId id="395" r:id="rId35"/>
    <p:sldId id="394" r:id="rId36"/>
    <p:sldId id="400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39" autoAdjust="0"/>
    <p:restoredTop sz="94660"/>
  </p:normalViewPr>
  <p:slideViewPr>
    <p:cSldViewPr>
      <p:cViewPr>
        <p:scale>
          <a:sx n="66" d="100"/>
          <a:sy n="66" d="100"/>
        </p:scale>
        <p:origin x="-778" y="3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3/21/2012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3/21/2012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9: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427809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8 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4:</a:t>
            </a:r>
          </a:p>
          <a:p>
            <a:pPr lvl="1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The Global Marketplace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Regional Trade Blocks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World Trade Organization</a:t>
            </a:r>
          </a:p>
          <a:p>
            <a:pPr lvl="1"/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sz="1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437042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4 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Type of International Organizations.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How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Organizations go Global?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Global Environment &amp; Issues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Hofstede’s Cultural dimensions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Challenges &amp; Risks</a:t>
            </a:r>
          </a:p>
          <a:p>
            <a:pPr lvl="1">
              <a:buFont typeface="Arial" pitchFamily="34" charset="0"/>
              <a:buChar char="•"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80131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4: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Managing in a Global Environment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Types of International Organizations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81000" y="914400"/>
            <a:ext cx="8534400" cy="196361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Multinational Corporation (MNC)</a:t>
            </a:r>
          </a:p>
          <a:p>
            <a:pPr lvl="1">
              <a:spcBef>
                <a:spcPct val="40000"/>
              </a:spcBef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Maintains operations in multiple countries.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81000" y="914400"/>
            <a:ext cx="8534400" cy="245605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Multidomestic Corporation</a:t>
            </a:r>
          </a:p>
          <a:p>
            <a:pPr lvl="1">
              <a:spcBef>
                <a:spcPct val="40000"/>
              </a:spcBef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Is an MNC that decentralizes management and other decisions to the local country.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81000" y="914400"/>
            <a:ext cx="8534400" cy="245605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Global Company</a:t>
            </a:r>
          </a:p>
          <a:p>
            <a:pPr lvl="1">
              <a:spcBef>
                <a:spcPct val="40000"/>
              </a:spcBef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Is an MNC that centralizes its management and other decisions in the home country.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3400" y="685800"/>
            <a:ext cx="8382000" cy="45243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Transnational Corporation (Borderless Organization)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Is an MNC that has eliminated structural divisions that impose artificial geographic barriers and is organized along business lines that reflect a geocentric attitude.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3400" y="685800"/>
            <a:ext cx="8382000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International </a:t>
            </a: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New Ventures (INVs)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Commit resources upfront (material, people, financing) to doing business in more than one country.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39305"/>
            <a:ext cx="7620000" cy="5512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How Organizations Go Global ?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371600"/>
            <a:ext cx="80010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3400" y="762000"/>
            <a:ext cx="8077200" cy="46720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Strategic Alliances</a:t>
            </a:r>
          </a:p>
          <a:p>
            <a:pPr lvl="1">
              <a:lnSpc>
                <a:spcPct val="90000"/>
              </a:lnSpc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Partnerships between and organization and a foreign company in which both share resources and knowledge in developing new products or building new production facilities.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3400" y="762000"/>
            <a:ext cx="8077200" cy="39333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Joint Venture</a:t>
            </a:r>
          </a:p>
          <a:p>
            <a:pPr lvl="1">
              <a:lnSpc>
                <a:spcPct val="90000"/>
              </a:lnSpc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 specific type of strategic alliance in which the partners agree to form a separate, independent organization for some business purpose.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33400" y="762000"/>
            <a:ext cx="8077200" cy="319472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Foreign Subsidiary</a:t>
            </a:r>
          </a:p>
          <a:p>
            <a:pPr lvl="1">
              <a:lnSpc>
                <a:spcPct val="90000"/>
              </a:lnSpc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Directly investing in a foreign country by setting up a separate and independent production facility or office.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Global Environment &amp; Issues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762000"/>
            <a:ext cx="8534400" cy="413036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Legal Environment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Stability or instability of legal and political systems</a:t>
            </a:r>
          </a:p>
          <a:p>
            <a:pPr lvl="2">
              <a:spcBef>
                <a:spcPct val="4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Legal procedures are established and followed</a:t>
            </a:r>
          </a:p>
          <a:p>
            <a:pPr lvl="2">
              <a:spcBef>
                <a:spcPct val="4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Fair and honest elections held on a regular basis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762000"/>
            <a:ext cx="8534400" cy="31454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Legal Environment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Differences in the laws of various nations</a:t>
            </a:r>
          </a:p>
          <a:p>
            <a:pPr lvl="2">
              <a:spcBef>
                <a:spcPct val="4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Effects on business activities</a:t>
            </a:r>
          </a:p>
          <a:p>
            <a:pPr lvl="2">
              <a:spcBef>
                <a:spcPct val="4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Effects on delivery of products and services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685800"/>
            <a:ext cx="8534400" cy="5509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Economic Environment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Economic Systems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Market economy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An economy in which resources are primarily owned and controlled by the private sector.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Command economy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An economy in which all economic decisions are planned by a central government.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685800"/>
            <a:ext cx="8534400" cy="35394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Economic Environment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Monetary and Financial Factors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Currency exchange rates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Inflation rates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Diverse tax policies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685800"/>
            <a:ext cx="8534400" cy="526297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Cultural Environment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National Culture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Is the values and attitudes shared by individuals from a specific country that shape their behavior and their beliefs about what is important.</a:t>
            </a:r>
          </a:p>
          <a:p>
            <a:pPr lvl="1">
              <a:spcBef>
                <a:spcPct val="5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May have more influence on an organization than the organization culture.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424731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Hofstede’s Framework for Assessing Cultures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" name="Diagram 2"/>
          <p:cNvGrpSpPr>
            <a:grpSpLocks noChangeAspect="1"/>
          </p:cNvGrpSpPr>
          <p:nvPr/>
        </p:nvGrpSpPr>
        <p:grpSpPr bwMode="auto">
          <a:xfrm>
            <a:off x="658813" y="1262063"/>
            <a:ext cx="7643812" cy="4818062"/>
            <a:chOff x="1512" y="761"/>
            <a:chExt cx="2736" cy="2739"/>
          </a:xfrm>
        </p:grpSpPr>
        <p:sp>
          <p:nvSpPr>
            <p:cNvPr id="12" name="_s1028"/>
            <p:cNvSpPr>
              <a:spLocks noChangeShapeType="1"/>
            </p:cNvSpPr>
            <p:nvPr/>
          </p:nvSpPr>
          <p:spPr bwMode="blackWhite">
            <a:xfrm flipV="1">
              <a:off x="2880" y="1481"/>
              <a:ext cx="0" cy="3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_s1029"/>
            <p:cNvSpPr>
              <a:spLocks noChangeArrowheads="1"/>
            </p:cNvSpPr>
            <p:nvPr/>
          </p:nvSpPr>
          <p:spPr bwMode="blackWhite">
            <a:xfrm>
              <a:off x="2555" y="831"/>
              <a:ext cx="650" cy="650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</a:rPr>
                <a:t>Individualism</a:t>
              </a:r>
              <a:br>
                <a:rPr kumimoji="0" lang="en-US" sz="17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</a:rPr>
              </a:br>
              <a:r>
                <a:rPr kumimoji="0" lang="en-US" sz="17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</a:rPr>
                <a:t>versus</a:t>
              </a:r>
              <a:br>
                <a:rPr kumimoji="0" lang="en-US" sz="17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</a:rPr>
              </a:br>
              <a:r>
                <a:rPr kumimoji="0" lang="en-US" sz="17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</a:rPr>
                <a:t>Collectivism</a:t>
              </a:r>
            </a:p>
          </p:txBody>
        </p:sp>
        <p:sp>
          <p:nvSpPr>
            <p:cNvPr id="14" name="_s1030"/>
            <p:cNvSpPr>
              <a:spLocks noChangeShapeType="1"/>
            </p:cNvSpPr>
            <p:nvPr/>
          </p:nvSpPr>
          <p:spPr bwMode="blackWhite">
            <a:xfrm flipV="1">
              <a:off x="3189" y="1929"/>
              <a:ext cx="308" cy="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_s1031"/>
            <p:cNvSpPr>
              <a:spLocks noChangeArrowheads="1"/>
            </p:cNvSpPr>
            <p:nvPr/>
          </p:nvSpPr>
          <p:spPr bwMode="blackWhite">
            <a:xfrm>
              <a:off x="3481" y="1504"/>
              <a:ext cx="650" cy="650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</a:rPr>
                <a:t>Power</a:t>
              </a:r>
              <a:br>
                <a:rPr kumimoji="0" lang="en-US" sz="17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</a:rPr>
              </a:br>
              <a:r>
                <a:rPr kumimoji="0" lang="en-US" sz="17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</a:rPr>
                <a:t>Distance</a:t>
              </a:r>
            </a:p>
          </p:txBody>
        </p:sp>
        <p:sp>
          <p:nvSpPr>
            <p:cNvPr id="16" name="_s1032"/>
            <p:cNvSpPr>
              <a:spLocks noChangeShapeType="1"/>
            </p:cNvSpPr>
            <p:nvPr/>
          </p:nvSpPr>
          <p:spPr bwMode="blackWhite">
            <a:xfrm>
              <a:off x="3071" y="2392"/>
              <a:ext cx="190" cy="2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_s1033"/>
            <p:cNvSpPr>
              <a:spLocks noChangeArrowheads="1"/>
            </p:cNvSpPr>
            <p:nvPr/>
          </p:nvSpPr>
          <p:spPr bwMode="blackWhite">
            <a:xfrm>
              <a:off x="3127" y="2592"/>
              <a:ext cx="650" cy="650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</a:rPr>
                <a:t>Uncertainty</a:t>
              </a:r>
              <a:br>
                <a:rPr kumimoji="0" lang="en-US" sz="17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</a:rPr>
              </a:br>
              <a:r>
                <a:rPr kumimoji="0" lang="en-US" sz="17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</a:rPr>
                <a:t>Avoidance</a:t>
              </a:r>
            </a:p>
          </p:txBody>
        </p:sp>
        <p:sp>
          <p:nvSpPr>
            <p:cNvPr id="18" name="_s1034"/>
            <p:cNvSpPr>
              <a:spLocks noChangeShapeType="1"/>
            </p:cNvSpPr>
            <p:nvPr/>
          </p:nvSpPr>
          <p:spPr bwMode="blackWhite">
            <a:xfrm flipH="1">
              <a:off x="2499" y="2392"/>
              <a:ext cx="190" cy="2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_s1035"/>
            <p:cNvSpPr>
              <a:spLocks noChangeArrowheads="1"/>
            </p:cNvSpPr>
            <p:nvPr/>
          </p:nvSpPr>
          <p:spPr bwMode="blackWhite">
            <a:xfrm>
              <a:off x="1983" y="2592"/>
              <a:ext cx="650" cy="650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</a:rPr>
                <a:t>Achievement versus Nurturing</a:t>
              </a:r>
            </a:p>
          </p:txBody>
        </p:sp>
        <p:sp>
          <p:nvSpPr>
            <p:cNvPr id="20" name="_s1036"/>
            <p:cNvSpPr>
              <a:spLocks noChangeShapeType="1"/>
            </p:cNvSpPr>
            <p:nvPr/>
          </p:nvSpPr>
          <p:spPr bwMode="blackWhite">
            <a:xfrm flipH="1" flipV="1">
              <a:off x="2263" y="1929"/>
              <a:ext cx="308" cy="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_s1037"/>
            <p:cNvSpPr>
              <a:spLocks noChangeArrowheads="1"/>
            </p:cNvSpPr>
            <p:nvPr/>
          </p:nvSpPr>
          <p:spPr bwMode="blackWhite">
            <a:xfrm>
              <a:off x="1629" y="1504"/>
              <a:ext cx="650" cy="650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</a:rPr>
                <a:t>Long-Term</a:t>
              </a:r>
              <a:br>
                <a:rPr kumimoji="0" lang="en-US" sz="17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</a:rPr>
              </a:br>
              <a:r>
                <a:rPr kumimoji="0" lang="en-US" sz="17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</a:rPr>
                <a:t>versus</a:t>
              </a:r>
              <a:br>
                <a:rPr kumimoji="0" lang="en-US" sz="17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</a:rPr>
              </a:br>
              <a:r>
                <a:rPr kumimoji="0" lang="en-US" sz="17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</a:rPr>
                <a:t>Short-Term Orientation</a:t>
              </a:r>
            </a:p>
          </p:txBody>
        </p:sp>
        <p:sp>
          <p:nvSpPr>
            <p:cNvPr id="22" name="_s1038"/>
            <p:cNvSpPr>
              <a:spLocks noChangeArrowheads="1"/>
            </p:cNvSpPr>
            <p:nvPr/>
          </p:nvSpPr>
          <p:spPr bwMode="blackWhite">
            <a:xfrm>
              <a:off x="2555" y="1805"/>
              <a:ext cx="650" cy="650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2700000" algn="ctr" rotWithShape="0">
                <a:srgbClr val="808080">
                  <a:alpha val="50000"/>
                </a:srgbClr>
              </a:outerShdw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effectLst/>
                  <a:latin typeface="Arial" charset="0"/>
                </a:rPr>
                <a:t>Culture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986965"/>
            <a:ext cx="8382000" cy="37856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INDIVIDUALISM versus COLLECTIVISM</a:t>
            </a:r>
          </a:p>
          <a:p>
            <a:endParaRPr lang="en-US" sz="3200" dirty="0" smtClean="0"/>
          </a:p>
          <a:p>
            <a:pPr algn="just">
              <a:lnSpc>
                <a:spcPct val="150000"/>
              </a:lnSpc>
            </a:pPr>
            <a:r>
              <a:rPr lang="en-US" sz="3200" dirty="0" smtClean="0"/>
              <a:t>The degree to which individuals base their actions on self-interest versus the interests of the group. </a:t>
            </a:r>
          </a:p>
          <a:p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928909"/>
            <a:ext cx="8382000" cy="329320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INDIVIDUALISM versus COLLECTIVISM</a:t>
            </a:r>
          </a:p>
          <a:p>
            <a:endParaRPr lang="en-US" sz="3200" dirty="0" smtClean="0"/>
          </a:p>
          <a:p>
            <a:pPr>
              <a:lnSpc>
                <a:spcPct val="150000"/>
              </a:lnSpc>
            </a:pPr>
            <a:r>
              <a:rPr lang="en-US" sz="3200" dirty="0" smtClean="0"/>
              <a:t>In an individual culture, free will is highly valued. In a collective culture, personal needs are less important than the group's needs.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928909"/>
            <a:ext cx="8382000" cy="206210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INDIVIDUALISM versus COLLECTIVISM</a:t>
            </a:r>
          </a:p>
          <a:p>
            <a:endParaRPr lang="en-US" sz="3200" dirty="0" smtClean="0"/>
          </a:p>
          <a:p>
            <a:r>
              <a:rPr lang="en-US" sz="3200" dirty="0" smtClean="0"/>
              <a:t>This dimension influences the role government is expected to play in markets.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972451"/>
            <a:ext cx="8382000" cy="329320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POWER DISTANCE</a:t>
            </a:r>
          </a:p>
          <a:p>
            <a:endParaRPr lang="en-US" sz="3200" dirty="0" smtClean="0"/>
          </a:p>
          <a:p>
            <a:pPr>
              <a:lnSpc>
                <a:spcPct val="150000"/>
              </a:lnSpc>
            </a:pPr>
            <a:r>
              <a:rPr lang="en-US" sz="3200" dirty="0" smtClean="0"/>
              <a:t>The extent to which power is distributed equally within a society and the degree that society accepts this distribution.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66052" y="1066800"/>
            <a:ext cx="8382000" cy="329320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POWER DISTANCE</a:t>
            </a:r>
          </a:p>
          <a:p>
            <a:endParaRPr lang="en-US" sz="3200" dirty="0" smtClean="0"/>
          </a:p>
          <a:p>
            <a:pPr>
              <a:lnSpc>
                <a:spcPct val="150000"/>
              </a:lnSpc>
            </a:pPr>
            <a:r>
              <a:rPr lang="en-US" sz="3200" dirty="0" smtClean="0"/>
              <a:t>A high power distance culture prefers hierarchical bureaucracies, strong leaders and a high regard for authority.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990600"/>
            <a:ext cx="8382000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POWER DISTANCE</a:t>
            </a:r>
          </a:p>
          <a:p>
            <a:endParaRPr lang="en-US" sz="3200" dirty="0" smtClean="0"/>
          </a:p>
          <a:p>
            <a:pPr>
              <a:lnSpc>
                <a:spcPct val="150000"/>
              </a:lnSpc>
            </a:pPr>
            <a:r>
              <a:rPr lang="en-US" sz="3200" dirty="0" smtClean="0"/>
              <a:t>A low power distance culture tends to favour personal responsibility and autonomy.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609601"/>
            <a:ext cx="8382000" cy="50167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UNCERTAINTY AVOIDANCE</a:t>
            </a:r>
          </a:p>
          <a:p>
            <a:endParaRPr lang="en-US" sz="3200" dirty="0" smtClean="0"/>
          </a:p>
          <a:p>
            <a:r>
              <a:rPr lang="en-US" sz="3200" dirty="0" smtClean="0"/>
              <a:t>The degree to which individuals require set boundaries and clear structures:</a:t>
            </a:r>
          </a:p>
          <a:p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a high uncertainty culture allows individuals to cope better with risk and innovation; </a:t>
            </a:r>
          </a:p>
          <a:p>
            <a:endParaRPr lang="en-US" sz="3200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a low uncertainty culture emphasizes a higher level of standardization and greater job security.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609601"/>
            <a:ext cx="8382000" cy="45243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MASCULINITY versus FEMININITY</a:t>
            </a:r>
          </a:p>
          <a:p>
            <a:endParaRPr lang="en-US" sz="3200" dirty="0" smtClean="0"/>
          </a:p>
          <a:p>
            <a:r>
              <a:rPr lang="en-US" sz="3200" dirty="0" smtClean="0"/>
              <a:t>A measure of a society's goal orientation: </a:t>
            </a:r>
          </a:p>
          <a:p>
            <a:endParaRPr lang="en-US" sz="3200" dirty="0" smtClean="0"/>
          </a:p>
          <a:p>
            <a:r>
              <a:rPr lang="en-US" sz="3200" dirty="0" smtClean="0"/>
              <a:t>a masculine culture emphasizes status derived from wages and position; </a:t>
            </a:r>
          </a:p>
          <a:p>
            <a:endParaRPr lang="en-US" sz="3200" dirty="0" smtClean="0"/>
          </a:p>
          <a:p>
            <a:r>
              <a:rPr lang="en-US" sz="3200" dirty="0" smtClean="0"/>
              <a:t>a feminine culture emphasizes human relations and quality of life.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609601"/>
            <a:ext cx="8382000" cy="4031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TIME ORIENTATION</a:t>
            </a:r>
          </a:p>
          <a:p>
            <a:endParaRPr lang="en-US" sz="3200" dirty="0" smtClean="0"/>
          </a:p>
          <a:p>
            <a:r>
              <a:rPr lang="en-US" sz="3200" dirty="0" smtClean="0"/>
              <a:t>The degree to which a society does or does not value long-term commitments and respect for tradition. </a:t>
            </a:r>
          </a:p>
          <a:p>
            <a:endParaRPr lang="en-US" sz="3200" dirty="0" smtClean="0"/>
          </a:p>
          <a:p>
            <a:r>
              <a:rPr lang="en-US" sz="3200" dirty="0" smtClean="0"/>
              <a:t>Long-term traditions and commitments hamper institutional change.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09600"/>
            <a:ext cx="8458200" cy="341632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Challenges &amp; Risks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1015993"/>
            <a:ext cx="8382000" cy="35394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Challenges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Openness associated with globalization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Significant cultural differences (e.g., Americanization)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Adjusting leadership styles and management approaches</a:t>
            </a:r>
          </a:p>
          <a:p>
            <a:endParaRPr lang="en-US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4)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1000" y="1371600"/>
            <a:ext cx="8382000" cy="206210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Risks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Loss of investments in unstable countries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Increased terrorism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Economic interdependence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</TotalTime>
  <Words>929</Words>
  <Application>Microsoft Office PowerPoint</Application>
  <PresentationFormat>On-screen Show (4:3)</PresentationFormat>
  <Paragraphs>233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138</cp:revision>
  <dcterms:created xsi:type="dcterms:W3CDTF">2012-02-27T05:45:45Z</dcterms:created>
  <dcterms:modified xsi:type="dcterms:W3CDTF">2012-03-21T01:09:01Z</dcterms:modified>
</cp:coreProperties>
</file>