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92" r:id="rId2"/>
    <p:sldId id="295" r:id="rId3"/>
    <p:sldId id="338" r:id="rId4"/>
    <p:sldId id="335" r:id="rId5"/>
    <p:sldId id="355" r:id="rId6"/>
    <p:sldId id="365" r:id="rId7"/>
    <p:sldId id="339" r:id="rId8"/>
    <p:sldId id="377" r:id="rId9"/>
    <p:sldId id="364" r:id="rId10"/>
    <p:sldId id="357" r:id="rId11"/>
    <p:sldId id="367" r:id="rId12"/>
    <p:sldId id="356" r:id="rId13"/>
    <p:sldId id="366" r:id="rId14"/>
    <p:sldId id="341" r:id="rId15"/>
    <p:sldId id="342" r:id="rId16"/>
    <p:sldId id="345" r:id="rId17"/>
    <p:sldId id="359" r:id="rId18"/>
    <p:sldId id="378" r:id="rId19"/>
    <p:sldId id="348" r:id="rId20"/>
    <p:sldId id="344" r:id="rId21"/>
    <p:sldId id="360" r:id="rId22"/>
    <p:sldId id="361" r:id="rId23"/>
    <p:sldId id="343" r:id="rId24"/>
    <p:sldId id="362" r:id="rId25"/>
    <p:sldId id="379" r:id="rId26"/>
    <p:sldId id="368" r:id="rId27"/>
    <p:sldId id="370" r:id="rId28"/>
    <p:sldId id="369" r:id="rId29"/>
    <p:sldId id="371" r:id="rId30"/>
    <p:sldId id="372" r:id="rId31"/>
    <p:sldId id="373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339" autoAdjust="0"/>
    <p:restoredTop sz="94660"/>
  </p:normalViewPr>
  <p:slideViewPr>
    <p:cSldViewPr>
      <p:cViewPr>
        <p:scale>
          <a:sx n="66" d="100"/>
          <a:sy n="66" d="100"/>
        </p:scale>
        <p:origin x="-1518" y="-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DBFFF3-AB19-4426-9010-B5C09CB09BE2}" type="datetimeFigureOut">
              <a:rPr lang="en-US" smtClean="0"/>
              <a:pPr/>
              <a:t>3/20/2012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155DFD-622C-4799-9E9B-2AB95F8CC31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B0628-DD1E-4D0B-9696-C78E620200FE}" type="datetime1">
              <a:rPr lang="en-US" smtClean="0"/>
              <a:pPr/>
              <a:t>3/20/2012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570FE-295E-4796-8741-A6749CAF03B4}" type="datetime1">
              <a:rPr lang="en-US" smtClean="0"/>
              <a:pPr/>
              <a:t>3/20/2012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DA32C-9534-4892-A055-D8F128FEE7E0}" type="datetime1">
              <a:rPr lang="en-US" smtClean="0"/>
              <a:pPr/>
              <a:t>3/20/2012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20F28-A992-4AB1-9B48-D4C990449C65}" type="datetime1">
              <a:rPr lang="en-US" smtClean="0"/>
              <a:pPr/>
              <a:t>3/20/2012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10542-B501-4931-9954-3115CAEE1C12}" type="datetime1">
              <a:rPr lang="en-US" smtClean="0"/>
              <a:pPr/>
              <a:t>3/20/2012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A410-4F20-40C4-ACC7-745F4ACDEDE7}" type="datetime1">
              <a:rPr lang="en-US" smtClean="0"/>
              <a:pPr/>
              <a:t>3/20/2012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05CD0-41BE-4FC1-A1BA-981CE7E1CE89}" type="datetime1">
              <a:rPr lang="en-US" smtClean="0"/>
              <a:pPr/>
              <a:t>3/20/2012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69CE4-74EC-482B-9857-9943D3913390}" type="datetime1">
              <a:rPr lang="en-US" smtClean="0"/>
              <a:pPr/>
              <a:t>3/20/2012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99D83-CC2B-4086-BC9C-B606305C8C55}" type="datetime1">
              <a:rPr lang="en-US" smtClean="0"/>
              <a:pPr/>
              <a:t>3/20/2012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07D53-7018-4909-9EA0-C0FACEFD27A6}" type="datetime1">
              <a:rPr lang="en-US" smtClean="0"/>
              <a:pPr/>
              <a:t>3/20/2012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9D436-6901-4B6B-87D4-B5D76485AC81}" type="datetime1">
              <a:rPr lang="en-US" smtClean="0"/>
              <a:pPr/>
              <a:t>3/20/2012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D1449B-F95F-4F1E-90C6-B766A38AAAC3}" type="datetime1">
              <a:rPr lang="en-US" smtClean="0"/>
              <a:pPr/>
              <a:t>3/20/2012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58645" y="159325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609600"/>
            <a:ext cx="8534400" cy="5632311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54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LECTURE 7: </a:t>
            </a:r>
          </a:p>
          <a:p>
            <a:pPr algn="ctr"/>
            <a:endParaRPr lang="en-US" sz="54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5400" dirty="0" smtClean="0">
                <a:latin typeface="Arial" pitchFamily="34" charset="0"/>
                <a:cs typeface="Arial" pitchFamily="34" charset="0"/>
              </a:rPr>
              <a:t>	         </a:t>
            </a:r>
            <a:r>
              <a:rPr lang="en-US" sz="5400" b="1" dirty="0" smtClean="0">
                <a:latin typeface="Arial" pitchFamily="34" charset="0"/>
                <a:cs typeface="Arial" pitchFamily="34" charset="0"/>
              </a:rPr>
              <a:t>MGT 101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24875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609600"/>
            <a:ext cx="8534400" cy="550920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In lecture 6 we discussed</a:t>
            </a:r>
          </a:p>
          <a:p>
            <a:endParaRPr lang="en-US" sz="32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Topics from Chapter 3:</a:t>
            </a:r>
          </a:p>
          <a:p>
            <a:pPr lvl="1"/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lvl="1">
              <a:buFont typeface="Arial" pitchFamily="34" charset="0"/>
              <a:buChar char="•"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Omnipotent view of management</a:t>
            </a:r>
          </a:p>
          <a:p>
            <a:pPr lvl="1">
              <a:buFont typeface="Arial" pitchFamily="34" charset="0"/>
              <a:buChar char="•"/>
            </a:pPr>
            <a:endParaRPr lang="en-US" sz="3200" b="1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 Symbolic view of management</a:t>
            </a:r>
          </a:p>
          <a:p>
            <a:pPr lvl="1">
              <a:buFont typeface="Arial" pitchFamily="34" charset="0"/>
              <a:buChar char="•"/>
            </a:pPr>
            <a:endParaRPr lang="en-US" sz="3200" b="1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 The organizational culture</a:t>
            </a:r>
          </a:p>
          <a:p>
            <a:pPr lvl="1">
              <a:buFont typeface="Arial" pitchFamily="34" charset="0"/>
              <a:buChar char="•"/>
            </a:pPr>
            <a:endParaRPr lang="en-US" sz="3200" b="1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How employees learn culture ?</a:t>
            </a:r>
            <a:endParaRPr lang="en-US" sz="16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24875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609600"/>
            <a:ext cx="8686800" cy="578619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Today in Chapter 3 we will discuss</a:t>
            </a:r>
          </a:p>
          <a:p>
            <a:endParaRPr lang="en-US" sz="32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Internal vs. External Environment</a:t>
            </a:r>
          </a:p>
          <a:p>
            <a:pPr lvl="1">
              <a:buFont typeface="Arial" pitchFamily="34" charset="0"/>
              <a:buChar char="•"/>
            </a:pPr>
            <a:endParaRPr lang="en-US" sz="3200" b="1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 Characteristics of External Environment</a:t>
            </a:r>
          </a:p>
          <a:p>
            <a:pPr lvl="1">
              <a:buFont typeface="Arial" pitchFamily="34" charset="0"/>
              <a:buChar char="•"/>
            </a:pPr>
            <a:endParaRPr lang="en-US" sz="3200" b="1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General Environment</a:t>
            </a:r>
          </a:p>
          <a:p>
            <a:pPr lvl="1"/>
            <a:endParaRPr lang="en-US" sz="3200" b="1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Specific Environment</a:t>
            </a:r>
          </a:p>
          <a:p>
            <a:pPr lvl="1">
              <a:buFont typeface="Arial" pitchFamily="34" charset="0"/>
              <a:buChar char="•"/>
            </a:pPr>
            <a:endParaRPr lang="en-US" sz="3200" b="1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Internal Environment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609600"/>
            <a:ext cx="8458200" cy="5632311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54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Chapter 3: </a:t>
            </a: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Organizational Culture</a:t>
            </a: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 &amp; </a:t>
            </a: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Environment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609600"/>
            <a:ext cx="8458200" cy="4801314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Internal Vs. External Environment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04800" y="874455"/>
            <a:ext cx="8610600" cy="526297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srgbClr val="002A7E"/>
              </a:buClr>
              <a:buFont typeface="Wingdings 2" pitchFamily="18" charset="2"/>
              <a:buNone/>
            </a:pPr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Internal Environment </a:t>
            </a:r>
          </a:p>
          <a:p>
            <a:pPr>
              <a:spcBef>
                <a:spcPct val="50000"/>
              </a:spcBef>
              <a:buClr>
                <a:srgbClr val="002A7E"/>
              </a:buClr>
              <a:buFont typeface="Wingdings 2" pitchFamily="18" charset="2"/>
              <a:buNone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Consists of the trends and events </a:t>
            </a:r>
            <a:r>
              <a:rPr lang="en-US" sz="3200" b="1" i="1" dirty="0" smtClean="0">
                <a:latin typeface="Arial" pitchFamily="34" charset="0"/>
                <a:cs typeface="Arial" pitchFamily="34" charset="0"/>
              </a:rPr>
              <a:t>within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 an organization that affect the management, employees, and organizational culture</a:t>
            </a:r>
          </a:p>
          <a:p>
            <a:pPr marL="690563" lvl="1" indent="-233363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important because it affects what people think, feel, and do at work</a:t>
            </a:r>
          </a:p>
          <a:p>
            <a:pPr marL="690563" lvl="1" indent="-233363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organizational culture is the set of key values, beliefs, and attitudes shared by organizational members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04800" y="1295400"/>
            <a:ext cx="8610600" cy="225908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40000"/>
              </a:spcBef>
              <a:defRPr/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External Environment</a:t>
            </a:r>
          </a:p>
          <a:p>
            <a:pPr lvl="1">
              <a:spcBef>
                <a:spcPct val="40000"/>
              </a:spcBef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Those factors and forces outside the organization that affect the organization’s performance.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609600"/>
            <a:ext cx="8458200" cy="4801314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Characteristics of External Environment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04800" y="685800"/>
            <a:ext cx="8610600" cy="442582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40000"/>
              </a:spcBef>
              <a:defRPr/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Components of the External Environment</a:t>
            </a:r>
          </a:p>
          <a:p>
            <a:pPr lvl="1">
              <a:spcBef>
                <a:spcPct val="40000"/>
              </a:spcBef>
              <a:defRPr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Specific environment: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external forces that have a direct and immediate impact on the organization.</a:t>
            </a:r>
          </a:p>
          <a:p>
            <a:pPr lvl="1">
              <a:spcBef>
                <a:spcPct val="40000"/>
              </a:spcBef>
              <a:defRPr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General environment: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broad economic, socio-cultural, political/legal, demographic, technological, and global conditions that </a:t>
            </a:r>
            <a:r>
              <a:rPr lang="en-US" sz="3200" i="1" dirty="0" smtClean="0">
                <a:latin typeface="Arial" pitchFamily="34" charset="0"/>
                <a:cs typeface="Arial" pitchFamily="34" charset="0"/>
              </a:rPr>
              <a:t>may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affect the organization.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762000"/>
            <a:ext cx="65532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852488" y="1143000"/>
            <a:ext cx="7529512" cy="4953000"/>
            <a:chOff x="720" y="720"/>
            <a:chExt cx="4176" cy="3120"/>
          </a:xfrm>
        </p:grpSpPr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720" y="1152"/>
              <a:ext cx="4176" cy="26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B2B2B2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sz="2400" b="1" dirty="0"/>
                <a:t/>
              </a:r>
              <a:br>
                <a:rPr lang="en-US" sz="2400" b="1" dirty="0"/>
              </a:br>
              <a:r>
                <a:rPr lang="en-US" sz="3200" b="1" dirty="0">
                  <a:latin typeface="Arial" pitchFamily="34" charset="0"/>
                  <a:cs typeface="Arial" pitchFamily="34" charset="0"/>
                </a:rPr>
                <a:t>Environmental Change</a:t>
              </a:r>
            </a:p>
            <a:p>
              <a:pPr algn="ctr"/>
              <a:endParaRPr lang="en-US" sz="3200" b="1" dirty="0">
                <a:latin typeface="Arial" pitchFamily="34" charset="0"/>
                <a:cs typeface="Arial" pitchFamily="34" charset="0"/>
              </a:endParaRPr>
            </a:p>
            <a:p>
              <a:pPr algn="ctr"/>
              <a:r>
                <a:rPr lang="en-US" sz="3200" b="1" dirty="0">
                  <a:latin typeface="Arial" pitchFamily="34" charset="0"/>
                  <a:cs typeface="Arial" pitchFamily="34" charset="0"/>
                </a:rPr>
                <a:t>Environmental Complexity</a:t>
              </a:r>
            </a:p>
            <a:p>
              <a:pPr algn="ctr"/>
              <a:endParaRPr lang="en-US" sz="3200" b="1" dirty="0">
                <a:latin typeface="Arial" pitchFamily="34" charset="0"/>
                <a:cs typeface="Arial" pitchFamily="34" charset="0"/>
              </a:endParaRPr>
            </a:p>
            <a:p>
              <a:pPr algn="ctr"/>
              <a:r>
                <a:rPr lang="en-US" sz="3200" b="1" dirty="0">
                  <a:latin typeface="Arial" pitchFamily="34" charset="0"/>
                  <a:cs typeface="Arial" pitchFamily="34" charset="0"/>
                </a:rPr>
                <a:t>Resource Scarcity</a:t>
              </a:r>
              <a:br>
                <a:rPr lang="en-US" sz="3200" b="1" dirty="0">
                  <a:latin typeface="Arial" pitchFamily="34" charset="0"/>
                  <a:cs typeface="Arial" pitchFamily="34" charset="0"/>
                </a:rPr>
              </a:br>
              <a:r>
                <a:rPr lang="en-US" sz="3200" b="1" dirty="0">
                  <a:latin typeface="Arial" pitchFamily="34" charset="0"/>
                  <a:cs typeface="Arial" pitchFamily="34" charset="0"/>
                </a:rPr>
                <a:t/>
              </a:r>
              <a:br>
                <a:rPr lang="en-US" sz="3200" b="1" dirty="0">
                  <a:latin typeface="Arial" pitchFamily="34" charset="0"/>
                  <a:cs typeface="Arial" pitchFamily="34" charset="0"/>
                </a:rPr>
              </a:br>
              <a:r>
                <a:rPr lang="en-US" sz="3200" b="1" dirty="0">
                  <a:latin typeface="Arial" pitchFamily="34" charset="0"/>
                  <a:cs typeface="Arial" pitchFamily="34" charset="0"/>
                </a:rPr>
                <a:t>Uncertainty</a:t>
              </a:r>
            </a:p>
            <a:p>
              <a:pPr algn="ctr"/>
              <a:r>
                <a:rPr lang="en-US" sz="3200" b="1" dirty="0">
                  <a:latin typeface="Arial" pitchFamily="34" charset="0"/>
                  <a:cs typeface="Arial" pitchFamily="34" charset="0"/>
                </a:rPr>
                <a:t>	</a:t>
              </a:r>
            </a:p>
          </p:txBody>
        </p:sp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720" y="720"/>
              <a:ext cx="4176" cy="624"/>
            </a:xfrm>
            <a:prstGeom prst="rect">
              <a:avLst/>
            </a:prstGeom>
            <a:solidFill>
              <a:srgbClr val="D4C26A"/>
            </a:solidFill>
            <a:ln w="9525">
              <a:solidFill>
                <a:srgbClr val="B2B2B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3200" b="1" dirty="0">
                  <a:latin typeface="Arial" pitchFamily="34" charset="0"/>
                  <a:cs typeface="Arial" pitchFamily="34" charset="0"/>
                </a:rPr>
                <a:t>Characteristics of</a:t>
              </a:r>
              <a:br>
                <a:rPr lang="en-US" sz="3200" b="1" dirty="0">
                  <a:latin typeface="Arial" pitchFamily="34" charset="0"/>
                  <a:cs typeface="Arial" pitchFamily="34" charset="0"/>
                </a:rPr>
              </a:br>
              <a:r>
                <a:rPr lang="en-US" sz="3200" b="1" dirty="0">
                  <a:latin typeface="Arial" pitchFamily="34" charset="0"/>
                  <a:cs typeface="Arial" pitchFamily="34" charset="0"/>
                </a:rPr>
                <a:t>Changing External Environments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5800" y="1066800"/>
            <a:ext cx="8001000" cy="32439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rgbClr val="A56E37"/>
              </a:buClr>
              <a:buSzPct val="130000"/>
              <a:buFont typeface="Wingdings" pitchFamily="2" charset="2"/>
              <a:buNone/>
            </a:pPr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Environmental Change 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is the rate at which a company’s environments change </a:t>
            </a:r>
            <a:br>
              <a:rPr lang="en-US" sz="3200" b="1" dirty="0" smtClean="0">
                <a:latin typeface="Arial" pitchFamily="34" charset="0"/>
                <a:cs typeface="Arial" pitchFamily="34" charset="0"/>
              </a:rPr>
            </a:br>
            <a:endParaRPr lang="en-US" sz="3200" b="1" dirty="0" smtClean="0">
              <a:latin typeface="Arial" pitchFamily="34" charset="0"/>
              <a:cs typeface="Arial" pitchFamily="34" charset="0"/>
            </a:endParaRPr>
          </a:p>
          <a:p>
            <a:pPr marL="690563" lvl="1" indent="-239713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stable environments</a:t>
            </a:r>
          </a:p>
          <a:p>
            <a:pPr marL="690563" lvl="1" indent="-239713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dynamic environments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5800" y="1066800"/>
            <a:ext cx="8001000" cy="265303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rgbClr val="A56E37"/>
              </a:buClr>
              <a:buSzPct val="130000"/>
              <a:buFont typeface="Wingdings" pitchFamily="2" charset="2"/>
              <a:buNone/>
            </a:pPr>
            <a:r>
              <a:rPr lang="en-US" sz="3200" b="1" dirty="0" smtClean="0">
                <a:solidFill>
                  <a:srgbClr val="FF0000"/>
                </a:solidFill>
              </a:rPr>
              <a:t>Punctuated equilibrium theory</a:t>
            </a:r>
            <a:r>
              <a:rPr lang="en-US" sz="3200" b="1" dirty="0" smtClean="0"/>
              <a:t/>
            </a:r>
            <a:br>
              <a:rPr lang="en-US" sz="3200" b="1" dirty="0" smtClean="0"/>
            </a:br>
            <a:endParaRPr lang="en-US" sz="3200" b="1" dirty="0" smtClean="0"/>
          </a:p>
          <a:p>
            <a:pPr>
              <a:spcBef>
                <a:spcPct val="20000"/>
              </a:spcBef>
              <a:buClr>
                <a:srgbClr val="A56E37"/>
              </a:buClr>
              <a:buSzPct val="130000"/>
              <a:buFont typeface="Wingdings" pitchFamily="2" charset="2"/>
              <a:buNone/>
            </a:pPr>
            <a:r>
              <a:rPr lang="en-US" sz="3200" b="1" dirty="0" smtClean="0"/>
              <a:t>Companies cycle through long, stable periods and shorter, dynamic environments.</a:t>
            </a:r>
          </a:p>
          <a:p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5800" y="1447800"/>
            <a:ext cx="7543800" cy="224676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Environmental Complexity:  </a:t>
            </a:r>
          </a:p>
          <a:p>
            <a:endParaRPr lang="en-US" sz="28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the number of external factors in the environment that affect organizations</a:t>
            </a:r>
            <a:br>
              <a:rPr lang="en-US" sz="2800" b="1" dirty="0" smtClean="0">
                <a:latin typeface="Arial" pitchFamily="34" charset="0"/>
                <a:cs typeface="Arial" pitchFamily="34" charset="0"/>
              </a:rPr>
            </a:b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5800" y="1143000"/>
            <a:ext cx="7848600" cy="314547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rgbClr val="A56E37"/>
              </a:buClr>
              <a:buSzPct val="130000"/>
              <a:buFont typeface="Wingdings" pitchFamily="2" charset="2"/>
              <a:buNone/>
            </a:pPr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Resource Scarcity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3200" b="1" dirty="0" smtClean="0">
                <a:latin typeface="Arial" pitchFamily="34" charset="0"/>
                <a:cs typeface="Arial" pitchFamily="34" charset="0"/>
              </a:rPr>
            </a:b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spcBef>
                <a:spcPct val="20000"/>
              </a:spcBef>
              <a:buClr>
                <a:srgbClr val="A56E37"/>
              </a:buClr>
              <a:buSzPct val="130000"/>
              <a:buFont typeface="Wingdings" pitchFamily="2" charset="2"/>
              <a:buNone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The degree to which an organization’s external environment has an abundance or scarcity of critical organizational resources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8" descr="05-150 EX03-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1" y="762000"/>
            <a:ext cx="8516938" cy="5562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6" descr="05-150 EX03-03"/>
          <p:cNvPicPr>
            <a:picLocks noChangeAspect="1" noChangeArrowheads="1"/>
          </p:cNvPicPr>
          <p:nvPr/>
        </p:nvPicPr>
        <p:blipFill>
          <a:blip r:embed="rId2" cstate="print"/>
          <a:srcRect t="11166" b="11166"/>
          <a:stretch>
            <a:fillRect/>
          </a:stretch>
        </p:blipFill>
        <p:spPr bwMode="auto">
          <a:xfrm>
            <a:off x="762000" y="838200"/>
            <a:ext cx="7848600" cy="5287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609600"/>
            <a:ext cx="8458200" cy="397031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General Environment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990600" y="1447800"/>
            <a:ext cx="7620000" cy="3279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571500" marR="0" lvl="0" indent="-5715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Components of general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environment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:</a:t>
            </a:r>
          </a:p>
          <a:p>
            <a:pPr marL="571500" marR="0" lvl="0" indent="-5715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571500" marR="0" lvl="0" indent="-5715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Economy</a:t>
            </a:r>
          </a:p>
          <a:p>
            <a:pPr marL="571500" marR="0" lvl="0" indent="-5715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Technological trends</a:t>
            </a:r>
          </a:p>
          <a:p>
            <a:pPr marL="571500" marR="0" lvl="0" indent="-5715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Socio-cultural trends</a:t>
            </a:r>
          </a:p>
          <a:p>
            <a:pPr marL="571500" marR="0" lvl="0" indent="-5715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Political / Legal trends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62000" y="1371600"/>
            <a:ext cx="7772400" cy="35394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Economy:</a:t>
            </a:r>
          </a:p>
          <a:p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Growing vs. shrinking economies</a:t>
            </a:r>
            <a:br>
              <a:rPr lang="en-US" sz="3200" dirty="0" smtClean="0">
                <a:latin typeface="Arial" pitchFamily="34" charset="0"/>
                <a:cs typeface="Arial" pitchFamily="34" charset="0"/>
              </a:rPr>
            </a:b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Predicting future economic activity</a:t>
            </a:r>
            <a:br>
              <a:rPr lang="en-US" sz="3200" dirty="0" smtClean="0">
                <a:latin typeface="Arial" pitchFamily="34" charset="0"/>
                <a:cs typeface="Arial" pitchFamily="34" charset="0"/>
              </a:rPr>
            </a:b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Business confidence indices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21</a:t>
            </a:fld>
            <a:endParaRPr lang="en-US"/>
          </a:p>
        </p:txBody>
      </p:sp>
      <p:grpSp>
        <p:nvGrpSpPr>
          <p:cNvPr id="7" name="Group 4"/>
          <p:cNvGrpSpPr>
            <a:grpSpLocks/>
          </p:cNvGrpSpPr>
          <p:nvPr/>
        </p:nvGrpSpPr>
        <p:grpSpPr bwMode="auto">
          <a:xfrm>
            <a:off x="685800" y="1438275"/>
            <a:ext cx="8001000" cy="4343400"/>
            <a:chOff x="336" y="768"/>
            <a:chExt cx="5040" cy="2736"/>
          </a:xfrm>
        </p:grpSpPr>
        <p:sp>
          <p:nvSpPr>
            <p:cNvPr id="8" name="Oval 5"/>
            <p:cNvSpPr>
              <a:spLocks noChangeArrowheads="1"/>
            </p:cNvSpPr>
            <p:nvPr/>
          </p:nvSpPr>
          <p:spPr bwMode="auto">
            <a:xfrm>
              <a:off x="600" y="2640"/>
              <a:ext cx="912" cy="864"/>
            </a:xfrm>
            <a:prstGeom prst="ellipse">
              <a:avLst/>
            </a:prstGeom>
            <a:solidFill>
              <a:srgbClr val="FC7D0A"/>
            </a:solidFill>
            <a:ln w="9525">
              <a:noFill/>
              <a:round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b="1"/>
                <a:t>Information</a:t>
              </a:r>
            </a:p>
          </p:txBody>
        </p:sp>
        <p:sp>
          <p:nvSpPr>
            <p:cNvPr id="10" name="Rectangle 6"/>
            <p:cNvSpPr>
              <a:spLocks noChangeArrowheads="1"/>
            </p:cNvSpPr>
            <p:nvPr/>
          </p:nvSpPr>
          <p:spPr bwMode="auto">
            <a:xfrm>
              <a:off x="4320" y="1344"/>
              <a:ext cx="1056" cy="768"/>
            </a:xfrm>
            <a:prstGeom prst="rect">
              <a:avLst/>
            </a:prstGeom>
            <a:solidFill>
              <a:srgbClr val="E5DBA7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sz="2600" b="1" i="1"/>
                <a:t>Output</a:t>
              </a:r>
            </a:p>
          </p:txBody>
        </p:sp>
        <p:sp>
          <p:nvSpPr>
            <p:cNvPr id="11" name="Rectangle 7"/>
            <p:cNvSpPr>
              <a:spLocks noChangeArrowheads="1"/>
            </p:cNvSpPr>
            <p:nvPr/>
          </p:nvSpPr>
          <p:spPr bwMode="auto">
            <a:xfrm>
              <a:off x="528" y="1344"/>
              <a:ext cx="1056" cy="768"/>
            </a:xfrm>
            <a:prstGeom prst="rect">
              <a:avLst/>
            </a:prstGeom>
            <a:solidFill>
              <a:srgbClr val="FDB777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sz="2600" b="1" i="1"/>
                <a:t>Input</a:t>
              </a:r>
            </a:p>
          </p:txBody>
        </p:sp>
        <p:sp>
          <p:nvSpPr>
            <p:cNvPr id="12" name="AutoShape 8"/>
            <p:cNvSpPr>
              <a:spLocks noChangeArrowheads="1"/>
            </p:cNvSpPr>
            <p:nvPr/>
          </p:nvSpPr>
          <p:spPr bwMode="auto">
            <a:xfrm>
              <a:off x="1776" y="768"/>
              <a:ext cx="2376" cy="2064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gradFill rotWithShape="1">
              <a:gsLst>
                <a:gs pos="0">
                  <a:srgbClr val="339933"/>
                </a:gs>
                <a:gs pos="100000">
                  <a:srgbClr val="CCFF99"/>
                </a:gs>
              </a:gsLst>
              <a:lin ang="0" scaled="1"/>
            </a:gra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sz="2400" b="1"/>
                <a:t>Technology--</a:t>
              </a:r>
              <a:br>
                <a:rPr lang="en-US" sz="2400" b="1"/>
              </a:br>
              <a:r>
                <a:rPr lang="en-US" sz="2200" b="1"/>
                <a:t>Knowledge</a:t>
              </a:r>
            </a:p>
            <a:p>
              <a:pPr algn="ctr"/>
              <a:r>
                <a:rPr lang="en-US" sz="2200" b="1"/>
                <a:t>Tools</a:t>
              </a:r>
            </a:p>
            <a:p>
              <a:pPr algn="ctr"/>
              <a:r>
                <a:rPr lang="en-US" sz="2200" b="1"/>
                <a:t>Techniques</a:t>
              </a:r>
            </a:p>
          </p:txBody>
        </p:sp>
        <p:sp>
          <p:nvSpPr>
            <p:cNvPr id="13" name="Rectangle 9"/>
            <p:cNvSpPr>
              <a:spLocks noChangeArrowheads="1"/>
            </p:cNvSpPr>
            <p:nvPr/>
          </p:nvSpPr>
          <p:spPr bwMode="auto">
            <a:xfrm>
              <a:off x="336" y="1622"/>
              <a:ext cx="1296" cy="14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400" b="1"/>
                <a:t/>
              </a:r>
              <a:br>
                <a:rPr lang="en-US" sz="2400" b="1"/>
              </a:br>
              <a:r>
                <a:rPr lang="en-US" sz="2400" b="1"/>
                <a:t/>
              </a:r>
              <a:br>
                <a:rPr lang="en-US" sz="2400" b="1"/>
              </a:br>
              <a:endParaRPr lang="en-US" sz="2400" b="1"/>
            </a:p>
            <a:p>
              <a:pPr algn="ctr">
                <a:spcBef>
                  <a:spcPct val="50000"/>
                </a:spcBef>
              </a:pPr>
              <a:endParaRPr lang="en-US" sz="2400" b="1"/>
            </a:p>
            <a:p>
              <a:pPr algn="ctr">
                <a:spcBef>
                  <a:spcPct val="50000"/>
                </a:spcBef>
              </a:pPr>
              <a:endParaRPr lang="en-US" sz="2200" b="1"/>
            </a:p>
          </p:txBody>
        </p:sp>
        <p:sp>
          <p:nvSpPr>
            <p:cNvPr id="14" name="Oval 10"/>
            <p:cNvSpPr>
              <a:spLocks noChangeArrowheads="1"/>
            </p:cNvSpPr>
            <p:nvPr/>
          </p:nvSpPr>
          <p:spPr bwMode="auto">
            <a:xfrm>
              <a:off x="600" y="1968"/>
              <a:ext cx="912" cy="864"/>
            </a:xfrm>
            <a:prstGeom prst="ellipse">
              <a:avLst/>
            </a:prstGeom>
            <a:solidFill>
              <a:srgbClr val="F76A5F"/>
            </a:solidFill>
            <a:ln w="9525">
              <a:noFill/>
              <a:round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b="1"/>
                <a:t>Raw </a:t>
              </a:r>
              <a:br>
                <a:rPr lang="en-US" b="1"/>
              </a:br>
              <a:r>
                <a:rPr lang="en-US" b="1"/>
                <a:t>Materials</a:t>
              </a:r>
            </a:p>
          </p:txBody>
        </p:sp>
        <p:sp>
          <p:nvSpPr>
            <p:cNvPr id="15" name="Oval 11"/>
            <p:cNvSpPr>
              <a:spLocks noChangeArrowheads="1"/>
            </p:cNvSpPr>
            <p:nvPr/>
          </p:nvSpPr>
          <p:spPr bwMode="auto">
            <a:xfrm>
              <a:off x="4392" y="2640"/>
              <a:ext cx="912" cy="864"/>
            </a:xfrm>
            <a:prstGeom prst="ellipse">
              <a:avLst/>
            </a:prstGeom>
            <a:solidFill>
              <a:srgbClr val="D1DBA7"/>
            </a:solidFill>
            <a:ln w="9525">
              <a:noFill/>
              <a:round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b="1"/>
                <a:t>Services</a:t>
              </a:r>
            </a:p>
          </p:txBody>
        </p:sp>
        <p:sp>
          <p:nvSpPr>
            <p:cNvPr id="16" name="Oval 12"/>
            <p:cNvSpPr>
              <a:spLocks noChangeArrowheads="1"/>
            </p:cNvSpPr>
            <p:nvPr/>
          </p:nvSpPr>
          <p:spPr bwMode="auto">
            <a:xfrm>
              <a:off x="4392" y="1968"/>
              <a:ext cx="912" cy="864"/>
            </a:xfrm>
            <a:prstGeom prst="ellipse">
              <a:avLst/>
            </a:prstGeom>
            <a:solidFill>
              <a:srgbClr val="D4C26A"/>
            </a:solidFill>
            <a:ln w="9525">
              <a:noFill/>
              <a:round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b="1"/>
                <a:t>Products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90600" y="1219200"/>
            <a:ext cx="7543800" cy="30469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indent="-457200"/>
            <a:r>
              <a:rPr lang="en-US" sz="3200" dirty="0" smtClean="0">
                <a:latin typeface="Arial" pitchFamily="34" charset="0"/>
                <a:cs typeface="Arial" pitchFamily="34" charset="0"/>
              </a:rPr>
              <a:t>Socio-cultural Components</a:t>
            </a:r>
            <a:br>
              <a:rPr lang="en-US" sz="3200" dirty="0" smtClean="0">
                <a:latin typeface="Arial" pitchFamily="34" charset="0"/>
                <a:cs typeface="Arial" pitchFamily="34" charset="0"/>
              </a:rPr>
            </a:b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marL="857250"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Demographic changes</a:t>
            </a:r>
          </a:p>
          <a:p>
            <a:pPr marL="857250" lvl="1">
              <a:buFont typeface="Arial" pitchFamily="34" charset="0"/>
              <a:buChar char="•"/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marL="857250"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Changes in behavior, attitudes, and beliefs 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28600" y="762000"/>
            <a:ext cx="8534400" cy="39087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25000"/>
              </a:spcBef>
              <a:defRPr/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Factors Influencing the Strength of Culture</a:t>
            </a:r>
          </a:p>
          <a:p>
            <a:pPr lvl="1">
              <a:spcBef>
                <a:spcPct val="25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Size of the organization</a:t>
            </a:r>
          </a:p>
          <a:p>
            <a:pPr lvl="1">
              <a:spcBef>
                <a:spcPct val="25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Age of the organization</a:t>
            </a:r>
          </a:p>
          <a:p>
            <a:pPr lvl="1">
              <a:spcBef>
                <a:spcPct val="25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Rate of employee turnover</a:t>
            </a:r>
          </a:p>
          <a:p>
            <a:pPr lvl="1">
              <a:spcBef>
                <a:spcPct val="25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Strength of the original culture</a:t>
            </a:r>
          </a:p>
          <a:p>
            <a:pPr lvl="1">
              <a:spcBef>
                <a:spcPct val="25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Clarity of cultural values and beliefs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62000" y="1447800"/>
            <a:ext cx="7543800" cy="30469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indent="-457200">
              <a:buClr>
                <a:srgbClr val="A56E37"/>
              </a:buClr>
              <a:buSzPct val="130000"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Political &amp; Legal Environment</a:t>
            </a:r>
          </a:p>
          <a:p>
            <a:pPr marL="457200" indent="-457200">
              <a:buClr>
                <a:srgbClr val="A56E37"/>
              </a:buClr>
              <a:buSzPct val="130000"/>
            </a:pPr>
            <a:endParaRPr lang="en-US" sz="3200" b="1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buClr>
                <a:srgbClr val="A56E37"/>
              </a:buClr>
              <a:buSzPct val="130000"/>
              <a:buFont typeface="Wingdings" pitchFamily="2" charset="2"/>
              <a:buChar char="§"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Legislation</a:t>
            </a:r>
          </a:p>
          <a:p>
            <a:pPr marL="457200" indent="-457200">
              <a:buClr>
                <a:srgbClr val="A56E37"/>
              </a:buClr>
              <a:buSzPct val="130000"/>
              <a:buFont typeface="Wingdings" pitchFamily="2" charset="2"/>
              <a:buChar char="§"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Regulations</a:t>
            </a:r>
          </a:p>
          <a:p>
            <a:pPr marL="457200" indent="-457200">
              <a:buClr>
                <a:srgbClr val="A56E37"/>
              </a:buClr>
              <a:buSzPct val="130000"/>
              <a:buFont typeface="Wingdings" pitchFamily="2" charset="2"/>
              <a:buChar char="§"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Court decisions </a:t>
            </a:r>
            <a:br>
              <a:rPr lang="en-US" sz="3200" b="1" dirty="0" smtClean="0">
                <a:latin typeface="Arial" pitchFamily="34" charset="0"/>
                <a:cs typeface="Arial" pitchFamily="34" charset="0"/>
              </a:rPr>
            </a:b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609600"/>
            <a:ext cx="8458200" cy="397031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Specific Environment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26</a:t>
            </a:fld>
            <a:endParaRPr lang="en-US"/>
          </a:p>
        </p:txBody>
      </p:sp>
      <p:grpSp>
        <p:nvGrpSpPr>
          <p:cNvPr id="17" name="Group 12"/>
          <p:cNvGrpSpPr>
            <a:grpSpLocks/>
          </p:cNvGrpSpPr>
          <p:nvPr/>
        </p:nvGrpSpPr>
        <p:grpSpPr bwMode="auto">
          <a:xfrm>
            <a:off x="2509838" y="914401"/>
            <a:ext cx="4414837" cy="4940300"/>
            <a:chOff x="1581" y="774"/>
            <a:chExt cx="2781" cy="3057"/>
          </a:xfrm>
        </p:grpSpPr>
        <p:sp>
          <p:nvSpPr>
            <p:cNvPr id="18" name="Rectangle 7"/>
            <p:cNvSpPr>
              <a:spLocks noChangeArrowheads="1"/>
            </p:cNvSpPr>
            <p:nvPr/>
          </p:nvSpPr>
          <p:spPr bwMode="auto">
            <a:xfrm>
              <a:off x="1581" y="774"/>
              <a:ext cx="2781" cy="567"/>
            </a:xfrm>
            <a:prstGeom prst="rect">
              <a:avLst/>
            </a:prstGeom>
            <a:solidFill>
              <a:srgbClr val="E6BF30"/>
            </a:solidFill>
            <a:ln w="12700">
              <a:noFill/>
              <a:miter lim="800000"/>
              <a:headEnd/>
              <a:tailEnd/>
            </a:ln>
            <a:effectLst>
              <a:outerShdw dist="89803" dir="2700000" algn="ctr" rotWithShape="0">
                <a:schemeClr val="bg2"/>
              </a:outerShdw>
            </a:effectLst>
          </p:spPr>
          <p:txBody>
            <a:bodyPr wrap="none" lIns="90488" tIns="44450" rIns="90488" bIns="44450" anchor="ctr"/>
            <a:lstStyle/>
            <a:p>
              <a:pPr algn="ctr" eaLnBrk="0" hangingPunct="0"/>
              <a:r>
                <a:rPr lang="en-US" sz="2400" b="1"/>
                <a:t>Customer</a:t>
              </a:r>
            </a:p>
          </p:txBody>
        </p:sp>
        <p:sp>
          <p:nvSpPr>
            <p:cNvPr id="19" name="Rectangle 8"/>
            <p:cNvSpPr>
              <a:spLocks noChangeArrowheads="1"/>
            </p:cNvSpPr>
            <p:nvPr/>
          </p:nvSpPr>
          <p:spPr bwMode="auto">
            <a:xfrm>
              <a:off x="1581" y="1396"/>
              <a:ext cx="2780" cy="567"/>
            </a:xfrm>
            <a:prstGeom prst="rect">
              <a:avLst/>
            </a:prstGeom>
            <a:solidFill>
              <a:srgbClr val="D4D7FE"/>
            </a:solidFill>
            <a:ln w="12700">
              <a:noFill/>
              <a:miter lim="800000"/>
              <a:headEnd/>
              <a:tailEnd/>
            </a:ln>
            <a:effectLst>
              <a:outerShdw dist="89803" dir="2700000" algn="ctr" rotWithShape="0">
                <a:schemeClr val="bg2"/>
              </a:outerShdw>
            </a:effectLst>
          </p:spPr>
          <p:txBody>
            <a:bodyPr wrap="none" lIns="90488" tIns="44450" rIns="90488" bIns="44450" anchor="ctr"/>
            <a:lstStyle/>
            <a:p>
              <a:pPr algn="ctr">
                <a:spcBef>
                  <a:spcPct val="20000"/>
                </a:spcBef>
                <a:buClr>
                  <a:srgbClr val="A56E37"/>
                </a:buClr>
                <a:buSzPct val="130000"/>
                <a:buFont typeface="Wingdings" pitchFamily="2" charset="2"/>
                <a:buNone/>
              </a:pPr>
              <a:r>
                <a:rPr lang="en-US" sz="2400" b="1"/>
                <a:t>Competitor</a:t>
              </a:r>
            </a:p>
          </p:txBody>
        </p:sp>
        <p:sp>
          <p:nvSpPr>
            <p:cNvPr id="20" name="Rectangle 9"/>
            <p:cNvSpPr>
              <a:spLocks noChangeArrowheads="1"/>
            </p:cNvSpPr>
            <p:nvPr/>
          </p:nvSpPr>
          <p:spPr bwMode="auto">
            <a:xfrm>
              <a:off x="1581" y="2018"/>
              <a:ext cx="2780" cy="567"/>
            </a:xfrm>
            <a:prstGeom prst="rect">
              <a:avLst/>
            </a:prstGeom>
            <a:solidFill>
              <a:srgbClr val="E5DBA7"/>
            </a:solidFill>
            <a:ln w="12700">
              <a:noFill/>
              <a:miter lim="800000"/>
              <a:headEnd/>
              <a:tailEnd/>
            </a:ln>
            <a:effectLst>
              <a:outerShdw dist="89803" dir="2700000" algn="ctr" rotWithShape="0">
                <a:schemeClr val="bg2"/>
              </a:outerShdw>
            </a:effectLst>
          </p:spPr>
          <p:txBody>
            <a:bodyPr wrap="none" lIns="90488" tIns="44450" rIns="90488" bIns="44450" anchor="ctr"/>
            <a:lstStyle/>
            <a:p>
              <a:pPr algn="ctr" eaLnBrk="0" hangingPunct="0"/>
              <a:r>
                <a:rPr lang="en-US" sz="2400" b="1"/>
                <a:t>Supplier</a:t>
              </a:r>
            </a:p>
          </p:txBody>
        </p:sp>
        <p:sp>
          <p:nvSpPr>
            <p:cNvPr id="21" name="Rectangle 10"/>
            <p:cNvSpPr>
              <a:spLocks noChangeArrowheads="1"/>
            </p:cNvSpPr>
            <p:nvPr/>
          </p:nvSpPr>
          <p:spPr bwMode="auto">
            <a:xfrm>
              <a:off x="1581" y="2640"/>
              <a:ext cx="2781" cy="568"/>
            </a:xfrm>
            <a:prstGeom prst="rect">
              <a:avLst/>
            </a:prstGeom>
            <a:solidFill>
              <a:srgbClr val="76DA44"/>
            </a:solidFill>
            <a:ln w="12700">
              <a:noFill/>
              <a:miter lim="800000"/>
              <a:headEnd/>
              <a:tailEnd/>
            </a:ln>
            <a:effectLst>
              <a:outerShdw dist="89803" dir="2700000" algn="ctr" rotWithShape="0">
                <a:schemeClr val="bg2"/>
              </a:outerShdw>
            </a:effectLst>
          </p:spPr>
          <p:txBody>
            <a:bodyPr wrap="none" lIns="90488" tIns="44450" rIns="90488" bIns="44450" anchor="ctr"/>
            <a:lstStyle/>
            <a:p>
              <a:pPr algn="ctr">
                <a:spcBef>
                  <a:spcPct val="20000"/>
                </a:spcBef>
                <a:buClr>
                  <a:srgbClr val="A56E37"/>
                </a:buClr>
                <a:buSzPct val="130000"/>
                <a:buFont typeface="Wingdings" pitchFamily="2" charset="2"/>
                <a:buNone/>
              </a:pPr>
              <a:r>
                <a:rPr lang="en-US" sz="2400" b="1"/>
                <a:t>Industry Regulation</a:t>
              </a:r>
              <a:endParaRPr lang="en-US" sz="2400" b="1">
                <a:solidFill>
                  <a:srgbClr val="000000"/>
                </a:solidFill>
              </a:endParaRPr>
            </a:p>
          </p:txBody>
        </p:sp>
        <p:sp>
          <p:nvSpPr>
            <p:cNvPr id="22" name="Rectangle 11"/>
            <p:cNvSpPr>
              <a:spLocks noChangeArrowheads="1"/>
            </p:cNvSpPr>
            <p:nvPr/>
          </p:nvSpPr>
          <p:spPr bwMode="auto">
            <a:xfrm>
              <a:off x="1581" y="3263"/>
              <a:ext cx="2781" cy="568"/>
            </a:xfrm>
            <a:prstGeom prst="rect">
              <a:avLst/>
            </a:prstGeom>
            <a:solidFill>
              <a:srgbClr val="FDB777"/>
            </a:solidFill>
            <a:ln w="12700">
              <a:noFill/>
              <a:miter lim="800000"/>
              <a:headEnd/>
              <a:tailEnd/>
            </a:ln>
            <a:effectLst>
              <a:outerShdw dist="89803" dir="2700000" algn="ctr" rotWithShape="0">
                <a:schemeClr val="bg2"/>
              </a:outerShdw>
            </a:effectLst>
          </p:spPr>
          <p:txBody>
            <a:bodyPr wrap="none" lIns="90488" tIns="44450" rIns="90488" bIns="44450" anchor="ctr"/>
            <a:lstStyle/>
            <a:p>
              <a:pPr algn="ctr">
                <a:spcBef>
                  <a:spcPct val="20000"/>
                </a:spcBef>
                <a:buClr>
                  <a:srgbClr val="A56E37"/>
                </a:buClr>
                <a:buSzPct val="130000"/>
                <a:buFont typeface="Wingdings" pitchFamily="2" charset="2"/>
                <a:buNone/>
              </a:pPr>
              <a:r>
                <a:rPr lang="en-US" sz="2400" b="1"/>
                <a:t>Advocacy Group</a:t>
              </a:r>
              <a:endParaRPr lang="en-US" sz="2400" b="1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62000" y="838200"/>
            <a:ext cx="8153400" cy="15696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Customer</a:t>
            </a:r>
          </a:p>
          <a:p>
            <a:pPr algn="ctr"/>
            <a:r>
              <a:rPr lang="en-US" sz="3200" dirty="0" smtClean="0">
                <a:latin typeface="Arial" pitchFamily="34" charset="0"/>
                <a:cs typeface="Arial" pitchFamily="34" charset="0"/>
              </a:rPr>
              <a:t>Monitoring customer wants and needs is critical for business success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91028" y="2394870"/>
            <a:ext cx="8153400" cy="383489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514350" indent="-514350">
              <a:spcBef>
                <a:spcPct val="20000"/>
              </a:spcBef>
              <a:buClr>
                <a:srgbClr val="A56E37"/>
              </a:buClr>
              <a:buSzPct val="130000"/>
              <a:buFont typeface="Wingdings" pitchFamily="2" charset="2"/>
              <a:buNone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Reactive customer monitoring</a:t>
            </a:r>
          </a:p>
          <a:p>
            <a:pPr marL="914400" lvl="1" indent="-28575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responding to problems, trends, and events</a:t>
            </a:r>
            <a:br>
              <a:rPr lang="en-US" sz="3200" dirty="0" smtClean="0">
                <a:latin typeface="Arial" pitchFamily="34" charset="0"/>
                <a:cs typeface="Arial" pitchFamily="34" charset="0"/>
              </a:rPr>
            </a:b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marL="514350" indent="-514350">
              <a:spcBef>
                <a:spcPct val="20000"/>
              </a:spcBef>
              <a:buClr>
                <a:srgbClr val="A56E37"/>
              </a:buClr>
              <a:buSzPct val="130000"/>
              <a:buFont typeface="Wingdings" pitchFamily="2" charset="2"/>
              <a:buNone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Proactive customer monitoring</a:t>
            </a:r>
          </a:p>
          <a:p>
            <a:pPr marL="914400" lvl="1" indent="-28575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anticipating problems, trends, and events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762000" y="838200"/>
            <a:ext cx="7696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Competitor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2" name="Group 4"/>
          <p:cNvGrpSpPr>
            <a:grpSpLocks/>
          </p:cNvGrpSpPr>
          <p:nvPr/>
        </p:nvGrpSpPr>
        <p:grpSpPr bwMode="auto">
          <a:xfrm>
            <a:off x="1295400" y="1524000"/>
            <a:ext cx="6629400" cy="4186238"/>
            <a:chOff x="768" y="816"/>
            <a:chExt cx="4176" cy="2445"/>
          </a:xfrm>
        </p:grpSpPr>
        <p:sp>
          <p:nvSpPr>
            <p:cNvPr id="13" name="Rectangle 5"/>
            <p:cNvSpPr>
              <a:spLocks noChangeArrowheads="1"/>
            </p:cNvSpPr>
            <p:nvPr/>
          </p:nvSpPr>
          <p:spPr bwMode="auto">
            <a:xfrm>
              <a:off x="768" y="816"/>
              <a:ext cx="4176" cy="567"/>
            </a:xfrm>
            <a:prstGeom prst="rect">
              <a:avLst/>
            </a:prstGeom>
            <a:solidFill>
              <a:srgbClr val="E5DBA7"/>
            </a:solidFill>
            <a:ln w="12700">
              <a:noFill/>
              <a:miter lim="800000"/>
              <a:headEnd/>
              <a:tailEnd/>
            </a:ln>
            <a:effectLst>
              <a:outerShdw dist="89803" dir="2700000" algn="ctr" rotWithShape="0">
                <a:schemeClr val="bg2"/>
              </a:outerShdw>
            </a:effectLst>
          </p:spPr>
          <p:txBody>
            <a:bodyPr wrap="none" lIns="90488" tIns="44450" rIns="90488" bIns="44450" anchor="ctr"/>
            <a:lstStyle/>
            <a:p>
              <a:pPr algn="ctr" eaLnBrk="0" hangingPunct="0"/>
              <a:r>
                <a:rPr lang="en-US" sz="2300" b="1" i="1">
                  <a:solidFill>
                    <a:srgbClr val="000000"/>
                  </a:solidFill>
                </a:rPr>
                <a:t>Competitive Analysis</a:t>
              </a:r>
            </a:p>
          </p:txBody>
        </p:sp>
        <p:sp>
          <p:nvSpPr>
            <p:cNvPr id="14" name="Rectangle 6"/>
            <p:cNvSpPr>
              <a:spLocks noChangeArrowheads="1"/>
            </p:cNvSpPr>
            <p:nvPr/>
          </p:nvSpPr>
          <p:spPr bwMode="auto">
            <a:xfrm>
              <a:off x="768" y="1442"/>
              <a:ext cx="4176" cy="567"/>
            </a:xfrm>
            <a:prstGeom prst="rect">
              <a:avLst/>
            </a:prstGeom>
            <a:solidFill>
              <a:srgbClr val="E6BF30"/>
            </a:solidFill>
            <a:ln w="12700">
              <a:noFill/>
              <a:miter lim="800000"/>
              <a:headEnd/>
              <a:tailEnd/>
            </a:ln>
            <a:effectLst>
              <a:outerShdw dist="89803" dir="2700000" algn="ctr" rotWithShape="0">
                <a:schemeClr val="bg2"/>
              </a:outerShdw>
            </a:effectLst>
          </p:spPr>
          <p:txBody>
            <a:bodyPr wrap="none" lIns="90488" tIns="44450" rIns="90488" bIns="44450" anchor="ctr"/>
            <a:lstStyle/>
            <a:p>
              <a:pPr eaLnBrk="0" hangingPunct="0"/>
              <a:r>
                <a:rPr lang="en-US" sz="2300" b="1">
                  <a:solidFill>
                    <a:srgbClr val="000000"/>
                  </a:solidFill>
                </a:rPr>
                <a:t>Deciding who your competitors are</a:t>
              </a:r>
            </a:p>
          </p:txBody>
        </p:sp>
        <p:sp>
          <p:nvSpPr>
            <p:cNvPr id="15" name="Rectangle 7"/>
            <p:cNvSpPr>
              <a:spLocks noChangeArrowheads="1"/>
            </p:cNvSpPr>
            <p:nvPr/>
          </p:nvSpPr>
          <p:spPr bwMode="auto">
            <a:xfrm>
              <a:off x="768" y="2068"/>
              <a:ext cx="4175" cy="567"/>
            </a:xfrm>
            <a:prstGeom prst="rect">
              <a:avLst/>
            </a:prstGeom>
            <a:solidFill>
              <a:schemeClr val="accent1"/>
            </a:solidFill>
            <a:ln w="12700">
              <a:noFill/>
              <a:miter lim="800000"/>
              <a:headEnd/>
              <a:tailEnd/>
            </a:ln>
            <a:effectLst>
              <a:outerShdw dist="89803" dir="2700000" algn="ctr" rotWithShape="0">
                <a:schemeClr val="bg2"/>
              </a:outerShdw>
            </a:effectLst>
          </p:spPr>
          <p:txBody>
            <a:bodyPr wrap="none" lIns="90488" tIns="44450" rIns="90488" bIns="44450" anchor="ctr"/>
            <a:lstStyle/>
            <a:p>
              <a:pPr eaLnBrk="0" hangingPunct="0"/>
              <a:r>
                <a:rPr lang="en-US" sz="2300" b="1">
                  <a:solidFill>
                    <a:srgbClr val="000000"/>
                  </a:solidFill>
                </a:rPr>
                <a:t>Anticipating competitors’ moves</a:t>
              </a:r>
            </a:p>
          </p:txBody>
        </p:sp>
        <p:sp>
          <p:nvSpPr>
            <p:cNvPr id="16" name="Rectangle 8"/>
            <p:cNvSpPr>
              <a:spLocks noChangeArrowheads="1"/>
            </p:cNvSpPr>
            <p:nvPr/>
          </p:nvSpPr>
          <p:spPr bwMode="auto">
            <a:xfrm>
              <a:off x="768" y="2694"/>
              <a:ext cx="4175" cy="567"/>
            </a:xfrm>
            <a:prstGeom prst="rect">
              <a:avLst/>
            </a:prstGeom>
            <a:solidFill>
              <a:srgbClr val="FDB777"/>
            </a:solidFill>
            <a:ln w="12700">
              <a:noFill/>
              <a:miter lim="800000"/>
              <a:headEnd/>
              <a:tailEnd/>
            </a:ln>
            <a:effectLst>
              <a:outerShdw dist="89803" dir="2700000" algn="ctr" rotWithShape="0">
                <a:schemeClr val="bg2"/>
              </a:outerShdw>
            </a:effectLst>
          </p:spPr>
          <p:txBody>
            <a:bodyPr wrap="none" lIns="90488" tIns="44450" rIns="90488" bIns="44450" anchor="ctr"/>
            <a:lstStyle/>
            <a:p>
              <a:pPr eaLnBrk="0" hangingPunct="0"/>
              <a:r>
                <a:rPr lang="en-US" sz="2300" b="1" dirty="0">
                  <a:solidFill>
                    <a:srgbClr val="000000"/>
                  </a:solidFill>
                </a:rPr>
                <a:t>Determining competitors</a:t>
              </a:r>
              <a:r>
                <a:rPr lang="en-US" sz="2300" b="1" dirty="0" smtClean="0">
                  <a:solidFill>
                    <a:srgbClr val="000000"/>
                  </a:solidFill>
                </a:rPr>
                <a:t>’ strengths </a:t>
              </a:r>
              <a:r>
                <a:rPr lang="en-US" sz="2300" b="1" dirty="0">
                  <a:solidFill>
                    <a:srgbClr val="000000"/>
                  </a:solidFill>
                </a:rPr>
                <a:t>and weaknesses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762000" y="838200"/>
            <a:ext cx="7696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Supplier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1" name="Group 4"/>
          <p:cNvGrpSpPr>
            <a:grpSpLocks/>
          </p:cNvGrpSpPr>
          <p:nvPr/>
        </p:nvGrpSpPr>
        <p:grpSpPr bwMode="auto">
          <a:xfrm>
            <a:off x="762000" y="1524000"/>
            <a:ext cx="7696200" cy="3886200"/>
            <a:chOff x="528" y="912"/>
            <a:chExt cx="4848" cy="2448"/>
          </a:xfrm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528" y="2928"/>
              <a:ext cx="2256" cy="432"/>
            </a:xfrm>
            <a:prstGeom prst="rect">
              <a:avLst/>
            </a:prstGeom>
            <a:solidFill>
              <a:srgbClr val="FDB777"/>
            </a:solidFill>
            <a:ln w="12700">
              <a:noFill/>
              <a:miter lim="800000"/>
              <a:headEnd/>
              <a:tailEnd/>
            </a:ln>
            <a:effectLst>
              <a:outerShdw dist="89803" dir="2700000" algn="ctr" rotWithShape="0">
                <a:schemeClr val="bg2"/>
              </a:outerShdw>
            </a:effectLst>
          </p:spPr>
          <p:txBody>
            <a:bodyPr wrap="none" lIns="90488" tIns="44450" rIns="90488" bIns="44450" anchor="ctr"/>
            <a:lstStyle/>
            <a:p>
              <a:pPr algn="ctr" eaLnBrk="0" hangingPunct="0"/>
              <a:r>
                <a:rPr lang="en-US" sz="2300" b="1" dirty="0" smtClean="0">
                  <a:solidFill>
                    <a:srgbClr val="000000"/>
                  </a:solidFill>
                </a:rPr>
                <a:t>Behavior (Opportunity)</a:t>
              </a:r>
              <a:endParaRPr lang="en-US" sz="2300" b="1" dirty="0">
                <a:solidFill>
                  <a:srgbClr val="000000"/>
                </a:solidFill>
              </a:endParaRPr>
            </a:p>
          </p:txBody>
        </p:sp>
        <p:sp>
          <p:nvSpPr>
            <p:cNvPr id="17" name="Oval 6"/>
            <p:cNvSpPr>
              <a:spLocks noChangeArrowheads="1"/>
            </p:cNvSpPr>
            <p:nvPr/>
          </p:nvSpPr>
          <p:spPr bwMode="auto">
            <a:xfrm>
              <a:off x="2304" y="912"/>
              <a:ext cx="1344" cy="1256"/>
            </a:xfrm>
            <a:prstGeom prst="ellipse">
              <a:avLst/>
            </a:prstGeom>
            <a:gradFill rotWithShape="1">
              <a:gsLst>
                <a:gs pos="0">
                  <a:srgbClr val="CCFF99">
                    <a:alpha val="78000"/>
                  </a:srgbClr>
                </a:gs>
                <a:gs pos="100000">
                  <a:srgbClr val="CCFF99">
                    <a:gamma/>
                    <a:shade val="86275"/>
                    <a:invGamma/>
                    <a:alpha val="82001"/>
                  </a:srgbClr>
                </a:gs>
              </a:gsLst>
              <a:path path="shape">
                <a:fillToRect l="50000" t="50000" r="50000" b="50000"/>
              </a:path>
            </a:gradFill>
            <a:ln w="12700">
              <a:noFill/>
              <a:round/>
              <a:headEnd/>
              <a:tailEnd/>
            </a:ln>
            <a:effectLst>
              <a:outerShdw dist="89803" dir="2700000" algn="ctr" rotWithShape="0">
                <a:srgbClr val="4D4D4D"/>
              </a:outerShdw>
            </a:effectLst>
          </p:spPr>
          <p:txBody>
            <a:bodyPr wrap="none" lIns="90488" tIns="44450" rIns="90488" bIns="44450" anchor="ctr"/>
            <a:lstStyle/>
            <a:p>
              <a:pPr algn="ctr" eaLnBrk="0" hangingPunct="0">
                <a:lnSpc>
                  <a:spcPct val="90000"/>
                </a:lnSpc>
              </a:pPr>
              <a:endParaRPr lang="en-US" sz="2600" b="1">
                <a:solidFill>
                  <a:srgbClr val="000000"/>
                </a:solidFill>
              </a:endParaRPr>
            </a:p>
            <a:p>
              <a:pPr algn="ctr" eaLnBrk="0" hangingPunct="0">
                <a:lnSpc>
                  <a:spcPct val="90000"/>
                </a:lnSpc>
              </a:pPr>
              <a:endParaRPr lang="en-US" sz="2600" b="1">
                <a:solidFill>
                  <a:srgbClr val="000000"/>
                </a:solidFill>
              </a:endParaRPr>
            </a:p>
            <a:p>
              <a:pPr algn="ctr" eaLnBrk="0" hangingPunct="0">
                <a:lnSpc>
                  <a:spcPct val="90000"/>
                </a:lnSpc>
              </a:pPr>
              <a:endParaRPr lang="en-US" sz="2600" b="1">
                <a:solidFill>
                  <a:srgbClr val="000000"/>
                </a:solidFill>
              </a:endParaRPr>
            </a:p>
            <a:p>
              <a:pPr algn="ctr" eaLnBrk="0" hangingPunct="0">
                <a:lnSpc>
                  <a:spcPct val="90000"/>
                </a:lnSpc>
              </a:pPr>
              <a:endParaRPr lang="en-US" sz="2600" b="1">
                <a:solidFill>
                  <a:srgbClr val="000000"/>
                </a:solidFill>
              </a:endParaRPr>
            </a:p>
            <a:p>
              <a:pPr algn="ctr" eaLnBrk="0" hangingPunct="0">
                <a:lnSpc>
                  <a:spcPct val="90000"/>
                </a:lnSpc>
              </a:pPr>
              <a:r>
                <a:rPr lang="en-US" sz="2600" b="1">
                  <a:solidFill>
                    <a:srgbClr val="000000"/>
                  </a:solidFill>
                </a:rPr>
                <a:t>Suppliers</a:t>
              </a:r>
            </a:p>
            <a:p>
              <a:pPr algn="ctr" eaLnBrk="0" hangingPunct="0">
                <a:lnSpc>
                  <a:spcPct val="90000"/>
                </a:lnSpc>
              </a:pPr>
              <a:endParaRPr lang="en-US" sz="2600" b="1">
                <a:solidFill>
                  <a:srgbClr val="000000"/>
                </a:solidFill>
              </a:endParaRPr>
            </a:p>
            <a:p>
              <a:pPr algn="ctr" eaLnBrk="0" hangingPunct="0">
                <a:lnSpc>
                  <a:spcPct val="90000"/>
                </a:lnSpc>
              </a:pPr>
              <a:endParaRPr lang="en-US" sz="2600" b="1">
                <a:solidFill>
                  <a:srgbClr val="000000"/>
                </a:solidFill>
              </a:endParaRPr>
            </a:p>
            <a:p>
              <a:pPr algn="ctr" eaLnBrk="0" hangingPunct="0">
                <a:lnSpc>
                  <a:spcPct val="90000"/>
                </a:lnSpc>
              </a:pPr>
              <a:endParaRPr lang="en-US" sz="2600" b="1">
                <a:solidFill>
                  <a:srgbClr val="000000"/>
                </a:solidFill>
              </a:endParaRPr>
            </a:p>
            <a:p>
              <a:pPr algn="ctr" eaLnBrk="0" latinLnBrk="1" hangingPunct="0">
                <a:lnSpc>
                  <a:spcPct val="90000"/>
                </a:lnSpc>
              </a:pPr>
              <a:endParaRPr lang="en-US" sz="2600" b="1">
                <a:solidFill>
                  <a:srgbClr val="000000"/>
                </a:solidFill>
              </a:endParaRPr>
            </a:p>
          </p:txBody>
        </p:sp>
        <p:sp>
          <p:nvSpPr>
            <p:cNvPr id="18" name="AutoShape 7"/>
            <p:cNvSpPr>
              <a:spLocks noChangeArrowheads="1"/>
            </p:cNvSpPr>
            <p:nvPr/>
          </p:nvSpPr>
          <p:spPr bwMode="auto">
            <a:xfrm>
              <a:off x="960" y="1104"/>
              <a:ext cx="1440" cy="912"/>
            </a:xfrm>
            <a:prstGeom prst="homePlate">
              <a:avLst>
                <a:gd name="adj" fmla="val 39474"/>
              </a:avLst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sz="2400" b="1" dirty="0"/>
                <a:t>Buyer </a:t>
              </a:r>
              <a:br>
                <a:rPr lang="en-US" sz="2400" b="1" dirty="0"/>
              </a:br>
              <a:r>
                <a:rPr lang="en-US" sz="2400" b="1" dirty="0"/>
                <a:t>Dependence</a:t>
              </a:r>
            </a:p>
          </p:txBody>
        </p:sp>
        <p:sp>
          <p:nvSpPr>
            <p:cNvPr id="19" name="AutoShape 8"/>
            <p:cNvSpPr>
              <a:spLocks noChangeArrowheads="1"/>
            </p:cNvSpPr>
            <p:nvPr/>
          </p:nvSpPr>
          <p:spPr bwMode="auto">
            <a:xfrm flipH="1">
              <a:off x="3552" y="1104"/>
              <a:ext cx="1440" cy="912"/>
            </a:xfrm>
            <a:prstGeom prst="homePlate">
              <a:avLst>
                <a:gd name="adj" fmla="val 39474"/>
              </a:avLst>
            </a:prstGeom>
            <a:solidFill>
              <a:srgbClr val="D1DBA7"/>
            </a:solidFill>
            <a:ln w="9525">
              <a:noFill/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sz="2400" b="1"/>
                <a:t>Supplier </a:t>
              </a:r>
              <a:br>
                <a:rPr lang="en-US" sz="2400" b="1"/>
              </a:br>
              <a:r>
                <a:rPr lang="en-US" sz="2400" b="1"/>
                <a:t>Dependence</a:t>
              </a:r>
            </a:p>
          </p:txBody>
        </p:sp>
        <p:sp>
          <p:nvSpPr>
            <p:cNvPr id="20" name="Rectangle 9"/>
            <p:cNvSpPr>
              <a:spLocks noChangeArrowheads="1"/>
            </p:cNvSpPr>
            <p:nvPr/>
          </p:nvSpPr>
          <p:spPr bwMode="auto">
            <a:xfrm>
              <a:off x="3120" y="2928"/>
              <a:ext cx="2256" cy="432"/>
            </a:xfrm>
            <a:prstGeom prst="rect">
              <a:avLst/>
            </a:prstGeom>
            <a:solidFill>
              <a:srgbClr val="FDB777"/>
            </a:solidFill>
            <a:ln w="12700">
              <a:noFill/>
              <a:miter lim="800000"/>
              <a:headEnd/>
              <a:tailEnd/>
            </a:ln>
            <a:effectLst>
              <a:outerShdw dist="89803" dir="2700000" algn="ctr" rotWithShape="0">
                <a:schemeClr val="bg2"/>
              </a:outerShdw>
            </a:effectLst>
          </p:spPr>
          <p:txBody>
            <a:bodyPr wrap="none" lIns="90488" tIns="44450" rIns="90488" bIns="44450" anchor="ctr"/>
            <a:lstStyle/>
            <a:p>
              <a:pPr algn="ctr" eaLnBrk="0" hangingPunct="0"/>
              <a:r>
                <a:rPr lang="en-US" sz="2300" b="1" dirty="0" smtClean="0">
                  <a:solidFill>
                    <a:srgbClr val="000000"/>
                  </a:solidFill>
                </a:rPr>
                <a:t>Behavior (Relationship)</a:t>
              </a:r>
              <a:endParaRPr lang="en-US" sz="2300" b="1" dirty="0">
                <a:solidFill>
                  <a:srgbClr val="000000"/>
                </a:solidFill>
              </a:endParaRPr>
            </a:p>
          </p:txBody>
        </p:sp>
        <p:cxnSp>
          <p:nvCxnSpPr>
            <p:cNvPr id="21" name="AutoShape 10"/>
            <p:cNvCxnSpPr>
              <a:cxnSpLocks noChangeShapeType="1"/>
              <a:stCxn id="17" idx="4"/>
              <a:endCxn id="12" idx="0"/>
            </p:cNvCxnSpPr>
            <p:nvPr/>
          </p:nvCxnSpPr>
          <p:spPr bwMode="auto">
            <a:xfrm rot="5400000">
              <a:off x="1936" y="1888"/>
              <a:ext cx="760" cy="1320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</p:spPr>
        </p:cxnSp>
        <p:cxnSp>
          <p:nvCxnSpPr>
            <p:cNvPr id="22" name="AutoShape 11"/>
            <p:cNvCxnSpPr>
              <a:cxnSpLocks noChangeShapeType="1"/>
              <a:stCxn id="17" idx="4"/>
              <a:endCxn id="20" idx="0"/>
            </p:cNvCxnSpPr>
            <p:nvPr/>
          </p:nvCxnSpPr>
          <p:spPr bwMode="auto">
            <a:xfrm rot="16200000" flipH="1">
              <a:off x="3232" y="1912"/>
              <a:ext cx="760" cy="1272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</p:spPr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762000" y="838200"/>
            <a:ext cx="7696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Industry Regulations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3" name="Group 6"/>
          <p:cNvGrpSpPr>
            <a:grpSpLocks/>
          </p:cNvGrpSpPr>
          <p:nvPr/>
        </p:nvGrpSpPr>
        <p:grpSpPr bwMode="auto">
          <a:xfrm>
            <a:off x="838200" y="1752600"/>
            <a:ext cx="7543800" cy="3284538"/>
            <a:chOff x="816" y="912"/>
            <a:chExt cx="4224" cy="2069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4" name="AutoShape 7"/>
            <p:cNvSpPr>
              <a:spLocks noChangeArrowheads="1"/>
            </p:cNvSpPr>
            <p:nvPr/>
          </p:nvSpPr>
          <p:spPr bwMode="auto">
            <a:xfrm>
              <a:off x="816" y="912"/>
              <a:ext cx="4224" cy="1632"/>
            </a:xfrm>
            <a:prstGeom prst="foldedCorner">
              <a:avLst>
                <a:gd name="adj" fmla="val 12500"/>
              </a:avLst>
            </a:prstGeom>
            <a:grpFill/>
            <a:ln w="9525">
              <a:noFill/>
              <a:round/>
              <a:headEnd/>
              <a:tailEnd/>
            </a:ln>
            <a:effectLst>
              <a:outerShdw dist="71842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/>
              <a:endParaRPr lang="en-US"/>
            </a:p>
            <a:p>
              <a:pPr algn="ctr"/>
              <a:endParaRPr lang="en-US"/>
            </a:p>
          </p:txBody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864" y="984"/>
              <a:ext cx="4080" cy="199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 sz="2400" dirty="0"/>
            </a:p>
            <a:p>
              <a:r>
                <a:rPr lang="en-US" sz="3200" dirty="0">
                  <a:latin typeface="Arial" pitchFamily="34" charset="0"/>
                  <a:cs typeface="Arial" pitchFamily="34" charset="0"/>
                </a:rPr>
                <a:t>Consists of regulations and rules that govern the business practices and procedures of specific industries, businesses, and professions </a:t>
              </a:r>
              <a:r>
                <a:rPr lang="en-US" sz="2400" dirty="0"/>
                <a:t/>
              </a:r>
              <a:br>
                <a:rPr lang="en-US" sz="2400" dirty="0"/>
              </a:br>
              <a:endParaRPr lang="en-US" sz="2400" dirty="0"/>
            </a:p>
            <a:p>
              <a:endParaRPr lang="en-US" sz="24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762000" y="635004"/>
            <a:ext cx="7696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Advocacy Groups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38200" y="1208322"/>
            <a:ext cx="8001000" cy="491826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79400" indent="-279400">
              <a:spcBef>
                <a:spcPct val="20000"/>
              </a:spcBef>
              <a:buClr>
                <a:srgbClr val="A56E37"/>
              </a:buClr>
              <a:buSzPct val="130000"/>
              <a:buFont typeface="Wingdings" pitchFamily="2" charset="2"/>
              <a:buChar char="§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Groups of concerned citizens who band together to try to influence the business practices of specific industries, businesses, and professions</a:t>
            </a:r>
            <a:br>
              <a:rPr lang="en-US" sz="3200" dirty="0" smtClean="0">
                <a:latin typeface="Arial" pitchFamily="34" charset="0"/>
                <a:cs typeface="Arial" pitchFamily="34" charset="0"/>
              </a:rPr>
            </a:b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marL="279400" indent="-279400">
              <a:spcBef>
                <a:spcPct val="20000"/>
              </a:spcBef>
              <a:buClr>
                <a:srgbClr val="A56E37"/>
              </a:buClr>
              <a:buSzPct val="130000"/>
              <a:buFont typeface="Wingdings" pitchFamily="2" charset="2"/>
              <a:buChar char="§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Techniques to try to influence companies</a:t>
            </a:r>
          </a:p>
          <a:p>
            <a:pPr marL="635000" lvl="1" indent="-24130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public communications</a:t>
            </a:r>
          </a:p>
          <a:p>
            <a:pPr marL="635000" lvl="1" indent="-24130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media advocacy</a:t>
            </a:r>
          </a:p>
          <a:p>
            <a:pPr marL="635000" lvl="1" indent="-24130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product boycotts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955</TotalTime>
  <Words>636</Words>
  <Application>Microsoft Office PowerPoint</Application>
  <PresentationFormat>On-screen Show (4:3)</PresentationFormat>
  <Paragraphs>231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NTS</cp:lastModifiedBy>
  <cp:revision>135</cp:revision>
  <dcterms:created xsi:type="dcterms:W3CDTF">2012-02-27T05:45:45Z</dcterms:created>
  <dcterms:modified xsi:type="dcterms:W3CDTF">2012-03-20T14:17:17Z</dcterms:modified>
</cp:coreProperties>
</file>