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2" r:id="rId2"/>
    <p:sldId id="295" r:id="rId3"/>
    <p:sldId id="338" r:id="rId4"/>
    <p:sldId id="335" r:id="rId5"/>
    <p:sldId id="355" r:id="rId6"/>
    <p:sldId id="339" r:id="rId7"/>
    <p:sldId id="356" r:id="rId8"/>
    <p:sldId id="357" r:id="rId9"/>
    <p:sldId id="341" r:id="rId10"/>
    <p:sldId id="358" r:id="rId11"/>
    <p:sldId id="342" r:id="rId12"/>
    <p:sldId id="345" r:id="rId13"/>
    <p:sldId id="359" r:id="rId14"/>
    <p:sldId id="348" r:id="rId15"/>
    <p:sldId id="344" r:id="rId16"/>
    <p:sldId id="360" r:id="rId17"/>
    <p:sldId id="361" r:id="rId18"/>
    <p:sldId id="343" r:id="rId19"/>
    <p:sldId id="362" r:id="rId20"/>
    <p:sldId id="346" r:id="rId21"/>
    <p:sldId id="363" r:id="rId22"/>
    <p:sldId id="36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4660"/>
  </p:normalViewPr>
  <p:slideViewPr>
    <p:cSldViewPr>
      <p:cViewPr>
        <p:scale>
          <a:sx n="66" d="100"/>
          <a:sy n="66" d="100"/>
        </p:scale>
        <p:origin x="-150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6: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35394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5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2: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Systems Approach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Contingency Approach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Current Trends &amp; Issues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3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Omnipotent view of management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Symbolic view of management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The organizational culture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How employees learn culture ?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3: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Culture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&amp; 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Omnipotent View 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of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1371600"/>
            <a:ext cx="8305800" cy="32193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are directly responsible for an organization’s success or failure.</a:t>
            </a:r>
          </a:p>
          <a:p>
            <a:pPr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quality of the organization is determined by the quality of its managers.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1143000"/>
            <a:ext cx="8305800" cy="29557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are held accountable for an organization’s performance, yet it is difficult to attribute good or poor performance directly to their influence on the organization.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Symbolic View 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of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4800" y="685800"/>
            <a:ext cx="8458200" cy="5521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Much of an organization’s success or failure is due to external forces outside of managers’ control.</a:t>
            </a:r>
          </a:p>
          <a:p>
            <a:pPr>
              <a:lnSpc>
                <a:spcPct val="150000"/>
              </a:lnSpc>
              <a:spcBef>
                <a:spcPct val="3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ability of managers to affect outcomes is influenced and constrained by external factors.</a:t>
            </a:r>
          </a:p>
          <a:p>
            <a:pPr lvl="1">
              <a:lnSpc>
                <a:spcPct val="150000"/>
              </a:lnSpc>
              <a:spcBef>
                <a:spcPct val="3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economy, customers, governmental policies, competitors, industry conditions, technology, and the actions of previous managers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The Organizational Culture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762000"/>
            <a:ext cx="8610600" cy="56076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system of shared meanings and common beliefs held by organizational members that determines, in a large degree, how they act towards each other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“The way we do things around here.”</a:t>
            </a:r>
          </a:p>
          <a:p>
            <a:pPr lvl="1"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Values, symbols, rituals, myths, and practices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143000"/>
            <a:ext cx="7924800" cy="36625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Sources of Organizational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organization’s founder</a:t>
            </a:r>
          </a:p>
          <a:p>
            <a:pPr lvl="2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Vision and mission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Past practices of the organization</a:t>
            </a:r>
          </a:p>
          <a:p>
            <a:pPr lvl="2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way things have been done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behavior of top management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143000"/>
            <a:ext cx="7924800" cy="36625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Continuation of the Organizational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Recruitment of like-minded employees who “fit” 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Socialization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of new employees to help them adapt to the culture</a:t>
            </a:r>
          </a:p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" y="762000"/>
            <a:ext cx="8305800" cy="762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How Organizational Culture is Maintained ?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81200"/>
            <a:ext cx="868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8839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Strong Culture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1219200"/>
            <a:ext cx="8534400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cultures in which key values are deeply and widely held.</a:t>
            </a:r>
          </a:p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Have a strong influence on organizational members.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762000"/>
            <a:ext cx="8534400" cy="39087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Factors Influencing the Strength of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Size of the organization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Age of the organization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employee turnover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Strength of the original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Clarity of cultural values and beliefs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How Employees Learn Culture ?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8534400" cy="45489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Stories</a:t>
            </a: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Narratives of significant events or actions of people that convey the spirit of the organization</a:t>
            </a:r>
          </a:p>
          <a:p>
            <a:pPr>
              <a:spcBef>
                <a:spcPct val="35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Rituals</a:t>
            </a: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Repetitive sequences of activities that express and reinforce the values of the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990600"/>
            <a:ext cx="8458200" cy="40564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Material Symbols</a:t>
            </a: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Physical assets distinguishing the organization</a:t>
            </a:r>
          </a:p>
          <a:p>
            <a:pPr>
              <a:spcBef>
                <a:spcPct val="35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Language</a:t>
            </a: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Acronyms and jargon of terms, phrases, and word meanings specific to an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990600" y="1076325"/>
            <a:ext cx="7391400" cy="5092700"/>
            <a:chOff x="672" y="624"/>
            <a:chExt cx="4656" cy="3274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4224" y="2966"/>
              <a:ext cx="1104" cy="490"/>
            </a:xfrm>
            <a:prstGeom prst="rect">
              <a:avLst/>
            </a:prstGeom>
            <a:solidFill>
              <a:srgbClr val="D4C26A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Employee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Satisfaction</a:t>
              </a: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456" y="3408"/>
              <a:ext cx="1104" cy="490"/>
            </a:xfrm>
            <a:prstGeom prst="rect">
              <a:avLst/>
            </a:prstGeom>
            <a:solidFill>
              <a:srgbClr val="E5DBA7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Quality</a:t>
              </a:r>
            </a:p>
          </p:txBody>
        </p:sp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440" y="624"/>
              <a:ext cx="3072" cy="1680"/>
              <a:chOff x="48" y="672"/>
              <a:chExt cx="3120" cy="2016"/>
            </a:xfrm>
          </p:grpSpPr>
          <p:sp>
            <p:nvSpPr>
              <p:cNvPr id="16" name="AutoShape 9"/>
              <p:cNvSpPr>
                <a:spLocks noChangeArrowheads="1"/>
              </p:cNvSpPr>
              <p:nvPr/>
            </p:nvSpPr>
            <p:spPr bwMode="auto">
              <a:xfrm>
                <a:off x="48" y="1152"/>
                <a:ext cx="1248" cy="1008"/>
              </a:xfrm>
              <a:prstGeom prst="hexagon">
                <a:avLst>
                  <a:gd name="adj" fmla="val 30952"/>
                  <a:gd name="vf" fmla="val 115470"/>
                </a:avLst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en-US" sz="2200" b="1"/>
                  <a:t>Consistency</a:t>
                </a:r>
              </a:p>
            </p:txBody>
          </p:sp>
          <p:sp>
            <p:nvSpPr>
              <p:cNvPr id="17" name="AutoShape 10"/>
              <p:cNvSpPr>
                <a:spLocks noChangeArrowheads="1"/>
              </p:cNvSpPr>
              <p:nvPr/>
            </p:nvSpPr>
            <p:spPr bwMode="auto">
              <a:xfrm>
                <a:off x="1008" y="672"/>
                <a:ext cx="1248" cy="1008"/>
              </a:xfrm>
              <a:prstGeom prst="hexagon">
                <a:avLst>
                  <a:gd name="adj" fmla="val 30952"/>
                  <a:gd name="vf" fmla="val 115470"/>
                </a:avLst>
              </a:prstGeom>
              <a:solidFill>
                <a:srgbClr val="FDB777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en-US" sz="2200" b="1"/>
                  <a:t>Adaptability</a:t>
                </a:r>
              </a:p>
            </p:txBody>
          </p:sp>
          <p:sp>
            <p:nvSpPr>
              <p:cNvPr id="18" name="AutoShape 11"/>
              <p:cNvSpPr>
                <a:spLocks noChangeArrowheads="1"/>
              </p:cNvSpPr>
              <p:nvPr/>
            </p:nvSpPr>
            <p:spPr bwMode="auto">
              <a:xfrm>
                <a:off x="1920" y="1200"/>
                <a:ext cx="1248" cy="1008"/>
              </a:xfrm>
              <a:prstGeom prst="hexagon">
                <a:avLst>
                  <a:gd name="adj" fmla="val 30952"/>
                  <a:gd name="vf" fmla="val 115470"/>
                </a:avLst>
              </a:prstGeom>
              <a:solidFill>
                <a:srgbClr val="C2FF17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en-US" sz="2200" b="1"/>
                  <a:t>Involvement</a:t>
                </a:r>
              </a:p>
            </p:txBody>
          </p:sp>
          <p:sp>
            <p:nvSpPr>
              <p:cNvPr id="19" name="AutoShape 12"/>
              <p:cNvSpPr>
                <a:spLocks noChangeArrowheads="1"/>
              </p:cNvSpPr>
              <p:nvPr/>
            </p:nvSpPr>
            <p:spPr bwMode="auto">
              <a:xfrm>
                <a:off x="960" y="1680"/>
                <a:ext cx="1248" cy="1008"/>
              </a:xfrm>
              <a:prstGeom prst="hexagon">
                <a:avLst>
                  <a:gd name="adj" fmla="val 30952"/>
                  <a:gd name="vf" fmla="val 115470"/>
                </a:avLst>
              </a:prstGeom>
              <a:solidFill>
                <a:srgbClr val="FB7A05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en-US" sz="2200" b="1" dirty="0"/>
                  <a:t>Clear Vision</a:t>
                </a:r>
              </a:p>
            </p:txBody>
          </p:sp>
        </p:grpSp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 rot="5400000">
              <a:off x="2580" y="2556"/>
              <a:ext cx="792" cy="48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1">
              <a:gsLst>
                <a:gs pos="0">
                  <a:srgbClr val="002A7E"/>
                </a:gs>
                <a:gs pos="100000">
                  <a:srgbClr val="6699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672" y="2966"/>
              <a:ext cx="1104" cy="490"/>
            </a:xfrm>
            <a:prstGeom prst="rect">
              <a:avLst/>
            </a:prstGeom>
            <a:solidFill>
              <a:srgbClr val="D4C26A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Sales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Growth</a:t>
              </a: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1344" y="3408"/>
              <a:ext cx="1104" cy="490"/>
            </a:xfrm>
            <a:prstGeom prst="rect">
              <a:avLst/>
            </a:prstGeom>
            <a:solidFill>
              <a:srgbClr val="E5DBA7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Return on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Assets</a:t>
              </a: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400" y="3264"/>
              <a:ext cx="1104" cy="490"/>
            </a:xfrm>
            <a:prstGeom prst="rect">
              <a:avLst/>
            </a:prstGeom>
            <a:solidFill>
              <a:srgbClr val="D4C26A"/>
            </a:solidFill>
            <a:ln w="12700">
              <a:noFill/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2200" b="1">
                  <a:solidFill>
                    <a:srgbClr val="000000"/>
                  </a:solidFill>
                </a:rPr>
                <a:t>Profits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573</Words>
  <Application>Microsoft Office PowerPoint</Application>
  <PresentationFormat>On-screen Show (4:3)</PresentationFormat>
  <Paragraphs>184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115</cp:revision>
  <dcterms:created xsi:type="dcterms:W3CDTF">2012-02-27T05:45:45Z</dcterms:created>
  <dcterms:modified xsi:type="dcterms:W3CDTF">2012-03-16T15:13:17Z</dcterms:modified>
</cp:coreProperties>
</file>