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2" r:id="rId2"/>
    <p:sldId id="365" r:id="rId3"/>
    <p:sldId id="366" r:id="rId4"/>
    <p:sldId id="367" r:id="rId5"/>
    <p:sldId id="368" r:id="rId6"/>
    <p:sldId id="369" r:id="rId7"/>
    <p:sldId id="370" r:id="rId8"/>
    <p:sldId id="371" r:id="rId9"/>
    <p:sldId id="372" r:id="rId10"/>
    <p:sldId id="297" r:id="rId11"/>
    <p:sldId id="349" r:id="rId12"/>
    <p:sldId id="350" r:id="rId13"/>
    <p:sldId id="325" r:id="rId14"/>
    <p:sldId id="327" r:id="rId15"/>
    <p:sldId id="351" r:id="rId16"/>
    <p:sldId id="328" r:id="rId17"/>
    <p:sldId id="329" r:id="rId18"/>
    <p:sldId id="352" r:id="rId19"/>
    <p:sldId id="331" r:id="rId20"/>
    <p:sldId id="332" r:id="rId21"/>
    <p:sldId id="333" r:id="rId22"/>
    <p:sldId id="353" r:id="rId23"/>
    <p:sldId id="35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</a:t>
            </a:r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5: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353943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2: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General Administrative Theories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Quantitative Approach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Organizational Behavior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5092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we are going to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2: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Systems Approach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Contingency Approach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Current Trends &amp; Issues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And then we will start Chapter 3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Systems Approach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1219200"/>
            <a:ext cx="8153400" cy="40318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System</a:t>
            </a:r>
          </a:p>
          <a:p>
            <a:pPr lvl="1">
              <a:spcBef>
                <a:spcPct val="25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2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set of interrelated and interdependent parts arranged in a manner that produces a unified whole.</a:t>
            </a:r>
          </a:p>
          <a:p>
            <a:pPr lvl="1">
              <a:spcBef>
                <a:spcPct val="25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5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685800"/>
            <a:ext cx="8610600" cy="5509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Basic Types of Systems</a:t>
            </a:r>
          </a:p>
          <a:p>
            <a:pPr lvl="1">
              <a:spcBef>
                <a:spcPct val="2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Closed systems</a:t>
            </a:r>
          </a:p>
          <a:p>
            <a:pPr lvl="2">
              <a:spcBef>
                <a:spcPct val="2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not influenced by and do not interact with their environment (all system input and output is internal).</a:t>
            </a:r>
          </a:p>
          <a:p>
            <a:pPr lvl="1">
              <a:spcBef>
                <a:spcPct val="2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Open systems</a:t>
            </a:r>
          </a:p>
          <a:p>
            <a:pPr lvl="2">
              <a:spcBef>
                <a:spcPct val="2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Dynamically interact to their environments by taking in inputs and transforming them into outputs that are distributed into their environments.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1" y="609600"/>
            <a:ext cx="845820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21" descr="05-150 EX02-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85344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14740" y="637305"/>
            <a:ext cx="8763000" cy="57554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Implications: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Coordination of the organization’s parts is essential for proper functioning of the entire organization.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Decisions and actions taken in one area of the  organization will have an effect in other areas of the organization.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Organizations are not self-contained and, therefore, must adapt to changes in their external environment.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2: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Management History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Contingency Approach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685800"/>
            <a:ext cx="8610600" cy="52629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Also sometimes called the </a:t>
            </a:r>
            <a:r>
              <a:rPr lang="en-US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situational approach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There is no one universally applicable set of management principles (rules) by which to manage organizations.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Organizations are individually different, face different situations (contingency variables), and require different ways of managing.</a:t>
            </a:r>
          </a:p>
          <a:p>
            <a:pPr>
              <a:spcBef>
                <a:spcPct val="50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762000"/>
            <a:ext cx="8686800" cy="49675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Management is harder than it looks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need to look for key contingencies that differentiate today’s situation from yesterday’s situation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need to spend more time analyzing problems before taking action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Pay attention to qualifying phrases, such as “usually”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4400" y="1219200"/>
            <a:ext cx="7848600" cy="36625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31775" indent="-231775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</a:rPr>
              <a:t>Key Contingency Variables:</a:t>
            </a:r>
          </a:p>
          <a:p>
            <a:pPr marL="231775" indent="-231775">
              <a:spcBef>
                <a:spcPct val="25000"/>
              </a:spcBef>
            </a:pPr>
            <a:endParaRPr lang="en-US" sz="3200" dirty="0" smtClean="0">
              <a:latin typeface="Arial" pitchFamily="34" charset="0"/>
            </a:endParaRPr>
          </a:p>
          <a:p>
            <a:pPr marL="231775" indent="-231775">
              <a:spcBef>
                <a:spcPct val="25000"/>
              </a:spcBef>
              <a:buFontTx/>
              <a:buChar char="•"/>
            </a:pPr>
            <a:r>
              <a:rPr lang="en-US" sz="3200" dirty="0" smtClean="0">
                <a:latin typeface="Arial" pitchFamily="34" charset="0"/>
              </a:rPr>
              <a:t>Organization size</a:t>
            </a:r>
          </a:p>
          <a:p>
            <a:pPr marL="231775" indent="-231775">
              <a:spcBef>
                <a:spcPct val="25000"/>
              </a:spcBef>
              <a:buFontTx/>
              <a:buChar char="•"/>
            </a:pPr>
            <a:r>
              <a:rPr lang="en-US" sz="3200" dirty="0" smtClean="0">
                <a:latin typeface="Arial" pitchFamily="34" charset="0"/>
              </a:rPr>
              <a:t>Routineness of task technology</a:t>
            </a:r>
          </a:p>
          <a:p>
            <a:pPr marL="231775" indent="-231775">
              <a:spcBef>
                <a:spcPct val="25000"/>
              </a:spcBef>
              <a:buFontTx/>
              <a:buChar char="•"/>
            </a:pPr>
            <a:r>
              <a:rPr lang="en-US" sz="3200" dirty="0" smtClean="0">
                <a:latin typeface="Arial" pitchFamily="34" charset="0"/>
              </a:rPr>
              <a:t>Environmental uncertainty</a:t>
            </a:r>
          </a:p>
          <a:p>
            <a:pPr marL="231775" indent="-231775">
              <a:spcBef>
                <a:spcPct val="25000"/>
              </a:spcBef>
              <a:buFontTx/>
              <a:buChar char="•"/>
            </a:pPr>
            <a:r>
              <a:rPr lang="en-US" sz="3200" dirty="0" smtClean="0">
                <a:latin typeface="Arial" pitchFamily="34" charset="0"/>
              </a:rPr>
              <a:t>Individual differences</a:t>
            </a:r>
            <a:endParaRPr lang="en-US" sz="32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Current Trends &amp; Issues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2000" y="685801"/>
            <a:ext cx="7467600" cy="60016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Globalization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Ethics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Workforce Diversity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Entrepreneurship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E-Business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Knowledge Management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Learning Organizations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Quality Management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28600" y="678870"/>
            <a:ext cx="8686800" cy="575542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Globalization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Management in international organizations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Political and cultural challenges of operating in a global market</a:t>
            </a:r>
          </a:p>
          <a:p>
            <a:pPr lvl="2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Working with people from different cultures</a:t>
            </a:r>
          </a:p>
          <a:p>
            <a:pPr lvl="2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Movement of jobs to countries with low-cost labor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4800" y="1066800"/>
            <a:ext cx="8382000" cy="35394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Ethics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Increased emphasis on ethics education in college curriculums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Increased creation and use of codes of ethics by businesses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838200"/>
            <a:ext cx="8382000" cy="541071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Workforce Diversity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u="sng" dirty="0" smtClean="0">
                <a:latin typeface="Arial" pitchFamily="34" charset="0"/>
                <a:cs typeface="Arial" pitchFamily="34" charset="0"/>
              </a:rPr>
              <a:t>Increasing heterogeneity in the workforce</a:t>
            </a:r>
          </a:p>
          <a:p>
            <a:pPr lvl="2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More gender, minority, ethnic, and other forms of diversity in employees</a:t>
            </a:r>
          </a:p>
          <a:p>
            <a:pPr lvl="1"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en-US" sz="3200" u="sng" dirty="0" smtClean="0">
                <a:latin typeface="Arial" pitchFamily="34" charset="0"/>
                <a:cs typeface="Arial" pitchFamily="34" charset="0"/>
              </a:rPr>
              <a:t>Aging workforce</a:t>
            </a:r>
          </a:p>
          <a:p>
            <a:pPr lvl="2">
              <a:lnSpc>
                <a:spcPct val="150000"/>
              </a:lnSpc>
              <a:spcBef>
                <a:spcPct val="3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Older employees who work longer and do not retire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8600" y="609600"/>
            <a:ext cx="8686800" cy="538609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Entrepreneurship Defined</a:t>
            </a:r>
          </a:p>
          <a:p>
            <a:pPr>
              <a:spcBef>
                <a:spcPct val="35000"/>
              </a:spcBef>
              <a:defRPr/>
            </a:pPr>
            <a:r>
              <a:rPr lang="en-US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process of starting new businesses, generally in response to opportunities. </a:t>
            </a:r>
          </a:p>
          <a:p>
            <a:pPr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Entrepreneurship process</a:t>
            </a:r>
          </a:p>
          <a:p>
            <a:pPr lvl="1"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Pursuit of opportunities</a:t>
            </a:r>
          </a:p>
          <a:p>
            <a:pPr lvl="1"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Innovation in products, services, or business methods</a:t>
            </a:r>
          </a:p>
          <a:p>
            <a:pPr lvl="1"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Desire for continual growth of the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990600"/>
            <a:ext cx="8610600" cy="356405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Learning Organization</a:t>
            </a:r>
          </a:p>
          <a:p>
            <a:pPr lvl="1">
              <a:spcBef>
                <a:spcPct val="35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 organization that has developed the capacity to continuously learn, adapt, and change.</a:t>
            </a:r>
          </a:p>
          <a:p>
            <a:pPr>
              <a:spcBef>
                <a:spcPct val="35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990600"/>
            <a:ext cx="8534400" cy="33916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Knowledge Management</a:t>
            </a:r>
          </a:p>
          <a:p>
            <a:pPr lvl="1">
              <a:spcBef>
                <a:spcPct val="35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cultivation of a learning culture where organizational members systematically gather and share knowledge with others in order to achieve better performance.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4800" y="609600"/>
            <a:ext cx="8534400" cy="47212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Quality Management</a:t>
            </a:r>
          </a:p>
          <a:p>
            <a:pPr>
              <a:spcBef>
                <a:spcPct val="35000"/>
              </a:spcBef>
              <a:defRPr/>
            </a:pP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philosophy of management driven by continual improvement in the quality of work processes and responding to customer needs and expectations</a:t>
            </a:r>
          </a:p>
          <a:p>
            <a:pPr lvl="1"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Quality is not directly related to cost</a:t>
            </a:r>
          </a:p>
          <a:p>
            <a:pPr lvl="1"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Poor quality results in lower productivity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635</Words>
  <Application>Microsoft Office PowerPoint</Application>
  <PresentationFormat>On-screen Show (4:3)</PresentationFormat>
  <Paragraphs>213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114</cp:revision>
  <dcterms:created xsi:type="dcterms:W3CDTF">2012-02-27T05:45:45Z</dcterms:created>
  <dcterms:modified xsi:type="dcterms:W3CDTF">2012-03-16T14:22:21Z</dcterms:modified>
</cp:coreProperties>
</file>