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92" r:id="rId2"/>
    <p:sldId id="295" r:id="rId3"/>
    <p:sldId id="326" r:id="rId4"/>
    <p:sldId id="297" r:id="rId5"/>
    <p:sldId id="349" r:id="rId6"/>
    <p:sldId id="350" r:id="rId7"/>
    <p:sldId id="325" r:id="rId8"/>
    <p:sldId id="327" r:id="rId9"/>
    <p:sldId id="351" r:id="rId10"/>
    <p:sldId id="328" r:id="rId11"/>
    <p:sldId id="329" r:id="rId12"/>
    <p:sldId id="352" r:id="rId13"/>
    <p:sldId id="331" r:id="rId14"/>
    <p:sldId id="332" r:id="rId15"/>
    <p:sldId id="333" r:id="rId16"/>
    <p:sldId id="353" r:id="rId17"/>
    <p:sldId id="354" r:id="rId18"/>
    <p:sldId id="335" r:id="rId19"/>
    <p:sldId id="338" r:id="rId20"/>
    <p:sldId id="355" r:id="rId21"/>
    <p:sldId id="339" r:id="rId22"/>
    <p:sldId id="356" r:id="rId23"/>
    <p:sldId id="357" r:id="rId24"/>
    <p:sldId id="341" r:id="rId25"/>
    <p:sldId id="358" r:id="rId26"/>
    <p:sldId id="342" r:id="rId27"/>
    <p:sldId id="345" r:id="rId28"/>
    <p:sldId id="359" r:id="rId29"/>
    <p:sldId id="348" r:id="rId30"/>
    <p:sldId id="344" r:id="rId31"/>
    <p:sldId id="360" r:id="rId32"/>
    <p:sldId id="361" r:id="rId33"/>
    <p:sldId id="343" r:id="rId34"/>
    <p:sldId id="362" r:id="rId35"/>
    <p:sldId id="346" r:id="rId36"/>
    <p:sldId id="363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BFFF3-AB19-4426-9010-B5C09CB09BE2}" type="datetimeFigureOut">
              <a:rPr lang="en-US" smtClean="0"/>
              <a:pPr/>
              <a:t>3/16/2012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55DFD-622C-4799-9E9B-2AB95F8C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0628-DD1E-4D0B-9696-C78E620200FE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70FE-295E-4796-8741-A6749CAF03B4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A32C-9534-4892-A055-D8F128FEE7E0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0F28-A992-4AB1-9B48-D4C990449C65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0542-B501-4931-9954-3115CAEE1C12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A410-4F20-40C4-ACC7-745F4ACDEDE7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05CD0-41BE-4FC1-A1BA-981CE7E1CE89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9CE4-74EC-482B-9857-9943D3913390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99D83-CC2B-4086-BC9C-B606305C8C55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7D53-7018-4909-9EA0-C0FACEFD27A6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D436-6901-4B6B-87D4-B5D76485AC81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1449B-F95F-4F1E-90C6-B766A38AAAC3}" type="datetime1">
              <a:rPr lang="en-US" smtClean="0"/>
              <a:pPr/>
              <a:t>3/16/2012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58645" y="159325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6323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LECTURE 4: </a:t>
            </a: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400" dirty="0" smtClean="0">
                <a:latin typeface="Arial" pitchFamily="34" charset="0"/>
                <a:cs typeface="Arial" pitchFamily="34" charset="0"/>
              </a:rPr>
              <a:t>	         </a:t>
            </a: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MGT 101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452431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lecture 3 we discussed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Topics from Chapter 2:</a:t>
            </a:r>
          </a:p>
          <a:p>
            <a:pPr lvl="1"/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Scientific Management.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General Administrative Theories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Quantitative Approach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Organizational Behavior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Systems Approach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5092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Today we are going to discuss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Topics from Chapter 2: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Contingency Approach</a:t>
            </a:r>
          </a:p>
          <a:p>
            <a:pPr lvl="1">
              <a:buFont typeface="Arial" pitchFamily="34" charset="0"/>
              <a:buChar char="•"/>
            </a:pPr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Current Trends &amp; Issues</a:t>
            </a:r>
          </a:p>
          <a:p>
            <a:pPr lvl="1">
              <a:buFont typeface="Arial" pitchFamily="34" charset="0"/>
              <a:buChar char="•"/>
            </a:pPr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And then we will start Chapter 3</a:t>
            </a:r>
            <a:endParaRPr lang="en-US" sz="3200" dirty="0">
              <a:latin typeface="Arial" pitchFamily="34" charset="0"/>
              <a:cs typeface="Arial" pitchFamily="34" charset="0"/>
            </a:endParaRP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56323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Chapter 2: </a:t>
            </a: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Management History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480131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Contingency Approach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8600" y="685800"/>
            <a:ext cx="8610600" cy="52629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Also sometimes called the </a:t>
            </a:r>
            <a:r>
              <a:rPr lang="en-US" sz="3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situational approach</a:t>
            </a:r>
            <a:r>
              <a:rPr lang="en-US" sz="3200" i="1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There is no one universally applicable set of management principles (rules) by which to manage organizations.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Organizations are individually different, face different situations (contingency variables), and require different ways of managing.</a:t>
            </a:r>
          </a:p>
          <a:p>
            <a:pPr>
              <a:spcBef>
                <a:spcPct val="50000"/>
              </a:spcBef>
              <a:defRPr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28600" y="762000"/>
            <a:ext cx="8686800" cy="496751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Management is harder than it looks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Managers need to look for key contingencies that differentiate today’s situation from yesterday’s situation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Managers need to spend more time analyzing problems before taking action</a:t>
            </a:r>
            <a:br>
              <a:rPr lang="en-US" sz="3200" dirty="0" smtClean="0">
                <a:latin typeface="Arial" pitchFamily="34" charset="0"/>
                <a:cs typeface="Arial" pitchFamily="34" charset="0"/>
              </a:rPr>
            </a:b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Pay attention to qualifying phrases, such as “usually”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14400" y="1219200"/>
            <a:ext cx="7848600" cy="36625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31775" indent="-231775">
              <a:spcBef>
                <a:spcPct val="25000"/>
              </a:spcBef>
            </a:pPr>
            <a:r>
              <a:rPr lang="en-US" sz="3200" dirty="0" smtClean="0">
                <a:latin typeface="Arial" pitchFamily="34" charset="0"/>
              </a:rPr>
              <a:t>Key Contingency Variables:</a:t>
            </a:r>
          </a:p>
          <a:p>
            <a:pPr marL="231775" indent="-231775">
              <a:spcBef>
                <a:spcPct val="25000"/>
              </a:spcBef>
            </a:pPr>
            <a:endParaRPr lang="en-US" sz="3200" dirty="0" smtClean="0">
              <a:latin typeface="Arial" pitchFamily="34" charset="0"/>
            </a:endParaRPr>
          </a:p>
          <a:p>
            <a:pPr marL="231775" indent="-231775">
              <a:spcBef>
                <a:spcPct val="25000"/>
              </a:spcBef>
              <a:buFontTx/>
              <a:buChar char="•"/>
            </a:pPr>
            <a:r>
              <a:rPr lang="en-US" sz="3200" dirty="0" smtClean="0">
                <a:latin typeface="Arial" pitchFamily="34" charset="0"/>
              </a:rPr>
              <a:t>Organization size</a:t>
            </a:r>
          </a:p>
          <a:p>
            <a:pPr marL="231775" indent="-231775">
              <a:spcBef>
                <a:spcPct val="25000"/>
              </a:spcBef>
              <a:buFontTx/>
              <a:buChar char="•"/>
            </a:pPr>
            <a:r>
              <a:rPr lang="en-US" sz="3200" dirty="0" smtClean="0">
                <a:latin typeface="Arial" pitchFamily="34" charset="0"/>
              </a:rPr>
              <a:t>Routineness of task technology</a:t>
            </a:r>
          </a:p>
          <a:p>
            <a:pPr marL="231775" indent="-231775">
              <a:spcBef>
                <a:spcPct val="25000"/>
              </a:spcBef>
              <a:buFontTx/>
              <a:buChar char="•"/>
            </a:pPr>
            <a:r>
              <a:rPr lang="en-US" sz="3200" dirty="0" smtClean="0">
                <a:latin typeface="Arial" pitchFamily="34" charset="0"/>
              </a:rPr>
              <a:t>Environmental uncertainty</a:t>
            </a:r>
          </a:p>
          <a:p>
            <a:pPr marL="231775" indent="-231775">
              <a:spcBef>
                <a:spcPct val="25000"/>
              </a:spcBef>
              <a:buFontTx/>
              <a:buChar char="•"/>
            </a:pPr>
            <a:r>
              <a:rPr lang="en-US" sz="3200" dirty="0" smtClean="0">
                <a:latin typeface="Arial" pitchFamily="34" charset="0"/>
              </a:rPr>
              <a:t>Individual differences</a:t>
            </a:r>
            <a:endParaRPr lang="en-US" sz="3200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480131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Current Trends &amp; Issues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62000" y="685801"/>
            <a:ext cx="7467600" cy="600164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Globalization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Ethics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Workforce Diversity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Entrepreneurship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E-Business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Knowledge Management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Learning Organizations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Quality Management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28600" y="678870"/>
            <a:ext cx="8686800" cy="575542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Globalization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Management in international organizations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Political and cultural challenges of operating in a global market</a:t>
            </a:r>
          </a:p>
          <a:p>
            <a:pPr lvl="2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Working with people from different cultures</a:t>
            </a:r>
          </a:p>
          <a:p>
            <a:pPr lvl="2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Movement of jobs to countries with low-cost labor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04800" y="1066800"/>
            <a:ext cx="8382000" cy="35394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Ethics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Increased emphasis on ethics education in college curriculums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Increased creation and use of codes of ethics by businesses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57200" y="838200"/>
            <a:ext cx="8382000" cy="541071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Workforce Diversity</a:t>
            </a:r>
          </a:p>
          <a:p>
            <a:pPr lvl="1">
              <a:lnSpc>
                <a:spcPct val="150000"/>
              </a:lnSpc>
              <a:defRPr/>
            </a:pPr>
            <a:r>
              <a:rPr lang="en-US" sz="3200" u="sng" dirty="0" smtClean="0">
                <a:latin typeface="Arial" pitchFamily="34" charset="0"/>
                <a:cs typeface="Arial" pitchFamily="34" charset="0"/>
              </a:rPr>
              <a:t>Increasing heterogeneity in the workforce</a:t>
            </a:r>
          </a:p>
          <a:p>
            <a:pPr lvl="2">
              <a:lnSpc>
                <a:spcPct val="150000"/>
              </a:lnSpc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More gender, minority, ethnic, and other forms of diversity in employees</a:t>
            </a:r>
          </a:p>
          <a:p>
            <a:pPr lvl="1">
              <a:defRPr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defRPr/>
            </a:pPr>
            <a:r>
              <a:rPr lang="en-US" sz="3200" u="sng" dirty="0" smtClean="0">
                <a:latin typeface="Arial" pitchFamily="34" charset="0"/>
                <a:cs typeface="Arial" pitchFamily="34" charset="0"/>
              </a:rPr>
              <a:t>Aging workforce</a:t>
            </a:r>
          </a:p>
          <a:p>
            <a:pPr lvl="2">
              <a:lnSpc>
                <a:spcPct val="150000"/>
              </a:lnSpc>
              <a:spcBef>
                <a:spcPct val="30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Older employees who work longer and do not retire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28600" y="609600"/>
            <a:ext cx="8686800" cy="538609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5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Entrepreneurship Defined</a:t>
            </a:r>
          </a:p>
          <a:p>
            <a:pPr>
              <a:spcBef>
                <a:spcPct val="35000"/>
              </a:spcBef>
              <a:defRPr/>
            </a:pPr>
            <a:r>
              <a:rPr lang="en-US" sz="32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process of starting new businesses, generally in response to opportunities. </a:t>
            </a:r>
          </a:p>
          <a:p>
            <a:pPr>
              <a:spcBef>
                <a:spcPct val="35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Entrepreneurship process</a:t>
            </a:r>
          </a:p>
          <a:p>
            <a:pPr lvl="1">
              <a:spcBef>
                <a:spcPct val="3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Pursuit of opportunities</a:t>
            </a:r>
          </a:p>
          <a:p>
            <a:pPr lvl="1">
              <a:spcBef>
                <a:spcPct val="3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Innovation in products, services, or business methods</a:t>
            </a:r>
          </a:p>
          <a:p>
            <a:pPr lvl="1">
              <a:spcBef>
                <a:spcPct val="3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Desire for continual growth of the organization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8600" y="990600"/>
            <a:ext cx="8610600" cy="356405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5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Learning Organization</a:t>
            </a:r>
          </a:p>
          <a:p>
            <a:pPr lvl="1">
              <a:spcBef>
                <a:spcPct val="35000"/>
              </a:spcBef>
              <a:defRPr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ct val="35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An organization that has developed the capacity to continuously learn, adapt, and change.</a:t>
            </a:r>
          </a:p>
          <a:p>
            <a:pPr>
              <a:spcBef>
                <a:spcPct val="35000"/>
              </a:spcBef>
              <a:defRPr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4800" y="990600"/>
            <a:ext cx="8534400" cy="3391698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5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Knowledge Management</a:t>
            </a:r>
          </a:p>
          <a:p>
            <a:pPr lvl="1">
              <a:spcBef>
                <a:spcPct val="35000"/>
              </a:spcBef>
              <a:defRPr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ct val="35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cultivation of a learning culture where organizational members systematically gather and share knowledge with others in order to achieve better performance.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2)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04800" y="609600"/>
            <a:ext cx="8534400" cy="472129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5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Quality Management</a:t>
            </a:r>
          </a:p>
          <a:p>
            <a:pPr>
              <a:spcBef>
                <a:spcPct val="35000"/>
              </a:spcBef>
              <a:defRPr/>
            </a:pPr>
            <a:endParaRPr lang="en-US" sz="3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1">
              <a:spcBef>
                <a:spcPct val="3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 philosophy of management driven by continual improvement in the quality of work processes and responding to customer needs and expectations</a:t>
            </a:r>
          </a:p>
          <a:p>
            <a:pPr lvl="1">
              <a:spcBef>
                <a:spcPct val="3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Quality is not directly related to cost</a:t>
            </a:r>
          </a:p>
          <a:p>
            <a:pPr lvl="1">
              <a:spcBef>
                <a:spcPct val="3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Poor quality results in lower productivity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56323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Chapter 3: </a:t>
            </a: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Organizational Culture</a:t>
            </a: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 &amp; </a:t>
            </a: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Environment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6323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Today in this Chapter we will discuss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Omnipotent view of management</a:t>
            </a:r>
          </a:p>
          <a:p>
            <a:pPr lvl="1">
              <a:buFont typeface="Arial" pitchFamily="34" charset="0"/>
              <a:buChar char="•"/>
            </a:pPr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Symbolic view of management</a:t>
            </a:r>
          </a:p>
          <a:p>
            <a:pPr lvl="1">
              <a:buFont typeface="Arial" pitchFamily="34" charset="0"/>
              <a:buChar char="•"/>
            </a:pPr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The organizational culture</a:t>
            </a:r>
          </a:p>
          <a:p>
            <a:pPr lvl="1">
              <a:buFont typeface="Arial" pitchFamily="34" charset="0"/>
              <a:buChar char="•"/>
            </a:pPr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How employees learn culture ?</a:t>
            </a: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56323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Omnipotent View </a:t>
            </a: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of</a:t>
            </a: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 Management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3400" y="1371600"/>
            <a:ext cx="8305800" cy="32193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3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Managers are directly responsible for an organization’s success or failure.</a:t>
            </a:r>
          </a:p>
          <a:p>
            <a:pPr>
              <a:lnSpc>
                <a:spcPct val="150000"/>
              </a:lnSpc>
              <a:spcBef>
                <a:spcPct val="3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quality of the organization is determined by the quality of its managers.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8600" y="1143000"/>
            <a:ext cx="8305800" cy="295574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3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Managers are held accountable for an organization’s performance, yet it is difficult to attribute good or poor performance directly to their influence on the organization.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56323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Symbolic View </a:t>
            </a: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of</a:t>
            </a: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 Management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04800" y="685800"/>
            <a:ext cx="8458200" cy="55215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30000"/>
              </a:spcBef>
              <a:buFont typeface="Arial" pitchFamily="34" charset="0"/>
              <a:buChar char="•"/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Much of an organization’s success or failure is due to external forces outside of managers’ control.</a:t>
            </a:r>
          </a:p>
          <a:p>
            <a:pPr>
              <a:lnSpc>
                <a:spcPct val="150000"/>
              </a:lnSpc>
              <a:spcBef>
                <a:spcPct val="30000"/>
              </a:spcBef>
              <a:buFont typeface="Arial" pitchFamily="34" charset="0"/>
              <a:buChar char="•"/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The ability of managers to affect outcomes is influenced and constrained by external factors.</a:t>
            </a:r>
          </a:p>
          <a:p>
            <a:pPr lvl="1">
              <a:lnSpc>
                <a:spcPct val="150000"/>
              </a:lnSpc>
              <a:spcBef>
                <a:spcPct val="30000"/>
              </a:spcBef>
              <a:buFont typeface="Arial" pitchFamily="34" charset="0"/>
              <a:buChar char="•"/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The economy, customers, governmental policies, competitors, industry conditions, technology, and the actions of previous managers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480131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The Organizational Culture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4800" y="762000"/>
            <a:ext cx="8610600" cy="56076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35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system of shared meanings and common beliefs held by organizational members that determines, in a large degree, how they act towards each other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  <a:spcBef>
                <a:spcPct val="3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“The way we do things around here.”</a:t>
            </a:r>
          </a:p>
          <a:p>
            <a:pPr lvl="1">
              <a:lnSpc>
                <a:spcPct val="150000"/>
              </a:lnSpc>
              <a:spcBef>
                <a:spcPct val="3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Values, symbols, rituals, myths, and practices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1143000"/>
            <a:ext cx="7924800" cy="36625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25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Sources of Organizational Culture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organization’s founder</a:t>
            </a:r>
          </a:p>
          <a:p>
            <a:pPr lvl="2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Vision and mission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Past practices of the organization</a:t>
            </a:r>
          </a:p>
          <a:p>
            <a:pPr lvl="2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way things have been done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behavior of top management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1143000"/>
            <a:ext cx="7924800" cy="36625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25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Continuation of the Organizational Culture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Recruitment of like-minded employees who “fit” 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Socialization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 of new employees to help them adapt to the culture</a:t>
            </a:r>
          </a:p>
          <a:p>
            <a:pPr>
              <a:lnSpc>
                <a:spcPct val="150000"/>
              </a:lnSpc>
              <a:spcBef>
                <a:spcPct val="25000"/>
              </a:spcBef>
              <a:buFont typeface="Arial" pitchFamily="34" charset="0"/>
              <a:buChar char="•"/>
              <a:defRPr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57200" y="762000"/>
            <a:ext cx="8305800" cy="762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How Organizational Culture is Maintained ?</a:t>
            </a:r>
            <a:endParaRPr lang="en-US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981200"/>
            <a:ext cx="8686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473975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/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09600"/>
            <a:ext cx="88392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39703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Strong Culture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57200" y="1219200"/>
            <a:ext cx="8534400" cy="31700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Are cultures in which key values are deeply and widely held.</a:t>
            </a:r>
          </a:p>
          <a:p>
            <a:pPr>
              <a:lnSpc>
                <a:spcPct val="150000"/>
              </a:lnSpc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Have a strong influence on organizational members.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8600" y="762000"/>
            <a:ext cx="8534400" cy="39087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25000"/>
              </a:spcBef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Factors Influencing the Strength of Culture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Size of the organization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Age of the organization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Rate of employee turnover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Strength of the original culture</a:t>
            </a:r>
          </a:p>
          <a:p>
            <a:pPr lvl="1">
              <a:spcBef>
                <a:spcPct val="25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Clarity of cultural values and beliefs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480131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How Employees Learn Culture ?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4800" y="685800"/>
            <a:ext cx="8534400" cy="45489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5000"/>
              </a:spcBef>
              <a:defRPr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Stories</a:t>
            </a:r>
          </a:p>
          <a:p>
            <a:pPr lvl="1">
              <a:spcBef>
                <a:spcPct val="35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Narratives of significant events or actions of people that convey the spirit of the organization</a:t>
            </a:r>
          </a:p>
          <a:p>
            <a:pPr>
              <a:spcBef>
                <a:spcPct val="35000"/>
              </a:spcBef>
              <a:defRPr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Rituals</a:t>
            </a:r>
          </a:p>
          <a:p>
            <a:pPr lvl="1">
              <a:spcBef>
                <a:spcPct val="35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Repetitive sequences of activities that express and reinforce the values of the organization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3)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3400" y="990600"/>
            <a:ext cx="8458200" cy="40564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5000"/>
              </a:spcBef>
              <a:defRPr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Material Symbols</a:t>
            </a:r>
          </a:p>
          <a:p>
            <a:pPr lvl="1">
              <a:spcBef>
                <a:spcPct val="35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Physical assets distinguishing the organization</a:t>
            </a:r>
          </a:p>
          <a:p>
            <a:pPr>
              <a:spcBef>
                <a:spcPct val="35000"/>
              </a:spcBef>
              <a:defRPr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Language</a:t>
            </a:r>
          </a:p>
          <a:p>
            <a:pPr lvl="1">
              <a:spcBef>
                <a:spcPct val="35000"/>
              </a:spcBef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Acronyms and jargon of terms, phrases, and word meanings specific to an organization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764</TotalTime>
  <Words>982</Words>
  <Application>Microsoft Office PowerPoint</Application>
  <PresentationFormat>On-screen Show (4:3)</PresentationFormat>
  <Paragraphs>298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GHAZALA</cp:lastModifiedBy>
  <cp:revision>112</cp:revision>
  <dcterms:created xsi:type="dcterms:W3CDTF">2012-02-27T05:45:45Z</dcterms:created>
  <dcterms:modified xsi:type="dcterms:W3CDTF">2012-03-16T09:43:23Z</dcterms:modified>
</cp:coreProperties>
</file>