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92" r:id="rId2"/>
    <p:sldId id="295" r:id="rId3"/>
    <p:sldId id="338" r:id="rId4"/>
    <p:sldId id="588" r:id="rId5"/>
    <p:sldId id="615" r:id="rId6"/>
    <p:sldId id="579" r:id="rId7"/>
    <p:sldId id="559" r:id="rId8"/>
    <p:sldId id="590" r:id="rId9"/>
    <p:sldId id="570" r:id="rId10"/>
    <p:sldId id="594" r:id="rId11"/>
    <p:sldId id="595" r:id="rId12"/>
    <p:sldId id="591" r:id="rId13"/>
    <p:sldId id="530" r:id="rId14"/>
    <p:sldId id="612" r:id="rId15"/>
    <p:sldId id="571" r:id="rId16"/>
    <p:sldId id="596" r:id="rId17"/>
    <p:sldId id="545" r:id="rId18"/>
    <p:sldId id="597" r:id="rId19"/>
    <p:sldId id="613" r:id="rId20"/>
    <p:sldId id="592" r:id="rId21"/>
    <p:sldId id="598" r:id="rId22"/>
    <p:sldId id="593" r:id="rId23"/>
    <p:sldId id="600" r:id="rId24"/>
    <p:sldId id="599" r:id="rId25"/>
    <p:sldId id="601" r:id="rId26"/>
    <p:sldId id="602" r:id="rId27"/>
    <p:sldId id="603" r:id="rId28"/>
    <p:sldId id="605" r:id="rId29"/>
    <p:sldId id="604" r:id="rId30"/>
    <p:sldId id="606" r:id="rId31"/>
    <p:sldId id="607" r:id="rId32"/>
    <p:sldId id="608" r:id="rId33"/>
    <p:sldId id="609" r:id="rId34"/>
    <p:sldId id="614" r:id="rId35"/>
    <p:sldId id="610" r:id="rId36"/>
    <p:sldId id="611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BA5"/>
    <a:srgbClr val="CC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147" autoAdjust="0"/>
    <p:restoredTop sz="96127" autoAdjust="0"/>
  </p:normalViewPr>
  <p:slideViewPr>
    <p:cSldViewPr>
      <p:cViewPr>
        <p:scale>
          <a:sx n="66" d="100"/>
          <a:sy n="66" d="100"/>
        </p:scale>
        <p:origin x="-1524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BFFF3-AB19-4426-9010-B5C09CB09BE2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55DFD-622C-4799-9E9B-2AB95F8C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0628-DD1E-4D0B-9696-C78E620200FE}" type="datetime1">
              <a:rPr lang="en-US" smtClean="0"/>
              <a:pPr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70FE-295E-4796-8741-A6749CAF03B4}" type="datetime1">
              <a:rPr lang="en-US" smtClean="0"/>
              <a:pPr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A32C-9534-4892-A055-D8F128FEE7E0}" type="datetime1">
              <a:rPr lang="en-US" smtClean="0"/>
              <a:pPr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0F28-A992-4AB1-9B48-D4C990449C65}" type="datetime1">
              <a:rPr lang="en-US" smtClean="0"/>
              <a:pPr/>
              <a:t>4/20/2012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0542-B501-4931-9954-3115CAEE1C12}" type="datetime1">
              <a:rPr lang="en-US" smtClean="0"/>
              <a:pPr/>
              <a:t>4/20/2012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A410-4F20-40C4-ACC7-745F4ACDEDE7}" type="datetime1">
              <a:rPr lang="en-US" smtClean="0"/>
              <a:pPr/>
              <a:t>4/20/2012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05CD0-41BE-4FC1-A1BA-981CE7E1CE89}" type="datetime1">
              <a:rPr lang="en-US" smtClean="0"/>
              <a:pPr/>
              <a:t>4/20/2012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9CE4-74EC-482B-9857-9943D3913390}" type="datetime1">
              <a:rPr lang="en-US" smtClean="0"/>
              <a:pPr/>
              <a:t>4/20/2012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99D83-CC2B-4086-BC9C-B606305C8C55}" type="datetime1">
              <a:rPr lang="en-US" smtClean="0"/>
              <a:pPr/>
              <a:t>4/20/2012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7D53-7018-4909-9EA0-C0FACEFD27A6}" type="datetime1">
              <a:rPr lang="en-US" smtClean="0"/>
              <a:pPr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D436-6901-4B6B-87D4-B5D76485AC81}" type="datetime1">
              <a:rPr lang="en-US" smtClean="0"/>
              <a:pPr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1449B-F95F-4F1E-90C6-B766A38AAAC3}" type="datetime1">
              <a:rPr lang="en-US" smtClean="0"/>
              <a:pPr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58645" y="159325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LECTURE 32: </a:t>
            </a: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400" dirty="0" smtClean="0">
                <a:latin typeface="Arial" pitchFamily="34" charset="0"/>
                <a:cs typeface="Arial" pitchFamily="34" charset="0"/>
              </a:rPr>
              <a:t>	         </a:t>
            </a: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MGT 101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1045020"/>
            <a:ext cx="8534400" cy="452431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 lecture 31 we discussed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Topics from Chapter 16: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Early Theories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Contemporary Views in Leadership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Topics from Chapter 17: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What is Control ?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The Control Process.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914400"/>
            <a:ext cx="8534400" cy="529375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Today in Chapter 17 we will discuss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Comparing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Controlling for Organizational Performance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Tools for Measuring Organizational Performance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Contemporary Issues in Control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48216"/>
            <a:ext cx="8458200" cy="480131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Chapter 17: </a:t>
            </a: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Introduction to Controlling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48216"/>
            <a:ext cx="8458200" cy="313932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Comparing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352800" y="685800"/>
            <a:ext cx="2188420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Comparing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200" y="1371600"/>
            <a:ext cx="8382000" cy="477053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Determining the degree of variation between actual performance and the standard.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Significance of variation is determined by:</a:t>
            </a:r>
          </a:p>
          <a:p>
            <a:pPr lvl="2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acceptable range of variation from the standard (forecast or budget).</a:t>
            </a:r>
          </a:p>
          <a:p>
            <a:pPr lvl="2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size (large or small) and direction (over or under) of the variation from the standard (forecast or budget).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57200" y="609600"/>
            <a:ext cx="8440569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Defining the Acceptable Range of Variation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8025" y="1393825"/>
            <a:ext cx="784860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09600" y="609600"/>
            <a:ext cx="8263801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Example of Determining Significant Variation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4150" y="1563688"/>
            <a:ext cx="8775700" cy="373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362200" y="685800"/>
            <a:ext cx="4739631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Taking Managerial Action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4800" y="1371600"/>
            <a:ext cx="8229600" cy="235756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Courses of Action</a:t>
            </a:r>
          </a:p>
          <a:p>
            <a:pPr lvl="1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“Doing nothing”</a:t>
            </a:r>
          </a:p>
          <a:p>
            <a:pPr lvl="2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Only if deviation is judged to be insignificant.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362200" y="685800"/>
            <a:ext cx="4739631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Taking Managerial Action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4800" y="1371600"/>
            <a:ext cx="8229600" cy="285001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Correcting actual (current) performance</a:t>
            </a:r>
          </a:p>
          <a:p>
            <a:pPr lvl="2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Immediate corrective action to correct the problem at once.</a:t>
            </a:r>
          </a:p>
          <a:p>
            <a:pPr lvl="2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Basic corrective action to locate and to correct the source of the deviation.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362200" y="685800"/>
            <a:ext cx="4739631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Taking Managerial Action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4800" y="1371600"/>
            <a:ext cx="8229600" cy="270227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lvl="2">
              <a:spcBef>
                <a:spcPct val="30000"/>
              </a:spcBef>
            </a:pPr>
            <a:r>
              <a:rPr lang="en-US" sz="3200" b="1" dirty="0" smtClean="0">
                <a:solidFill>
                  <a:srgbClr val="996633"/>
                </a:solidFill>
                <a:latin typeface="Arial" pitchFamily="34" charset="0"/>
                <a:cs typeface="Arial" pitchFamily="34" charset="0"/>
              </a:rPr>
              <a:t>Corrective Actions</a:t>
            </a:r>
          </a:p>
          <a:p>
            <a:pPr lvl="3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Change strategy, structure, compensation scheme, or training programs; redesign jobs; or fire employees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33400" y="914400"/>
            <a:ext cx="8229600" cy="477053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Revising the standard</a:t>
            </a:r>
          </a:p>
          <a:p>
            <a:pPr lvl="2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Examining the standard to ascertain whether or not the standard is realistic, fair, and achievable.</a:t>
            </a:r>
          </a:p>
          <a:p>
            <a:pPr lvl="3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Upholding the validity of the standard.</a:t>
            </a:r>
          </a:p>
          <a:p>
            <a:pPr lvl="3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Resetting goals that were initially set too low or too high.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3" y="1238250"/>
            <a:ext cx="7800975" cy="501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304800" y="685800"/>
            <a:ext cx="8382000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Managerial Decisions in the Control Process</a:t>
            </a:r>
            <a:endParaRPr lang="en-US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48216"/>
            <a:ext cx="8458200" cy="480131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Controlling for Organizational Performance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2000" y="609600"/>
            <a:ext cx="7949612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Controlling for Organizational Performance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4800" y="1371600"/>
            <a:ext cx="8610600" cy="521373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5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Organizational Productivity</a:t>
            </a:r>
          </a:p>
          <a:p>
            <a:pPr lvl="1">
              <a:spcBef>
                <a:spcPct val="35000"/>
              </a:spcBef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Productivity: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the overall output of goods and/or services divided by the inputs needed to generate that output.</a:t>
            </a:r>
          </a:p>
          <a:p>
            <a:pPr lvl="2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Output: sales revenues</a:t>
            </a:r>
          </a:p>
          <a:p>
            <a:pPr lvl="2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Inputs: costs of resources (materials, labor expense, and facilities)</a:t>
            </a:r>
          </a:p>
          <a:p>
            <a:pPr lvl="1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Ultimately, productivity is a measure of how efficiently employees do their work.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81000" y="609600"/>
            <a:ext cx="8458200" cy="218521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25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Organizational Effectiveness</a:t>
            </a:r>
          </a:p>
          <a:p>
            <a:pPr lvl="1">
              <a:spcBef>
                <a:spcPct val="2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Measuring how appropriate organizational goals are and how well the organization is achieving its goals.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81000" y="682170"/>
            <a:ext cx="8458200" cy="501675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lvl="2">
              <a:spcBef>
                <a:spcPct val="25000"/>
              </a:spcBef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Systems resource model</a:t>
            </a:r>
          </a:p>
          <a:p>
            <a:pPr lvl="3">
              <a:spcBef>
                <a:spcPct val="2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ability of the organization to exploit its environment in acquiring scarce and valued resources.</a:t>
            </a:r>
          </a:p>
          <a:p>
            <a:pPr lvl="2">
              <a:spcBef>
                <a:spcPct val="25000"/>
              </a:spcBef>
            </a:pPr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pPr lvl="2">
              <a:spcBef>
                <a:spcPct val="25000"/>
              </a:spcBef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The process model</a:t>
            </a:r>
          </a:p>
          <a:p>
            <a:pPr lvl="3">
              <a:spcBef>
                <a:spcPct val="2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efficiency of an organization’s transformation process in converting inputs to outputs.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81000" y="609600"/>
            <a:ext cx="8458200" cy="280076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lvl="2">
              <a:spcBef>
                <a:spcPct val="25000"/>
              </a:spcBef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The multiple constituencies model</a:t>
            </a:r>
          </a:p>
          <a:p>
            <a:pPr lvl="3">
              <a:spcBef>
                <a:spcPct val="25000"/>
              </a:spcBef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3">
              <a:spcBef>
                <a:spcPct val="2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effectiveness of the organization in meeting each constituencies’ needs.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48216"/>
            <a:ext cx="8458200" cy="480131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Tools for Measuring</a:t>
            </a: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Organizational Performance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8600" y="1828800"/>
            <a:ext cx="8606970" cy="304698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Feedforward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Control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A control that prevents anticipated problems </a:t>
            </a:r>
            <a:r>
              <a:rPr lang="en-US" sz="3200" i="1" dirty="0" smtClean="0">
                <a:latin typeface="Arial" pitchFamily="34" charset="0"/>
                <a:cs typeface="Arial" pitchFamily="34" charset="0"/>
              </a:rPr>
              <a:t>before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actual occurrences of the problem.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Building in quality through design.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Requiring suppliers conform to ISO 9002.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4800" y="609600"/>
            <a:ext cx="8610600" cy="107721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Tools for Measuring Organizational Performance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8600" y="1828800"/>
            <a:ext cx="8606970" cy="255454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Concurrent Control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A control that takes place while the monitored activity is in progress.</a:t>
            </a:r>
          </a:p>
          <a:p>
            <a:pPr lvl="2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Direct supervision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: management by walking around.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4800" y="609600"/>
            <a:ext cx="8610600" cy="107721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Tools for Measuring Organizational Performance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04800" y="838200"/>
            <a:ext cx="8610600" cy="289925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5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Feedback Control</a:t>
            </a:r>
          </a:p>
          <a:p>
            <a:pPr lvl="1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 control that takes place after an activity is done.</a:t>
            </a:r>
          </a:p>
          <a:p>
            <a:pPr lvl="2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Corrective action is after-the-fact, when the problem has already occurred.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04800" y="762000"/>
            <a:ext cx="8610600" cy="339169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35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Advantages of feedback controls:</a:t>
            </a:r>
          </a:p>
          <a:p>
            <a:pPr lvl="2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Provide managers with information on the effectiveness  of their planning efforts.</a:t>
            </a:r>
          </a:p>
          <a:p>
            <a:pPr lvl="2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Enhance employee motivation by providing them with information on how well they are doing.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04800" y="685800"/>
            <a:ext cx="8458200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Types of Control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63" y="1524000"/>
            <a:ext cx="7000875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04800" y="685800"/>
            <a:ext cx="8458200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Financial Controls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800" y="1447800"/>
            <a:ext cx="8382000" cy="472129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Traditional Controls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Ratio analysis		Liquidity</a:t>
            </a:r>
          </a:p>
          <a:p>
            <a:pPr lvl="2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Leverage			Activity</a:t>
            </a:r>
          </a:p>
          <a:p>
            <a:pPr lvl="2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Profitability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Budget Analysis</a:t>
            </a:r>
          </a:p>
          <a:p>
            <a:pPr lvl="2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Quantitative standards</a:t>
            </a:r>
          </a:p>
          <a:p>
            <a:pPr lvl="2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Deviations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57200" y="1143000"/>
            <a:ext cx="8382000" cy="452431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Managing Earnings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“Timing” income and expenses to enhance current financial results, which gives an unrealistic picture of the organization’s financial performance.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New laws and regulations require companies to clarify their financial information.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3400" y="685800"/>
            <a:ext cx="8229600" cy="107721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Tools for Measuring Organizational Performance (cont’d.)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3400" y="1828800"/>
            <a:ext cx="8153400" cy="477053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Balanced Scorecard</a:t>
            </a:r>
          </a:p>
          <a:p>
            <a:pPr lvl="1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Is a  measurement tool that uses goals set by managers in four areas to measure a company’s performance:</a:t>
            </a:r>
          </a:p>
          <a:p>
            <a:pPr lvl="2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Financial</a:t>
            </a:r>
          </a:p>
          <a:p>
            <a:pPr lvl="2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Customer</a:t>
            </a:r>
          </a:p>
          <a:p>
            <a:pPr lvl="2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Internal processes</a:t>
            </a:r>
          </a:p>
          <a:p>
            <a:pPr lvl="2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People/innovation/growth assets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3400" y="685800"/>
            <a:ext cx="8229600" cy="107721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Tools for Measuring Organizational Performance (cont’d.)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9600" y="1981200"/>
            <a:ext cx="8153400" cy="206210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Is intended to emphasize that all of these areas are important to an organization’s success and that there should be a balance among them.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590800" y="685800"/>
            <a:ext cx="3873176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Information Controls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1000" y="1447800"/>
            <a:ext cx="8382000" cy="304698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Purposes of Information Controls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As a tool to help managers control other organizational activities.</a:t>
            </a:r>
          </a:p>
          <a:p>
            <a:pPr lvl="2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Managers need the right information at the right time and in the right amount.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590800" y="685800"/>
            <a:ext cx="3873176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Information Controls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1000" y="1447800"/>
            <a:ext cx="8382000" cy="280076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As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an organizational area that managers need to control.</a:t>
            </a:r>
          </a:p>
          <a:p>
            <a:pPr lvl="2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Managers must have comprehensive and secure controls in place to protect the organization’s important information.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81000" y="682188"/>
            <a:ext cx="8382000" cy="575542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Management Information Systems (MIS)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 system used to provide management with needed information on a regular basis.</a:t>
            </a:r>
          </a:p>
          <a:p>
            <a:pPr lvl="2">
              <a:spcBef>
                <a:spcPct val="50000"/>
              </a:spcBef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Data: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an unorganized collection of raw, unanalyzed facts (e.g., unsorted list of customer names).</a:t>
            </a:r>
          </a:p>
          <a:p>
            <a:pPr lvl="2">
              <a:spcBef>
                <a:spcPct val="50000"/>
              </a:spcBef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Information: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data that has been analyzed and organized such that it has value and relevance to managers.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752600" y="685800"/>
            <a:ext cx="5993949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Benchmarking of Best Practices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" y="1676400"/>
            <a:ext cx="8382000" cy="176663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Benchmark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standard of excellence against which to measure and compare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752600" y="685800"/>
            <a:ext cx="5993949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Benchmarking of Best Practices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" y="1378860"/>
            <a:ext cx="8382000" cy="393338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Benchmarking</a:t>
            </a:r>
            <a:endParaRPr lang="en-US" sz="3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Is the search for the best practices among competitors or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noncompetitors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that lead to their superior performance.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Is a control tool for identifying and measuring specific performance gaps and areas for improvement.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48216"/>
            <a:ext cx="8458200" cy="397031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Contemporary Issues in Control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752600" y="685800"/>
            <a:ext cx="5945858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Contemporary Issues in Control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" y="1378860"/>
            <a:ext cx="8382000" cy="477053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Cross-Cultural Issues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use of technology to increase direct corporate control of local operations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Legal constraints on corrective actions in foreign countries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Difficulty with the comparability of data collected from operations in different countries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2400" y="685800"/>
            <a:ext cx="8763000" cy="558614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25000"/>
              </a:spcBef>
            </a:pPr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Workplace Concerns</a:t>
            </a:r>
          </a:p>
          <a:p>
            <a:pPr lvl="1">
              <a:spcBef>
                <a:spcPct val="25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Workplace privacy versus workplace monitoring:</a:t>
            </a:r>
          </a:p>
          <a:p>
            <a:pPr lvl="2">
              <a:spcBef>
                <a:spcPct val="25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E-mail, telephone, computer, and Internet usage</a:t>
            </a:r>
          </a:p>
          <a:p>
            <a:pPr lvl="2">
              <a:spcBef>
                <a:spcPct val="25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Productivity, harassment, security, confidentiality, intellectual property protection</a:t>
            </a:r>
          </a:p>
          <a:p>
            <a:pPr lvl="1">
              <a:spcBef>
                <a:spcPct val="25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Employee theft</a:t>
            </a:r>
          </a:p>
          <a:p>
            <a:pPr lvl="2">
              <a:spcBef>
                <a:spcPct val="25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The unauthorized taking of company property by employees for their personal use.</a:t>
            </a:r>
          </a:p>
          <a:p>
            <a:pPr lvl="1">
              <a:spcBef>
                <a:spcPct val="25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Workplace violence</a:t>
            </a:r>
          </a:p>
          <a:p>
            <a:pPr lvl="2">
              <a:spcBef>
                <a:spcPct val="25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Anger, rage, and violence in the workplace is affecting employee productivity.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1735</TotalTime>
  <Words>1177</Words>
  <Application>Microsoft Office PowerPoint</Application>
  <PresentationFormat>On-screen Show (4:3)</PresentationFormat>
  <Paragraphs>228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imran ghafoor</cp:lastModifiedBy>
  <cp:revision>276</cp:revision>
  <dcterms:created xsi:type="dcterms:W3CDTF">2012-02-27T05:45:45Z</dcterms:created>
  <dcterms:modified xsi:type="dcterms:W3CDTF">2012-04-20T04:09:41Z</dcterms:modified>
</cp:coreProperties>
</file>