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92" r:id="rId2"/>
    <p:sldId id="295" r:id="rId3"/>
    <p:sldId id="338" r:id="rId4"/>
    <p:sldId id="335" r:id="rId5"/>
    <p:sldId id="583" r:id="rId6"/>
    <p:sldId id="568" r:id="rId7"/>
    <p:sldId id="576" r:id="rId8"/>
    <p:sldId id="580" r:id="rId9"/>
    <p:sldId id="524" r:id="rId10"/>
    <p:sldId id="557" r:id="rId11"/>
    <p:sldId id="584" r:id="rId12"/>
    <p:sldId id="577" r:id="rId13"/>
    <p:sldId id="585" r:id="rId14"/>
    <p:sldId id="563" r:id="rId15"/>
    <p:sldId id="586" r:id="rId16"/>
    <p:sldId id="479" r:id="rId17"/>
    <p:sldId id="587" r:id="rId18"/>
    <p:sldId id="578" r:id="rId19"/>
    <p:sldId id="569" r:id="rId20"/>
    <p:sldId id="588" r:id="rId21"/>
    <p:sldId id="589" r:id="rId22"/>
    <p:sldId id="579" r:id="rId23"/>
    <p:sldId id="559" r:id="rId24"/>
    <p:sldId id="590" r:id="rId25"/>
    <p:sldId id="570" r:id="rId26"/>
    <p:sldId id="591" r:id="rId27"/>
    <p:sldId id="530" r:id="rId28"/>
    <p:sldId id="571" r:id="rId29"/>
    <p:sldId id="545" r:id="rId30"/>
    <p:sldId id="592" r:id="rId31"/>
    <p:sldId id="59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DFBA5"/>
    <a:srgbClr val="CC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47" autoAdjust="0"/>
    <p:restoredTop sz="96127" autoAdjust="0"/>
  </p:normalViewPr>
  <p:slideViewPr>
    <p:cSldViewPr>
      <p:cViewPr>
        <p:scale>
          <a:sx n="66" d="100"/>
          <a:sy n="66" d="100"/>
        </p:scale>
        <p:origin x="-1512"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BFFF3-AB19-4426-9010-B5C09CB09BE2}" type="datetimeFigureOut">
              <a:rPr lang="en-US" smtClean="0"/>
              <a:pPr/>
              <a:t>4/20/2012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155DFD-622C-4799-9E9B-2AB95F8CC31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5B0628-DD1E-4D0B-9696-C78E620200FE}" type="datetime1">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7570FE-295E-4796-8741-A6749CAF03B4}" type="datetime1">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5DA32C-9534-4892-A055-D8F128FEE7E0}" type="datetime1">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C20F28-A992-4AB1-9B48-D4C990449C65}" type="datetime1">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010542-B501-4931-9954-3115CAEE1C12}" type="datetime1">
              <a:rPr lang="en-US" smtClean="0"/>
              <a:pPr/>
              <a:t>4/20/2012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2DA410-4F20-40C4-ACC7-745F4ACDEDE7}" type="datetime1">
              <a:rPr lang="en-US" smtClean="0"/>
              <a:pPr/>
              <a:t>4/20/2012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05CD0-41BE-4FC1-A1BA-981CE7E1CE89}" type="datetime1">
              <a:rPr lang="en-US" smtClean="0"/>
              <a:pPr/>
              <a:t>4/20/2012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F69CE4-74EC-482B-9857-9943D3913390}" type="datetime1">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99D83-CC2B-4086-BC9C-B606305C8C55}" type="datetime1">
              <a:rPr lang="en-US" smtClean="0"/>
              <a:pPr/>
              <a:t>4/20/2012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207D53-7018-4909-9EA0-C0FACEFD27A6}" type="datetime1">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F9D436-6901-4B6B-87D4-B5D76485AC81}" type="datetime1">
              <a:rPr lang="en-US" smtClean="0"/>
              <a:pPr/>
              <a:t>4/20/2012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1449B-F95F-4F1E-90C6-B766A38AAAC3}" type="datetime1">
              <a:rPr lang="en-US" smtClean="0"/>
              <a:pPr/>
              <a:t>4/20/2012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58645" y="159325"/>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609600"/>
            <a:ext cx="8534400" cy="5632311"/>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LECTURE 31: </a:t>
            </a: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Introduction to Management</a:t>
            </a:r>
            <a:endParaRPr lang="en-US" sz="5400" dirty="0" smtClean="0">
              <a:latin typeface="Arial" pitchFamily="34" charset="0"/>
              <a:cs typeface="Arial" pitchFamily="34" charset="0"/>
            </a:endParaRPr>
          </a:p>
          <a:p>
            <a:r>
              <a:rPr lang="en-US" sz="5400" dirty="0" smtClean="0">
                <a:latin typeface="Arial" pitchFamily="34" charset="0"/>
                <a:cs typeface="Arial" pitchFamily="34" charset="0"/>
              </a:rPr>
              <a:t>	         </a:t>
            </a:r>
            <a:r>
              <a:rPr lang="en-US" sz="5400" b="1" dirty="0" smtClean="0">
                <a:latin typeface="Arial" pitchFamily="34" charset="0"/>
                <a:cs typeface="Arial" pitchFamily="34" charset="0"/>
              </a:rPr>
              <a:t>MGT 101</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1045020"/>
            <a:ext cx="8534400" cy="2554545"/>
          </a:xfrm>
          <a:prstGeom prst="rect">
            <a:avLst/>
          </a:prstGeom>
          <a:noFill/>
          <a:ln>
            <a:solidFill>
              <a:schemeClr val="tx2">
                <a:lumMod val="40000"/>
                <a:lumOff val="60000"/>
              </a:schemeClr>
            </a:solidFill>
          </a:ln>
        </p:spPr>
        <p:txBody>
          <a:bodyPr wrap="square" rtlCol="0">
            <a:spAutoFit/>
          </a:bodyPr>
          <a:lstStyle/>
          <a:p>
            <a:r>
              <a:rPr lang="en-US" sz="3200" b="1" dirty="0" smtClean="0">
                <a:solidFill>
                  <a:schemeClr val="tx2">
                    <a:lumMod val="75000"/>
                  </a:schemeClr>
                </a:solidFill>
                <a:latin typeface="Arial" pitchFamily="34" charset="0"/>
                <a:cs typeface="Arial" pitchFamily="34" charset="0"/>
              </a:rPr>
              <a:t>In lecture 30 we discussed</a:t>
            </a:r>
          </a:p>
          <a:p>
            <a:endParaRPr lang="en-US" sz="3200"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Topics from Chapter 16:</a:t>
            </a:r>
          </a:p>
          <a:p>
            <a:pPr lvl="1">
              <a:buFont typeface="Arial" pitchFamily="34" charset="0"/>
              <a:buChar char="•"/>
            </a:pPr>
            <a:r>
              <a:rPr lang="en-US" sz="3200" b="1" dirty="0" smtClean="0">
                <a:solidFill>
                  <a:schemeClr val="tx2">
                    <a:lumMod val="75000"/>
                  </a:schemeClr>
                </a:solidFill>
                <a:latin typeface="Arial" pitchFamily="34" charset="0"/>
                <a:cs typeface="Arial" pitchFamily="34" charset="0"/>
              </a:rPr>
              <a:t> </a:t>
            </a:r>
            <a:r>
              <a:rPr lang="en-US" sz="3200" dirty="0" smtClean="0">
                <a:latin typeface="Arial" pitchFamily="34" charset="0"/>
                <a:cs typeface="Arial" pitchFamily="34" charset="0"/>
              </a:rPr>
              <a:t>Leaders and Leadership</a:t>
            </a:r>
          </a:p>
          <a:p>
            <a:pPr lvl="1">
              <a:buFont typeface="Arial" pitchFamily="34" charset="0"/>
              <a:buChar char="•"/>
            </a:pPr>
            <a:r>
              <a:rPr lang="en-US" sz="3200" dirty="0" smtClean="0">
                <a:latin typeface="Arial" pitchFamily="34" charset="0"/>
                <a:cs typeface="Arial" pitchFamily="34" charset="0"/>
              </a:rPr>
              <a:t>Early Theories in Leadership</a:t>
            </a:r>
          </a:p>
        </p:txBody>
      </p:sp>
      <p:sp>
        <p:nvSpPr>
          <p:cNvPr id="9" name="Slide Number Placeholder 8"/>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4875"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a:t>
            </a:r>
            <a:endParaRPr lang="en-US" sz="2000" dirty="0">
              <a:solidFill>
                <a:srgbClr val="FF0000"/>
              </a:solidFill>
              <a:latin typeface="Arial" pitchFamily="34" charset="0"/>
              <a:cs typeface="Arial" pitchFamily="34" charset="0"/>
            </a:endParaRPr>
          </a:p>
        </p:txBody>
      </p:sp>
      <p:sp>
        <p:nvSpPr>
          <p:cNvPr id="6" name="TextBox 5"/>
          <p:cNvSpPr txBox="1"/>
          <p:nvPr/>
        </p:nvSpPr>
        <p:spPr>
          <a:xfrm>
            <a:off x="381000" y="914400"/>
            <a:ext cx="8534400" cy="4801314"/>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Today in Chapter 16 we will discuss</a:t>
            </a:r>
          </a:p>
          <a:p>
            <a:endParaRPr lang="en-US" sz="3200" b="1" dirty="0" smtClean="0">
              <a:solidFill>
                <a:schemeClr val="tx2">
                  <a:lumMod val="75000"/>
                </a:schemeClr>
              </a:solidFill>
              <a:latin typeface="Arial" pitchFamily="34" charset="0"/>
              <a:cs typeface="Arial" pitchFamily="34" charset="0"/>
            </a:endParaRPr>
          </a:p>
          <a:p>
            <a:pPr lvl="1">
              <a:buFont typeface="Arial" pitchFamily="34" charset="0"/>
              <a:buChar char="•"/>
            </a:pPr>
            <a:r>
              <a:rPr lang="en-US" sz="3200" dirty="0" smtClean="0">
                <a:latin typeface="Arial" pitchFamily="34" charset="0"/>
                <a:cs typeface="Arial" pitchFamily="34" charset="0"/>
              </a:rPr>
              <a:t> Early Theories</a:t>
            </a:r>
          </a:p>
          <a:p>
            <a:pPr lvl="1">
              <a:buFont typeface="Arial" pitchFamily="34" charset="0"/>
              <a:buChar char="•"/>
            </a:pPr>
            <a:r>
              <a:rPr lang="en-US" sz="3200" dirty="0" smtClean="0">
                <a:latin typeface="Arial" pitchFamily="34" charset="0"/>
                <a:cs typeface="Arial" pitchFamily="34" charset="0"/>
              </a:rPr>
              <a:t>Contemporary Views in Leadership</a:t>
            </a:r>
          </a:p>
          <a:p>
            <a:endParaRPr lang="en-US" sz="3200" b="1" dirty="0" smtClean="0">
              <a:solidFill>
                <a:schemeClr val="tx2">
                  <a:lumMod val="75000"/>
                </a:schemeClr>
              </a:solidFill>
              <a:latin typeface="Arial" pitchFamily="34" charset="0"/>
              <a:cs typeface="Arial" pitchFamily="34" charset="0"/>
            </a:endParaRPr>
          </a:p>
          <a:p>
            <a:r>
              <a:rPr lang="en-US" sz="3200" b="1" dirty="0" smtClean="0">
                <a:solidFill>
                  <a:schemeClr val="tx2">
                    <a:lumMod val="75000"/>
                  </a:schemeClr>
                </a:solidFill>
                <a:latin typeface="Arial" pitchFamily="34" charset="0"/>
                <a:cs typeface="Arial" pitchFamily="34" charset="0"/>
              </a:rPr>
              <a:t>Also today in Chapter 17 we will discuss</a:t>
            </a:r>
          </a:p>
          <a:p>
            <a:pPr lvl="1">
              <a:buFont typeface="Arial" pitchFamily="34" charset="0"/>
              <a:buChar char="•"/>
            </a:pPr>
            <a:r>
              <a:rPr lang="en-US" sz="3200" b="1" dirty="0" smtClean="0">
                <a:solidFill>
                  <a:schemeClr val="tx2">
                    <a:lumMod val="75000"/>
                  </a:schemeClr>
                </a:solidFill>
                <a:latin typeface="Arial" pitchFamily="34" charset="0"/>
                <a:cs typeface="Arial" pitchFamily="34" charset="0"/>
              </a:rPr>
              <a:t> </a:t>
            </a:r>
            <a:r>
              <a:rPr lang="en-US" sz="3200" dirty="0" smtClean="0">
                <a:latin typeface="Arial" pitchFamily="34" charset="0"/>
                <a:cs typeface="Arial" pitchFamily="34" charset="0"/>
              </a:rPr>
              <a:t>What is Control ?</a:t>
            </a:r>
          </a:p>
          <a:p>
            <a:pPr lvl="1">
              <a:buFont typeface="Arial" pitchFamily="34" charset="0"/>
              <a:buChar char="•"/>
            </a:pPr>
            <a:r>
              <a:rPr lang="en-US" sz="3200" dirty="0" smtClean="0">
                <a:latin typeface="Arial" pitchFamily="34" charset="0"/>
                <a:cs typeface="Arial" pitchFamily="34" charset="0"/>
              </a:rPr>
              <a:t> The Control Process. </a:t>
            </a:r>
          </a:p>
          <a:p>
            <a:pPr lvl="1"/>
            <a:endParaRPr lang="en-US" sz="3200"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970318"/>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Chapter 16: </a:t>
            </a:r>
          </a:p>
          <a:p>
            <a:endParaRPr lang="en-US" sz="5400" dirty="0" smtClean="0">
              <a:latin typeface="Arial" pitchFamily="34" charset="0"/>
              <a:cs typeface="Arial" pitchFamily="34" charset="0"/>
            </a:endParaRPr>
          </a:p>
          <a:p>
            <a:pPr algn="ctr"/>
            <a:r>
              <a:rPr lang="en-US" sz="5400" b="1" dirty="0" smtClean="0">
                <a:latin typeface="Arial" pitchFamily="34" charset="0"/>
                <a:cs typeface="Arial" pitchFamily="34" charset="0"/>
              </a:rPr>
              <a:t>Managers as Leaders</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5</a:t>
            </a:fld>
            <a:endParaRPr lang="en-US"/>
          </a:p>
        </p:txBody>
      </p:sp>
      <p:sp>
        <p:nvSpPr>
          <p:cNvPr id="6" name="Rectangle 5"/>
          <p:cNvSpPr/>
          <p:nvPr/>
        </p:nvSpPr>
        <p:spPr>
          <a:xfrm>
            <a:off x="228600" y="762000"/>
            <a:ext cx="8686800" cy="3933384"/>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Path-Goal Model</a:t>
            </a:r>
          </a:p>
          <a:p>
            <a:pPr lvl="1">
              <a:spcBef>
                <a:spcPct val="40000"/>
              </a:spcBef>
            </a:pPr>
            <a:r>
              <a:rPr lang="en-US" sz="3200" dirty="0" smtClean="0">
                <a:latin typeface="Arial" pitchFamily="34" charset="0"/>
                <a:cs typeface="Arial" pitchFamily="34" charset="0"/>
              </a:rPr>
              <a:t>States that the leader’s job is to assist his or her followers in attaining their goals and to provide direction or support to ensure their goals are compatible with organizational goals.</a:t>
            </a:r>
          </a:p>
          <a:p>
            <a:pPr lvl="1">
              <a:spcBef>
                <a:spcPct val="40000"/>
              </a:spcBef>
            </a:pP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6</a:t>
            </a:fld>
            <a:endParaRPr lang="en-US"/>
          </a:p>
        </p:txBody>
      </p:sp>
      <p:sp>
        <p:nvSpPr>
          <p:cNvPr id="6" name="Rectangle 5"/>
          <p:cNvSpPr/>
          <p:nvPr/>
        </p:nvSpPr>
        <p:spPr>
          <a:xfrm>
            <a:off x="228600" y="762000"/>
            <a:ext cx="8686800" cy="4524315"/>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Path-Goal Model</a:t>
            </a:r>
          </a:p>
          <a:p>
            <a:pPr lvl="1">
              <a:spcBef>
                <a:spcPct val="40000"/>
              </a:spcBef>
            </a:pPr>
            <a:r>
              <a:rPr lang="en-US" sz="3200" dirty="0" smtClean="0">
                <a:latin typeface="Arial" pitchFamily="34" charset="0"/>
                <a:cs typeface="Arial" pitchFamily="34" charset="0"/>
              </a:rPr>
              <a:t>Leaders assume different leadership styles at different times depending on the situation:</a:t>
            </a:r>
          </a:p>
          <a:p>
            <a:pPr lvl="2">
              <a:spcBef>
                <a:spcPct val="40000"/>
              </a:spcBef>
            </a:pPr>
            <a:r>
              <a:rPr lang="en-US" sz="3200" dirty="0" smtClean="0">
                <a:latin typeface="Arial" pitchFamily="34" charset="0"/>
                <a:cs typeface="Arial" pitchFamily="34" charset="0"/>
              </a:rPr>
              <a:t>Directive leader</a:t>
            </a:r>
          </a:p>
          <a:p>
            <a:pPr lvl="2">
              <a:spcBef>
                <a:spcPct val="40000"/>
              </a:spcBef>
            </a:pPr>
            <a:r>
              <a:rPr lang="en-US" sz="3200" dirty="0" smtClean="0">
                <a:latin typeface="Arial" pitchFamily="34" charset="0"/>
                <a:cs typeface="Arial" pitchFamily="34" charset="0"/>
              </a:rPr>
              <a:t>Supportive leader</a:t>
            </a:r>
          </a:p>
          <a:p>
            <a:pPr lvl="2">
              <a:spcBef>
                <a:spcPct val="40000"/>
              </a:spcBef>
            </a:pPr>
            <a:r>
              <a:rPr lang="en-US" sz="3200" dirty="0" smtClean="0">
                <a:latin typeface="Arial" pitchFamily="34" charset="0"/>
                <a:cs typeface="Arial" pitchFamily="34" charset="0"/>
              </a:rPr>
              <a:t>Participative leader</a:t>
            </a:r>
          </a:p>
          <a:p>
            <a:pPr lvl="2">
              <a:spcBef>
                <a:spcPct val="40000"/>
              </a:spcBef>
            </a:pPr>
            <a:r>
              <a:rPr lang="en-US" sz="3200" dirty="0" smtClean="0">
                <a:latin typeface="Arial" pitchFamily="34" charset="0"/>
                <a:cs typeface="Arial" pitchFamily="34" charset="0"/>
              </a:rPr>
              <a:t>Achievement oriented leader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7</a:t>
            </a:fld>
            <a:endParaRPr lang="en-US"/>
          </a:p>
        </p:txBody>
      </p:sp>
      <p:pic>
        <p:nvPicPr>
          <p:cNvPr id="7" name="Picture 5"/>
          <p:cNvPicPr>
            <a:picLocks noChangeAspect="1" noChangeArrowheads="1"/>
          </p:cNvPicPr>
          <p:nvPr/>
        </p:nvPicPr>
        <p:blipFill>
          <a:blip r:embed="rId2"/>
          <a:srcRect/>
          <a:stretch>
            <a:fillRect/>
          </a:stretch>
        </p:blipFill>
        <p:spPr bwMode="auto">
          <a:xfrm>
            <a:off x="704850" y="1371600"/>
            <a:ext cx="7734300" cy="4638675"/>
          </a:xfrm>
          <a:prstGeom prst="rect">
            <a:avLst/>
          </a:prstGeom>
          <a:noFill/>
          <a:ln w="9525">
            <a:noFill/>
            <a:miter lim="800000"/>
            <a:headEnd/>
            <a:tailEnd/>
          </a:ln>
          <a:effectLst/>
        </p:spPr>
      </p:pic>
      <p:sp>
        <p:nvSpPr>
          <p:cNvPr id="8" name="Rectangle 7"/>
          <p:cNvSpPr/>
          <p:nvPr/>
        </p:nvSpPr>
        <p:spPr>
          <a:xfrm>
            <a:off x="2667000" y="685800"/>
            <a:ext cx="3410485"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Path-Goal Theory</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693319"/>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Contemporary Views of Leadership</a:t>
            </a:r>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9</a:t>
            </a:fld>
            <a:endParaRPr lang="en-US"/>
          </a:p>
        </p:txBody>
      </p:sp>
      <p:sp>
        <p:nvSpPr>
          <p:cNvPr id="8" name="Rectangle 7"/>
          <p:cNvSpPr/>
          <p:nvPr/>
        </p:nvSpPr>
        <p:spPr>
          <a:xfrm>
            <a:off x="457200" y="838200"/>
            <a:ext cx="8229600" cy="5533823"/>
          </a:xfrm>
          <a:prstGeom prst="rect">
            <a:avLst/>
          </a:prstGeom>
          <a:solidFill>
            <a:schemeClr val="bg2">
              <a:lumMod val="90000"/>
            </a:schemeClr>
          </a:solidFill>
        </p:spPr>
        <p:txBody>
          <a:bodyPr wrap="square">
            <a:spAutoFit/>
          </a:bodyPr>
          <a:lstStyle/>
          <a:p>
            <a:pPr>
              <a:spcBef>
                <a:spcPct val="35000"/>
              </a:spcBef>
            </a:pPr>
            <a:r>
              <a:rPr lang="en-US" sz="3200" dirty="0" smtClean="0">
                <a:solidFill>
                  <a:srgbClr val="FF0000"/>
                </a:solidFill>
                <a:latin typeface="Arial" pitchFamily="34" charset="0"/>
                <a:cs typeface="Arial" pitchFamily="34" charset="0"/>
              </a:rPr>
              <a:t>Transactional Leadership</a:t>
            </a:r>
          </a:p>
          <a:p>
            <a:pPr lvl="1">
              <a:spcBef>
                <a:spcPct val="35000"/>
              </a:spcBef>
            </a:pPr>
            <a:r>
              <a:rPr lang="en-US" sz="3200" dirty="0" smtClean="0">
                <a:latin typeface="Arial" pitchFamily="34" charset="0"/>
                <a:cs typeface="Arial" pitchFamily="34" charset="0"/>
              </a:rPr>
              <a:t>Leaders who guide or motivate their followers in the direction of established goals by clarifying role and task requirements.</a:t>
            </a:r>
          </a:p>
          <a:p>
            <a:pPr>
              <a:spcBef>
                <a:spcPct val="35000"/>
              </a:spcBef>
            </a:pPr>
            <a:r>
              <a:rPr lang="en-US" sz="3200" dirty="0" smtClean="0">
                <a:solidFill>
                  <a:srgbClr val="FF0000"/>
                </a:solidFill>
                <a:latin typeface="Arial" pitchFamily="34" charset="0"/>
                <a:cs typeface="Arial" pitchFamily="34" charset="0"/>
              </a:rPr>
              <a:t>Transformational Leadership</a:t>
            </a:r>
          </a:p>
          <a:p>
            <a:pPr lvl="1">
              <a:spcBef>
                <a:spcPct val="35000"/>
              </a:spcBef>
            </a:pPr>
            <a:r>
              <a:rPr lang="en-US" sz="3200" dirty="0" smtClean="0">
                <a:latin typeface="Arial" pitchFamily="34" charset="0"/>
                <a:cs typeface="Arial" pitchFamily="34" charset="0"/>
              </a:rPr>
              <a:t>Leaders who inspire followers to transcend their own self-interests for the good of the organization by clarifying role and task requirements.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10</a:t>
            </a:fld>
            <a:endParaRPr lang="en-US"/>
          </a:p>
        </p:txBody>
      </p:sp>
      <p:sp>
        <p:nvSpPr>
          <p:cNvPr id="6" name="Rectangle 5"/>
          <p:cNvSpPr/>
          <p:nvPr/>
        </p:nvSpPr>
        <p:spPr>
          <a:xfrm>
            <a:off x="304800" y="838200"/>
            <a:ext cx="8458200" cy="2209836"/>
          </a:xfrm>
          <a:prstGeom prst="rect">
            <a:avLst/>
          </a:prstGeom>
          <a:solidFill>
            <a:schemeClr val="bg2">
              <a:lumMod val="90000"/>
            </a:schemeClr>
          </a:solidFill>
        </p:spPr>
        <p:txBody>
          <a:bodyPr wrap="square">
            <a:spAutoFit/>
          </a:bodyPr>
          <a:lstStyle/>
          <a:p>
            <a:pPr>
              <a:spcBef>
                <a:spcPct val="30000"/>
              </a:spcBef>
            </a:pPr>
            <a:r>
              <a:rPr lang="en-US" sz="3200" dirty="0" smtClean="0">
                <a:solidFill>
                  <a:srgbClr val="FF0000"/>
                </a:solidFill>
                <a:latin typeface="Arial" pitchFamily="34" charset="0"/>
                <a:cs typeface="Arial" pitchFamily="34" charset="0"/>
              </a:rPr>
              <a:t>Charismatic Leadership</a:t>
            </a:r>
          </a:p>
          <a:p>
            <a:pPr lvl="1">
              <a:spcBef>
                <a:spcPct val="30000"/>
              </a:spcBef>
            </a:pPr>
            <a:r>
              <a:rPr lang="en-US" sz="3200" dirty="0" smtClean="0">
                <a:latin typeface="Arial" pitchFamily="34" charset="0"/>
                <a:cs typeface="Arial" pitchFamily="34" charset="0"/>
              </a:rPr>
              <a:t>An enthusiastic, self-confident leader whose personality and actions influence people to behave in certain ways.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11</a:t>
            </a:fld>
            <a:endParaRPr lang="en-US"/>
          </a:p>
        </p:txBody>
      </p:sp>
      <p:sp>
        <p:nvSpPr>
          <p:cNvPr id="6" name="Rectangle 5"/>
          <p:cNvSpPr/>
          <p:nvPr/>
        </p:nvSpPr>
        <p:spPr>
          <a:xfrm>
            <a:off x="304800" y="838200"/>
            <a:ext cx="8458200" cy="5262979"/>
          </a:xfrm>
          <a:prstGeom prst="rect">
            <a:avLst/>
          </a:prstGeom>
          <a:solidFill>
            <a:schemeClr val="bg2">
              <a:lumMod val="90000"/>
            </a:schemeClr>
          </a:solidFill>
        </p:spPr>
        <p:txBody>
          <a:bodyPr wrap="square">
            <a:spAutoFit/>
          </a:bodyPr>
          <a:lstStyle/>
          <a:p>
            <a:pPr lvl="1">
              <a:spcBef>
                <a:spcPct val="30000"/>
              </a:spcBef>
            </a:pPr>
            <a:r>
              <a:rPr lang="en-US" sz="3200" dirty="0" smtClean="0">
                <a:solidFill>
                  <a:srgbClr val="FF0000"/>
                </a:solidFill>
                <a:latin typeface="Arial" pitchFamily="34" charset="0"/>
                <a:cs typeface="Arial" pitchFamily="34" charset="0"/>
              </a:rPr>
              <a:t>Characteristics of charismatic leaders:</a:t>
            </a:r>
          </a:p>
          <a:p>
            <a:pPr lvl="2">
              <a:spcBef>
                <a:spcPct val="30000"/>
              </a:spcBef>
            </a:pPr>
            <a:r>
              <a:rPr lang="en-US" sz="3200" dirty="0" smtClean="0">
                <a:latin typeface="Arial" pitchFamily="34" charset="0"/>
                <a:cs typeface="Arial" pitchFamily="34" charset="0"/>
              </a:rPr>
              <a:t>Have a vision.</a:t>
            </a:r>
          </a:p>
          <a:p>
            <a:pPr lvl="2">
              <a:spcBef>
                <a:spcPct val="30000"/>
              </a:spcBef>
            </a:pPr>
            <a:r>
              <a:rPr lang="en-US" sz="3200" dirty="0" smtClean="0">
                <a:latin typeface="Arial" pitchFamily="34" charset="0"/>
                <a:cs typeface="Arial" pitchFamily="34" charset="0"/>
              </a:rPr>
              <a:t>Are able to articulate the vision.</a:t>
            </a:r>
          </a:p>
          <a:p>
            <a:pPr lvl="2">
              <a:spcBef>
                <a:spcPct val="30000"/>
              </a:spcBef>
            </a:pPr>
            <a:r>
              <a:rPr lang="en-US" sz="3200" dirty="0" smtClean="0">
                <a:latin typeface="Arial" pitchFamily="34" charset="0"/>
                <a:cs typeface="Arial" pitchFamily="34" charset="0"/>
              </a:rPr>
              <a:t>Are willing to take risks to achieve the vision.</a:t>
            </a:r>
          </a:p>
          <a:p>
            <a:pPr lvl="2">
              <a:spcBef>
                <a:spcPct val="30000"/>
              </a:spcBef>
            </a:pPr>
            <a:r>
              <a:rPr lang="en-US" sz="3200" dirty="0" smtClean="0">
                <a:latin typeface="Arial" pitchFamily="34" charset="0"/>
                <a:cs typeface="Arial" pitchFamily="34" charset="0"/>
              </a:rPr>
              <a:t>Are sensitive to the environment and follower needs.</a:t>
            </a:r>
          </a:p>
          <a:p>
            <a:pPr lvl="2">
              <a:spcBef>
                <a:spcPct val="30000"/>
              </a:spcBef>
            </a:pPr>
            <a:r>
              <a:rPr lang="en-US" sz="3200" dirty="0" smtClean="0">
                <a:latin typeface="Arial" pitchFamily="34" charset="0"/>
                <a:cs typeface="Arial" pitchFamily="34" charset="0"/>
              </a:rPr>
              <a:t>Exhibit behaviors that are out of the ordinary.</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12</a:t>
            </a:fld>
            <a:endParaRPr lang="en-US" dirty="0"/>
          </a:p>
        </p:txBody>
      </p:sp>
      <p:sp>
        <p:nvSpPr>
          <p:cNvPr id="10" name="Rectangle 9"/>
          <p:cNvSpPr/>
          <p:nvPr/>
        </p:nvSpPr>
        <p:spPr>
          <a:xfrm>
            <a:off x="304800" y="914400"/>
            <a:ext cx="8534400" cy="2751522"/>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Visionary Leadership</a:t>
            </a:r>
          </a:p>
          <a:p>
            <a:pPr lvl="1">
              <a:spcBef>
                <a:spcPct val="40000"/>
              </a:spcBef>
            </a:pPr>
            <a:r>
              <a:rPr lang="en-US" sz="3200" dirty="0" smtClean="0">
                <a:latin typeface="Arial" pitchFamily="34" charset="0"/>
                <a:cs typeface="Arial" pitchFamily="34" charset="0"/>
              </a:rPr>
              <a:t>A leader who creates and articulates a realistic, credible, and attractive vision of the future that improves upon the present situation.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13</a:t>
            </a:fld>
            <a:endParaRPr lang="en-US" dirty="0"/>
          </a:p>
        </p:txBody>
      </p:sp>
      <p:sp>
        <p:nvSpPr>
          <p:cNvPr id="10" name="Rectangle 9"/>
          <p:cNvSpPr/>
          <p:nvPr/>
        </p:nvSpPr>
        <p:spPr>
          <a:xfrm>
            <a:off x="304800" y="914400"/>
            <a:ext cx="8534400" cy="3637919"/>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Visionary leaders have the ability to:</a:t>
            </a:r>
          </a:p>
          <a:p>
            <a:pPr lvl="1">
              <a:spcBef>
                <a:spcPct val="40000"/>
              </a:spcBef>
            </a:pPr>
            <a:r>
              <a:rPr lang="en-US" sz="3200" dirty="0" smtClean="0">
                <a:latin typeface="Arial" pitchFamily="34" charset="0"/>
                <a:cs typeface="Arial" pitchFamily="34" charset="0"/>
              </a:rPr>
              <a:t>Explain the vision to others.</a:t>
            </a:r>
          </a:p>
          <a:p>
            <a:pPr lvl="1">
              <a:spcBef>
                <a:spcPct val="40000"/>
              </a:spcBef>
            </a:pPr>
            <a:r>
              <a:rPr lang="en-US" sz="3200" dirty="0" smtClean="0">
                <a:latin typeface="Arial" pitchFamily="34" charset="0"/>
                <a:cs typeface="Arial" pitchFamily="34" charset="0"/>
              </a:rPr>
              <a:t>Express the vision not just verbally but through behavior.</a:t>
            </a:r>
          </a:p>
          <a:p>
            <a:pPr lvl="1">
              <a:spcBef>
                <a:spcPct val="40000"/>
              </a:spcBef>
            </a:pPr>
            <a:r>
              <a:rPr lang="en-US" sz="3200" dirty="0" smtClean="0">
                <a:latin typeface="Arial" pitchFamily="34" charset="0"/>
                <a:cs typeface="Arial" pitchFamily="34" charset="0"/>
              </a:rPr>
              <a:t>Extend or apply the vision to different leadership contexts.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14</a:t>
            </a:fld>
            <a:endParaRPr lang="en-US"/>
          </a:p>
        </p:txBody>
      </p:sp>
      <p:sp>
        <p:nvSpPr>
          <p:cNvPr id="10" name="Rectangle 9"/>
          <p:cNvSpPr/>
          <p:nvPr/>
        </p:nvSpPr>
        <p:spPr>
          <a:xfrm>
            <a:off x="304800" y="914400"/>
            <a:ext cx="8534400" cy="3145476"/>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Team Leadership Characteristics</a:t>
            </a:r>
          </a:p>
          <a:p>
            <a:pPr lvl="1">
              <a:spcBef>
                <a:spcPct val="40000"/>
              </a:spcBef>
            </a:pPr>
            <a:r>
              <a:rPr lang="en-US" sz="3200" dirty="0" smtClean="0">
                <a:latin typeface="Arial" pitchFamily="34" charset="0"/>
                <a:cs typeface="Arial" pitchFamily="34" charset="0"/>
              </a:rPr>
              <a:t>Having patience to share information</a:t>
            </a:r>
          </a:p>
          <a:p>
            <a:pPr lvl="1">
              <a:spcBef>
                <a:spcPct val="40000"/>
              </a:spcBef>
            </a:pPr>
            <a:r>
              <a:rPr lang="en-US" sz="3200" dirty="0" smtClean="0">
                <a:latin typeface="Arial" pitchFamily="34" charset="0"/>
                <a:cs typeface="Arial" pitchFamily="34" charset="0"/>
              </a:rPr>
              <a:t>Being able to trust others and to give up authority</a:t>
            </a:r>
          </a:p>
          <a:p>
            <a:pPr lvl="1">
              <a:spcBef>
                <a:spcPct val="40000"/>
              </a:spcBef>
            </a:pPr>
            <a:r>
              <a:rPr lang="en-US" sz="3200" dirty="0" smtClean="0">
                <a:latin typeface="Arial" pitchFamily="34" charset="0"/>
                <a:cs typeface="Arial" pitchFamily="34" charset="0"/>
              </a:rPr>
              <a:t>Understanding when to intervene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15</a:t>
            </a:fld>
            <a:endParaRPr lang="en-US"/>
          </a:p>
        </p:txBody>
      </p:sp>
      <p:sp>
        <p:nvSpPr>
          <p:cNvPr id="10" name="Rectangle 9"/>
          <p:cNvSpPr/>
          <p:nvPr/>
        </p:nvSpPr>
        <p:spPr>
          <a:xfrm>
            <a:off x="304800" y="914400"/>
            <a:ext cx="8534400" cy="4130361"/>
          </a:xfrm>
          <a:prstGeom prst="rect">
            <a:avLst/>
          </a:prstGeom>
          <a:solidFill>
            <a:schemeClr val="bg2">
              <a:lumMod val="90000"/>
            </a:schemeClr>
          </a:solidFill>
        </p:spPr>
        <p:txBody>
          <a:bodyPr wrap="square">
            <a:spAutoFit/>
          </a:bodyPr>
          <a:lstStyle/>
          <a:p>
            <a:pPr>
              <a:spcBef>
                <a:spcPct val="40000"/>
              </a:spcBef>
            </a:pPr>
            <a:r>
              <a:rPr lang="en-US" sz="3200" dirty="0" smtClean="0">
                <a:solidFill>
                  <a:srgbClr val="FF0000"/>
                </a:solidFill>
                <a:latin typeface="Arial" pitchFamily="34" charset="0"/>
                <a:cs typeface="Arial" pitchFamily="34" charset="0"/>
              </a:rPr>
              <a:t>Team Leader’s Job</a:t>
            </a:r>
          </a:p>
          <a:p>
            <a:pPr lvl="1">
              <a:spcBef>
                <a:spcPct val="40000"/>
              </a:spcBef>
            </a:pPr>
            <a:r>
              <a:rPr lang="en-US" sz="3200" dirty="0" smtClean="0">
                <a:latin typeface="Arial" pitchFamily="34" charset="0"/>
                <a:cs typeface="Arial" pitchFamily="34" charset="0"/>
              </a:rPr>
              <a:t>Managing the team’s external boundary</a:t>
            </a:r>
          </a:p>
          <a:p>
            <a:pPr lvl="1">
              <a:spcBef>
                <a:spcPct val="40000"/>
              </a:spcBef>
            </a:pPr>
            <a:r>
              <a:rPr lang="en-US" sz="3200" dirty="0" smtClean="0">
                <a:latin typeface="Arial" pitchFamily="34" charset="0"/>
                <a:cs typeface="Arial" pitchFamily="34" charset="0"/>
              </a:rPr>
              <a:t>Facilitating the team process</a:t>
            </a:r>
          </a:p>
          <a:p>
            <a:pPr lvl="2">
              <a:spcBef>
                <a:spcPct val="40000"/>
              </a:spcBef>
            </a:pPr>
            <a:r>
              <a:rPr lang="en-US" sz="3200" dirty="0" smtClean="0">
                <a:latin typeface="Arial" pitchFamily="34" charset="0"/>
                <a:cs typeface="Arial" pitchFamily="34" charset="0"/>
              </a:rPr>
              <a:t>Coaching, facilitating, handling disciplinary problems, reviewing team and individual performance, training, and communication</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16</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5"/>
          <p:cNvPicPr>
            <a:picLocks noChangeAspect="1" noChangeArrowheads="1"/>
          </p:cNvPicPr>
          <p:nvPr/>
        </p:nvPicPr>
        <p:blipFill>
          <a:blip r:embed="rId2"/>
          <a:srcRect/>
          <a:stretch>
            <a:fillRect/>
          </a:stretch>
        </p:blipFill>
        <p:spPr bwMode="auto">
          <a:xfrm>
            <a:off x="1009650" y="2105025"/>
            <a:ext cx="7124700" cy="2647950"/>
          </a:xfrm>
          <a:prstGeom prst="rect">
            <a:avLst/>
          </a:prstGeom>
          <a:noFill/>
          <a:ln w="9525">
            <a:noFill/>
            <a:miter lim="800000"/>
            <a:headEnd/>
            <a:tailEnd/>
          </a:ln>
          <a:effectLst/>
        </p:spPr>
      </p:pic>
      <p:sp>
        <p:nvSpPr>
          <p:cNvPr id="10" name="Rectangle 9"/>
          <p:cNvSpPr/>
          <p:nvPr/>
        </p:nvSpPr>
        <p:spPr>
          <a:xfrm>
            <a:off x="1447800" y="609600"/>
            <a:ext cx="6725548" cy="584775"/>
          </a:xfrm>
          <a:prstGeom prst="rect">
            <a:avLst/>
          </a:prstGeom>
          <a:solidFill>
            <a:schemeClr val="bg2">
              <a:lumMod val="90000"/>
            </a:schemeClr>
          </a:solidFill>
        </p:spPr>
        <p:txBody>
          <a:bodyPr wrap="square">
            <a:spAutoFit/>
          </a:bodyPr>
          <a:lstStyle/>
          <a:p>
            <a:pPr algn="ctr"/>
            <a:r>
              <a:rPr lang="en-US" sz="3200" dirty="0" smtClean="0">
                <a:solidFill>
                  <a:srgbClr val="FF0000"/>
                </a:solidFill>
                <a:latin typeface="Arial" pitchFamily="34" charset="0"/>
                <a:cs typeface="Arial" pitchFamily="34" charset="0"/>
              </a:rPr>
              <a:t>Specific Team Leadership Roles</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693319"/>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Leadership Issues in 21</a:t>
            </a:r>
            <a:r>
              <a:rPr lang="en-US" sz="5400" b="1" baseline="30000" dirty="0" smtClean="0">
                <a:latin typeface="Arial" pitchFamily="34" charset="0"/>
                <a:cs typeface="Arial" pitchFamily="34" charset="0"/>
              </a:rPr>
              <a:t>st</a:t>
            </a:r>
            <a:r>
              <a:rPr lang="en-US" sz="5400" b="1" dirty="0" smtClean="0">
                <a:latin typeface="Arial" pitchFamily="34" charset="0"/>
                <a:cs typeface="Arial" pitchFamily="34" charset="0"/>
              </a:rPr>
              <a:t> Century</a:t>
            </a:r>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18</a:t>
            </a:fld>
            <a:endParaRPr lang="en-US" dirty="0"/>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381000" y="838200"/>
            <a:ext cx="8305800" cy="5016758"/>
          </a:xfrm>
          <a:prstGeom prst="rect">
            <a:avLst/>
          </a:prstGeom>
          <a:solidFill>
            <a:schemeClr val="bg2">
              <a:lumMod val="90000"/>
            </a:schemeClr>
          </a:solidFill>
        </p:spPr>
        <p:txBody>
          <a:bodyPr wrap="square">
            <a:spAutoFit/>
          </a:bodyPr>
          <a:lstStyle/>
          <a:p>
            <a:r>
              <a:rPr lang="en-US" sz="3200" dirty="0" smtClean="0">
                <a:solidFill>
                  <a:srgbClr val="FF0000"/>
                </a:solidFill>
                <a:latin typeface="Arial" pitchFamily="34" charset="0"/>
                <a:cs typeface="Arial" pitchFamily="34" charset="0"/>
              </a:rPr>
              <a:t>Managing Power</a:t>
            </a:r>
          </a:p>
          <a:p>
            <a:pPr lvl="1"/>
            <a:r>
              <a:rPr lang="en-US" sz="3200" dirty="0" smtClean="0">
                <a:solidFill>
                  <a:srgbClr val="FF0000"/>
                </a:solidFill>
                <a:latin typeface="Arial" pitchFamily="34" charset="0"/>
                <a:cs typeface="Arial" pitchFamily="34" charset="0"/>
              </a:rPr>
              <a:t>Legitimate power</a:t>
            </a:r>
          </a:p>
          <a:p>
            <a:pPr lvl="2"/>
            <a:r>
              <a:rPr lang="en-US" sz="3200" dirty="0" smtClean="0">
                <a:latin typeface="Arial" pitchFamily="34" charset="0"/>
                <a:cs typeface="Arial" pitchFamily="34" charset="0"/>
              </a:rPr>
              <a:t>The power a leader has as a result of his or her position.</a:t>
            </a:r>
          </a:p>
          <a:p>
            <a:pPr lvl="1"/>
            <a:r>
              <a:rPr lang="en-US" sz="3200" dirty="0" smtClean="0">
                <a:solidFill>
                  <a:srgbClr val="FF0000"/>
                </a:solidFill>
                <a:latin typeface="Arial" pitchFamily="34" charset="0"/>
                <a:cs typeface="Arial" pitchFamily="34" charset="0"/>
              </a:rPr>
              <a:t>Coercive power</a:t>
            </a:r>
          </a:p>
          <a:p>
            <a:pPr lvl="2"/>
            <a:r>
              <a:rPr lang="en-US" sz="3200" dirty="0" smtClean="0">
                <a:latin typeface="Arial" pitchFamily="34" charset="0"/>
                <a:cs typeface="Arial" pitchFamily="34" charset="0"/>
              </a:rPr>
              <a:t>The power a leader has to punish or control.</a:t>
            </a:r>
          </a:p>
          <a:p>
            <a:pPr lvl="1"/>
            <a:r>
              <a:rPr lang="en-US" sz="3200" dirty="0" smtClean="0">
                <a:solidFill>
                  <a:srgbClr val="FF0000"/>
                </a:solidFill>
                <a:latin typeface="Arial" pitchFamily="34" charset="0"/>
                <a:cs typeface="Arial" pitchFamily="34" charset="0"/>
              </a:rPr>
              <a:t>Reward power</a:t>
            </a:r>
          </a:p>
          <a:p>
            <a:pPr lvl="2"/>
            <a:r>
              <a:rPr lang="en-US" sz="3200" dirty="0" smtClean="0">
                <a:latin typeface="Arial" pitchFamily="34" charset="0"/>
                <a:cs typeface="Arial" pitchFamily="34" charset="0"/>
              </a:rPr>
              <a:t>The power to give positive benefits or rewards.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16)</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19</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1000" y="762000"/>
            <a:ext cx="8305800" cy="4524315"/>
          </a:xfrm>
          <a:prstGeom prst="rect">
            <a:avLst/>
          </a:prstGeom>
          <a:solidFill>
            <a:schemeClr val="bg2">
              <a:lumMod val="90000"/>
            </a:schemeClr>
          </a:solidFill>
        </p:spPr>
        <p:txBody>
          <a:bodyPr wrap="square">
            <a:spAutoFit/>
          </a:bodyPr>
          <a:lstStyle/>
          <a:p>
            <a:pPr lvl="1"/>
            <a:r>
              <a:rPr lang="en-US" sz="3200" dirty="0" smtClean="0">
                <a:solidFill>
                  <a:srgbClr val="FF0000"/>
                </a:solidFill>
                <a:latin typeface="Arial" pitchFamily="34" charset="0"/>
                <a:cs typeface="Arial" pitchFamily="34" charset="0"/>
              </a:rPr>
              <a:t>Expert power</a:t>
            </a:r>
          </a:p>
          <a:p>
            <a:pPr lvl="2"/>
            <a:r>
              <a:rPr lang="en-US" sz="3200" dirty="0" smtClean="0">
                <a:latin typeface="Arial" pitchFamily="34" charset="0"/>
                <a:cs typeface="Arial" pitchFamily="34" charset="0"/>
              </a:rPr>
              <a:t>The influence a leader can exert as a result of his or her expertise, skills, or knowledge.</a:t>
            </a:r>
          </a:p>
          <a:p>
            <a:pPr lvl="1"/>
            <a:r>
              <a:rPr lang="en-US" sz="3200" dirty="0" smtClean="0">
                <a:solidFill>
                  <a:srgbClr val="FF0000"/>
                </a:solidFill>
                <a:latin typeface="Arial" pitchFamily="34" charset="0"/>
                <a:cs typeface="Arial" pitchFamily="34" charset="0"/>
              </a:rPr>
              <a:t>Referent power</a:t>
            </a:r>
          </a:p>
          <a:p>
            <a:pPr lvl="2"/>
            <a:r>
              <a:rPr lang="en-US" sz="3200" dirty="0" smtClean="0">
                <a:latin typeface="Arial" pitchFamily="34" charset="0"/>
                <a:cs typeface="Arial" pitchFamily="34" charset="0"/>
              </a:rPr>
              <a:t>The power of a leader that arise because of a person’s desirable resources or admired personal traits.</a:t>
            </a:r>
          </a:p>
          <a:p>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4801314"/>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r>
              <a:rPr lang="en-US" sz="5400" b="1" dirty="0" smtClean="0">
                <a:solidFill>
                  <a:schemeClr val="tx2">
                    <a:lumMod val="75000"/>
                  </a:schemeClr>
                </a:solidFill>
                <a:latin typeface="Arial" pitchFamily="34" charset="0"/>
                <a:cs typeface="Arial" pitchFamily="34" charset="0"/>
              </a:rPr>
              <a:t>Chapter 17: </a:t>
            </a:r>
          </a:p>
          <a:p>
            <a:endParaRPr lang="en-US" sz="5400" dirty="0" smtClean="0">
              <a:latin typeface="Arial" pitchFamily="34" charset="0"/>
              <a:cs typeface="Arial" pitchFamily="34" charset="0"/>
            </a:endParaRPr>
          </a:p>
          <a:p>
            <a:pPr algn="ctr"/>
            <a:r>
              <a:rPr lang="en-US" sz="5400" b="1" dirty="0" smtClean="0">
                <a:latin typeface="Arial" pitchFamily="34" charset="0"/>
                <a:cs typeface="Arial" pitchFamily="34" charset="0"/>
              </a:rPr>
              <a:t>Introduction to Controlling</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139321"/>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What is Control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22</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81000" y="762000"/>
            <a:ext cx="8305800" cy="5016758"/>
          </a:xfrm>
          <a:prstGeom prst="rect">
            <a:avLst/>
          </a:prstGeom>
          <a:solidFill>
            <a:schemeClr val="bg2">
              <a:lumMod val="90000"/>
            </a:schemeClr>
          </a:solidFill>
        </p:spPr>
        <p:txBody>
          <a:bodyPr wrap="square">
            <a:spAutoFit/>
          </a:bodyPr>
          <a:lstStyle/>
          <a:p>
            <a:r>
              <a:rPr lang="en-US" sz="3200" dirty="0" smtClean="0">
                <a:solidFill>
                  <a:srgbClr val="FF0000"/>
                </a:solidFill>
                <a:latin typeface="Arial" pitchFamily="34" charset="0"/>
                <a:cs typeface="Arial" pitchFamily="34" charset="0"/>
              </a:rPr>
              <a:t>Controlling</a:t>
            </a:r>
          </a:p>
          <a:p>
            <a:pPr lvl="1"/>
            <a:r>
              <a:rPr lang="en-US" sz="3200" dirty="0" smtClean="0">
                <a:latin typeface="Arial" pitchFamily="34" charset="0"/>
                <a:cs typeface="Arial" pitchFamily="34" charset="0"/>
              </a:rPr>
              <a:t>The process of monitoring activities to ensure that they are being accomplished as planned and of correcting any significant deviations.</a:t>
            </a:r>
          </a:p>
          <a:p>
            <a:endParaRPr lang="en-US" sz="3200" dirty="0" smtClean="0">
              <a:latin typeface="Arial" pitchFamily="34" charset="0"/>
              <a:cs typeface="Arial" pitchFamily="34" charset="0"/>
            </a:endParaRPr>
          </a:p>
          <a:p>
            <a:r>
              <a:rPr lang="en-US" sz="3200" dirty="0" smtClean="0">
                <a:solidFill>
                  <a:srgbClr val="FF0000"/>
                </a:solidFill>
                <a:latin typeface="Arial" pitchFamily="34" charset="0"/>
                <a:cs typeface="Arial" pitchFamily="34" charset="0"/>
              </a:rPr>
              <a:t>The Purpose of Control</a:t>
            </a:r>
          </a:p>
          <a:p>
            <a:pPr lvl="1"/>
            <a:r>
              <a:rPr lang="en-US" sz="3200" dirty="0" smtClean="0">
                <a:latin typeface="Arial" pitchFamily="34" charset="0"/>
                <a:cs typeface="Arial" pitchFamily="34" charset="0"/>
              </a:rPr>
              <a:t>To ensure that activities are completed in ways that lead to accomplishment of organizational goals.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23</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2209800" y="609600"/>
            <a:ext cx="4943982"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Why Is Control Important?</a:t>
            </a:r>
            <a:endParaRPr lang="en-US" sz="3200" dirty="0">
              <a:solidFill>
                <a:srgbClr val="FF0000"/>
              </a:solidFill>
              <a:latin typeface="Arial" pitchFamily="34" charset="0"/>
              <a:cs typeface="Arial" pitchFamily="34" charset="0"/>
            </a:endParaRPr>
          </a:p>
        </p:txBody>
      </p:sp>
      <p:sp>
        <p:nvSpPr>
          <p:cNvPr id="10" name="Rectangle 9"/>
          <p:cNvSpPr/>
          <p:nvPr/>
        </p:nvSpPr>
        <p:spPr>
          <a:xfrm>
            <a:off x="533400" y="1524000"/>
            <a:ext cx="8153400" cy="3046988"/>
          </a:xfrm>
          <a:prstGeom prst="rect">
            <a:avLst/>
          </a:prstGeom>
          <a:solidFill>
            <a:schemeClr val="bg2">
              <a:lumMod val="90000"/>
            </a:schemeClr>
          </a:solidFill>
        </p:spPr>
        <p:txBody>
          <a:bodyPr wrap="square">
            <a:spAutoFit/>
          </a:bodyPr>
          <a:lstStyle/>
          <a:p>
            <a:r>
              <a:rPr lang="en-US" sz="3200" dirty="0" smtClean="0">
                <a:latin typeface="Arial" pitchFamily="34" charset="0"/>
                <a:cs typeface="Arial" pitchFamily="34" charset="0"/>
              </a:rPr>
              <a:t>As the final link in management functions:</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Planning</a:t>
            </a:r>
          </a:p>
          <a:p>
            <a:pPr lvl="2"/>
            <a:r>
              <a:rPr lang="en-US" sz="3200" dirty="0" smtClean="0">
                <a:latin typeface="Arial" pitchFamily="34" charset="0"/>
                <a:cs typeface="Arial" pitchFamily="34" charset="0"/>
              </a:rPr>
              <a:t>Controls let managers know whether their goals and plans are on target and what future actions to take.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24</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2209800" y="609600"/>
            <a:ext cx="4943982"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Why Is Control Important?</a:t>
            </a:r>
            <a:endParaRPr lang="en-US" sz="3200" dirty="0">
              <a:solidFill>
                <a:srgbClr val="FF0000"/>
              </a:solidFill>
              <a:latin typeface="Arial" pitchFamily="34" charset="0"/>
              <a:cs typeface="Arial" pitchFamily="34" charset="0"/>
            </a:endParaRPr>
          </a:p>
        </p:txBody>
      </p:sp>
      <p:sp>
        <p:nvSpPr>
          <p:cNvPr id="10" name="Rectangle 9"/>
          <p:cNvSpPr/>
          <p:nvPr/>
        </p:nvSpPr>
        <p:spPr>
          <a:xfrm>
            <a:off x="533400" y="1524000"/>
            <a:ext cx="8153400" cy="4524315"/>
          </a:xfrm>
          <a:prstGeom prst="rect">
            <a:avLst/>
          </a:prstGeom>
          <a:solidFill>
            <a:schemeClr val="bg2">
              <a:lumMod val="90000"/>
            </a:schemeClr>
          </a:solidFill>
        </p:spPr>
        <p:txBody>
          <a:bodyPr wrap="square">
            <a:spAutoFit/>
          </a:bodyPr>
          <a:lstStyle/>
          <a:p>
            <a:pPr lvl="1"/>
            <a:r>
              <a:rPr lang="en-US" sz="3200" dirty="0" smtClean="0">
                <a:latin typeface="Arial" pitchFamily="34" charset="0"/>
                <a:cs typeface="Arial" pitchFamily="34" charset="0"/>
              </a:rPr>
              <a:t>Empowering employees</a:t>
            </a:r>
          </a:p>
          <a:p>
            <a:pPr lvl="2"/>
            <a:r>
              <a:rPr lang="en-US" sz="3200" dirty="0" smtClean="0">
                <a:latin typeface="Arial" pitchFamily="34" charset="0"/>
                <a:cs typeface="Arial" pitchFamily="34" charset="0"/>
              </a:rPr>
              <a:t>Control systems provide managers with information and feedback on employee performance.</a:t>
            </a:r>
          </a:p>
          <a:p>
            <a:pPr lvl="1"/>
            <a:endParaRPr lang="en-US" sz="3200" dirty="0" smtClean="0">
              <a:latin typeface="Arial" pitchFamily="34" charset="0"/>
              <a:cs typeface="Arial" pitchFamily="34" charset="0"/>
            </a:endParaRPr>
          </a:p>
          <a:p>
            <a:pPr lvl="1"/>
            <a:r>
              <a:rPr lang="en-US" sz="3200" dirty="0" smtClean="0">
                <a:latin typeface="Arial" pitchFamily="34" charset="0"/>
                <a:cs typeface="Arial" pitchFamily="34" charset="0"/>
              </a:rPr>
              <a:t>Protecting the workplace</a:t>
            </a:r>
          </a:p>
          <a:p>
            <a:pPr lvl="2"/>
            <a:r>
              <a:rPr lang="en-US" sz="3200" dirty="0" smtClean="0">
                <a:latin typeface="Arial" pitchFamily="34" charset="0"/>
                <a:cs typeface="Arial" pitchFamily="34" charset="0"/>
              </a:rPr>
              <a:t>Controls enhance physical security and help minimize  workplace disruptions.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25</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 name="Picture 5"/>
          <p:cNvPicPr>
            <a:picLocks noChangeAspect="1" noChangeArrowheads="1"/>
          </p:cNvPicPr>
          <p:nvPr/>
        </p:nvPicPr>
        <p:blipFill>
          <a:blip r:embed="rId2"/>
          <a:srcRect/>
          <a:stretch>
            <a:fillRect/>
          </a:stretch>
        </p:blipFill>
        <p:spPr bwMode="auto">
          <a:xfrm>
            <a:off x="1219200" y="1371600"/>
            <a:ext cx="6705600" cy="4781550"/>
          </a:xfrm>
          <a:prstGeom prst="rect">
            <a:avLst/>
          </a:prstGeom>
          <a:noFill/>
          <a:ln w="9525">
            <a:noFill/>
            <a:miter lim="800000"/>
            <a:headEnd/>
            <a:tailEnd/>
          </a:ln>
          <a:effectLst/>
        </p:spPr>
      </p:pic>
      <p:sp>
        <p:nvSpPr>
          <p:cNvPr id="10" name="Rectangle 9"/>
          <p:cNvSpPr/>
          <p:nvPr/>
        </p:nvSpPr>
        <p:spPr>
          <a:xfrm>
            <a:off x="1981200" y="685800"/>
            <a:ext cx="5650906"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The Planning–Controlling Link</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4476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6" name="TextBox 5"/>
          <p:cNvSpPr txBox="1"/>
          <p:nvPr/>
        </p:nvSpPr>
        <p:spPr>
          <a:xfrm>
            <a:off x="457200" y="1248216"/>
            <a:ext cx="8458200" cy="3139321"/>
          </a:xfrm>
          <a:prstGeom prst="rect">
            <a:avLst/>
          </a:prstGeom>
          <a:noFill/>
          <a:ln>
            <a:solidFill>
              <a:schemeClr val="tx2">
                <a:lumMod val="40000"/>
                <a:lumOff val="60000"/>
              </a:schemeClr>
            </a:solidFill>
          </a:ln>
        </p:spPr>
        <p:txBody>
          <a:bodyPr wrap="square" rtlCol="0">
            <a:spAutoFit/>
          </a:bodyPr>
          <a:lstStyle/>
          <a:p>
            <a:endParaRPr lang="en-US" b="1" dirty="0" smtClean="0">
              <a:solidFill>
                <a:schemeClr val="tx2">
                  <a:lumMod val="75000"/>
                </a:schemeClr>
              </a:solidFill>
              <a:latin typeface="Arial" pitchFamily="34" charset="0"/>
              <a:cs typeface="Arial" pitchFamily="34" charset="0"/>
            </a:endParaRPr>
          </a:p>
          <a:p>
            <a:pPr algn="ctr"/>
            <a:endParaRPr lang="en-US" sz="5400" b="1" dirty="0" smtClean="0">
              <a:latin typeface="Arial" pitchFamily="34" charset="0"/>
              <a:cs typeface="Arial" pitchFamily="34" charset="0"/>
            </a:endParaRPr>
          </a:p>
          <a:p>
            <a:pPr algn="ctr"/>
            <a:r>
              <a:rPr lang="en-US" sz="5400" b="1" dirty="0" smtClean="0">
                <a:latin typeface="Arial" pitchFamily="34" charset="0"/>
                <a:cs typeface="Arial" pitchFamily="34" charset="0"/>
              </a:rPr>
              <a:t>The Control Process</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27</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685800" y="838200"/>
            <a:ext cx="7772400" cy="3637919"/>
          </a:xfrm>
          <a:prstGeom prst="rect">
            <a:avLst/>
          </a:prstGeom>
          <a:solidFill>
            <a:schemeClr val="bg2">
              <a:lumMod val="90000"/>
            </a:schemeClr>
          </a:solidFill>
        </p:spPr>
        <p:txBody>
          <a:bodyPr wrap="square">
            <a:spAutoFit/>
          </a:bodyPr>
          <a:lstStyle/>
          <a:p>
            <a:pPr marL="228600" indent="-228600">
              <a:spcBef>
                <a:spcPct val="40000"/>
              </a:spcBef>
            </a:pPr>
            <a:r>
              <a:rPr lang="en-US" sz="3200" dirty="0" smtClean="0">
                <a:solidFill>
                  <a:srgbClr val="FF0000"/>
                </a:solidFill>
                <a:latin typeface="Arial" pitchFamily="34" charset="0"/>
                <a:cs typeface="Arial" pitchFamily="34" charset="0"/>
              </a:rPr>
              <a:t>The Process of Control</a:t>
            </a:r>
          </a:p>
          <a:p>
            <a:pPr marL="685800" lvl="1" indent="-338138">
              <a:spcBef>
                <a:spcPct val="40000"/>
              </a:spcBef>
              <a:buFont typeface="Wingdings" pitchFamily="2" charset="2"/>
              <a:buAutoNum type="arabicPeriod"/>
            </a:pPr>
            <a:r>
              <a:rPr lang="en-US" sz="3200" dirty="0" smtClean="0">
                <a:latin typeface="Arial" pitchFamily="34" charset="0"/>
                <a:cs typeface="Arial" pitchFamily="34" charset="0"/>
              </a:rPr>
              <a:t>Measuring actual performance.</a:t>
            </a:r>
          </a:p>
          <a:p>
            <a:pPr marL="685800" lvl="1" indent="-338138">
              <a:spcBef>
                <a:spcPct val="40000"/>
              </a:spcBef>
              <a:buFont typeface="Wingdings" pitchFamily="2" charset="2"/>
              <a:buAutoNum type="arabicPeriod"/>
            </a:pPr>
            <a:r>
              <a:rPr lang="en-US" sz="3200" dirty="0" smtClean="0">
                <a:latin typeface="Arial" pitchFamily="34" charset="0"/>
                <a:cs typeface="Arial" pitchFamily="34" charset="0"/>
              </a:rPr>
              <a:t>Comparing actual performance against a standard.</a:t>
            </a:r>
          </a:p>
          <a:p>
            <a:pPr marL="685800" lvl="1" indent="-338138">
              <a:spcBef>
                <a:spcPct val="40000"/>
              </a:spcBef>
              <a:buFont typeface="Wingdings" pitchFamily="2" charset="2"/>
              <a:buAutoNum type="arabicPeriod"/>
            </a:pPr>
            <a:r>
              <a:rPr lang="en-US" sz="3200" dirty="0" smtClean="0">
                <a:latin typeface="Arial" pitchFamily="34" charset="0"/>
                <a:cs typeface="Arial" pitchFamily="34" charset="0"/>
              </a:rPr>
              <a:t>Taking action to correct deviations or inadequate standards.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28</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 name="Picture 5"/>
          <p:cNvPicPr>
            <a:picLocks noChangeAspect="1" noChangeArrowheads="1"/>
          </p:cNvPicPr>
          <p:nvPr/>
        </p:nvPicPr>
        <p:blipFill>
          <a:blip r:embed="rId2"/>
          <a:srcRect/>
          <a:stretch>
            <a:fillRect/>
          </a:stretch>
        </p:blipFill>
        <p:spPr bwMode="auto">
          <a:xfrm>
            <a:off x="533400" y="1439863"/>
            <a:ext cx="8077200" cy="3978275"/>
          </a:xfrm>
          <a:prstGeom prst="rect">
            <a:avLst/>
          </a:prstGeom>
          <a:noFill/>
          <a:ln w="9525">
            <a:noFill/>
            <a:miter lim="800000"/>
            <a:headEnd/>
            <a:tailEnd/>
          </a:ln>
          <a:effectLst/>
        </p:spPr>
      </p:pic>
      <p:sp>
        <p:nvSpPr>
          <p:cNvPr id="11" name="Rectangle 10"/>
          <p:cNvSpPr/>
          <p:nvPr/>
        </p:nvSpPr>
        <p:spPr>
          <a:xfrm>
            <a:off x="2438400" y="609600"/>
            <a:ext cx="3919663"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The Control Process</a:t>
            </a:r>
            <a:endParaRPr lang="en-US" sz="3200"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29</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994236" y="685800"/>
            <a:ext cx="7442037"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Measuring: How and What We Measure</a:t>
            </a:r>
            <a:endParaRPr lang="en-US" sz="3200" dirty="0">
              <a:solidFill>
                <a:srgbClr val="FF0000"/>
              </a:solidFill>
              <a:latin typeface="Arial" pitchFamily="34" charset="0"/>
              <a:cs typeface="Arial" pitchFamily="34" charset="0"/>
            </a:endParaRPr>
          </a:p>
        </p:txBody>
      </p:sp>
      <p:sp>
        <p:nvSpPr>
          <p:cNvPr id="10" name="Rectangle 9"/>
          <p:cNvSpPr/>
          <p:nvPr/>
        </p:nvSpPr>
        <p:spPr>
          <a:xfrm>
            <a:off x="685800" y="1676400"/>
            <a:ext cx="7848600" cy="3293209"/>
          </a:xfrm>
          <a:prstGeom prst="rect">
            <a:avLst/>
          </a:prstGeom>
          <a:solidFill>
            <a:schemeClr val="bg2">
              <a:lumMod val="90000"/>
            </a:schemeClr>
          </a:solidFill>
        </p:spPr>
        <p:txBody>
          <a:bodyPr wrap="square">
            <a:spAutoFit/>
          </a:bodyPr>
          <a:lstStyle/>
          <a:p>
            <a:pPr>
              <a:lnSpc>
                <a:spcPct val="90000"/>
              </a:lnSpc>
              <a:spcBef>
                <a:spcPct val="50000"/>
              </a:spcBef>
            </a:pPr>
            <a:r>
              <a:rPr lang="en-US" sz="3200" dirty="0" smtClean="0">
                <a:solidFill>
                  <a:srgbClr val="FF0000"/>
                </a:solidFill>
                <a:latin typeface="Arial" pitchFamily="34" charset="0"/>
                <a:cs typeface="Arial" pitchFamily="34" charset="0"/>
              </a:rPr>
              <a:t>Sources of Information (How)</a:t>
            </a:r>
          </a:p>
          <a:p>
            <a:pPr lvl="1">
              <a:lnSpc>
                <a:spcPct val="90000"/>
              </a:lnSpc>
              <a:spcBef>
                <a:spcPct val="50000"/>
              </a:spcBef>
            </a:pPr>
            <a:r>
              <a:rPr lang="en-US" sz="3200" dirty="0" smtClean="0">
                <a:latin typeface="Arial" pitchFamily="34" charset="0"/>
                <a:cs typeface="Arial" pitchFamily="34" charset="0"/>
              </a:rPr>
              <a:t>Personal observation</a:t>
            </a:r>
          </a:p>
          <a:p>
            <a:pPr lvl="1">
              <a:lnSpc>
                <a:spcPct val="90000"/>
              </a:lnSpc>
              <a:spcBef>
                <a:spcPct val="50000"/>
              </a:spcBef>
            </a:pPr>
            <a:r>
              <a:rPr lang="en-US" sz="3200" dirty="0" smtClean="0">
                <a:latin typeface="Arial" pitchFamily="34" charset="0"/>
                <a:cs typeface="Arial" pitchFamily="34" charset="0"/>
              </a:rPr>
              <a:t>Statistical reports</a:t>
            </a:r>
          </a:p>
          <a:p>
            <a:pPr lvl="1">
              <a:lnSpc>
                <a:spcPct val="90000"/>
              </a:lnSpc>
              <a:spcBef>
                <a:spcPct val="50000"/>
              </a:spcBef>
            </a:pPr>
            <a:r>
              <a:rPr lang="en-US" sz="3200" dirty="0" smtClean="0">
                <a:latin typeface="Arial" pitchFamily="34" charset="0"/>
                <a:cs typeface="Arial" pitchFamily="34" charset="0"/>
              </a:rPr>
              <a:t>Oral reports</a:t>
            </a:r>
          </a:p>
          <a:p>
            <a:pPr lvl="1">
              <a:lnSpc>
                <a:spcPct val="90000"/>
              </a:lnSpc>
              <a:spcBef>
                <a:spcPct val="50000"/>
              </a:spcBef>
            </a:pPr>
            <a:r>
              <a:rPr lang="en-US" sz="3200" dirty="0" smtClean="0">
                <a:latin typeface="Arial" pitchFamily="34" charset="0"/>
                <a:cs typeface="Arial" pitchFamily="34" charset="0"/>
              </a:rPr>
              <a:t>Written reports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30</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994236" y="685800"/>
            <a:ext cx="7442037" cy="584775"/>
          </a:xfrm>
          <a:prstGeom prst="rect">
            <a:avLst/>
          </a:prstGeom>
          <a:solidFill>
            <a:schemeClr val="bg2">
              <a:lumMod val="90000"/>
            </a:schemeClr>
          </a:solidFill>
        </p:spPr>
        <p:txBody>
          <a:bodyPr wrap="none">
            <a:spAutoFit/>
          </a:bodyPr>
          <a:lstStyle/>
          <a:p>
            <a:r>
              <a:rPr lang="en-US" sz="3200" dirty="0" smtClean="0">
                <a:solidFill>
                  <a:srgbClr val="FF0000"/>
                </a:solidFill>
                <a:latin typeface="Arial" pitchFamily="34" charset="0"/>
                <a:cs typeface="Arial" pitchFamily="34" charset="0"/>
              </a:rPr>
              <a:t>Measuring: How and What We Measure</a:t>
            </a:r>
            <a:endParaRPr lang="en-US" sz="3200" dirty="0">
              <a:solidFill>
                <a:srgbClr val="FF0000"/>
              </a:solidFill>
              <a:latin typeface="Arial" pitchFamily="34" charset="0"/>
              <a:cs typeface="Arial" pitchFamily="34" charset="0"/>
            </a:endParaRPr>
          </a:p>
        </p:txBody>
      </p:sp>
      <p:sp>
        <p:nvSpPr>
          <p:cNvPr id="10" name="Rectangle 9"/>
          <p:cNvSpPr/>
          <p:nvPr/>
        </p:nvSpPr>
        <p:spPr>
          <a:xfrm>
            <a:off x="685800" y="1415148"/>
            <a:ext cx="7848600" cy="5016758"/>
          </a:xfrm>
          <a:prstGeom prst="rect">
            <a:avLst/>
          </a:prstGeom>
          <a:solidFill>
            <a:schemeClr val="bg2">
              <a:lumMod val="90000"/>
            </a:schemeClr>
          </a:solidFill>
        </p:spPr>
        <p:txBody>
          <a:bodyPr wrap="square">
            <a:spAutoFit/>
          </a:bodyPr>
          <a:lstStyle/>
          <a:p>
            <a:pPr>
              <a:spcBef>
                <a:spcPct val="50000"/>
              </a:spcBef>
            </a:pPr>
            <a:r>
              <a:rPr lang="en-US" sz="3200" dirty="0" smtClean="0">
                <a:solidFill>
                  <a:srgbClr val="FF0000"/>
                </a:solidFill>
                <a:latin typeface="Arial" pitchFamily="34" charset="0"/>
                <a:cs typeface="Arial" pitchFamily="34" charset="0"/>
              </a:rPr>
              <a:t>Control Criteria (What)</a:t>
            </a:r>
          </a:p>
          <a:p>
            <a:pPr lvl="1">
              <a:spcBef>
                <a:spcPct val="50000"/>
              </a:spcBef>
            </a:pPr>
            <a:r>
              <a:rPr lang="en-US" sz="3200" dirty="0" smtClean="0">
                <a:latin typeface="Arial" pitchFamily="34" charset="0"/>
                <a:cs typeface="Arial" pitchFamily="34" charset="0"/>
              </a:rPr>
              <a:t>Employees</a:t>
            </a:r>
          </a:p>
          <a:p>
            <a:pPr lvl="2">
              <a:spcBef>
                <a:spcPct val="50000"/>
              </a:spcBef>
            </a:pPr>
            <a:r>
              <a:rPr lang="en-US" sz="3200" dirty="0" smtClean="0">
                <a:latin typeface="Arial" pitchFamily="34" charset="0"/>
                <a:cs typeface="Arial" pitchFamily="34" charset="0"/>
              </a:rPr>
              <a:t>Satisfaction		Turnover</a:t>
            </a:r>
          </a:p>
          <a:p>
            <a:pPr lvl="2">
              <a:spcBef>
                <a:spcPct val="50000"/>
              </a:spcBef>
            </a:pPr>
            <a:r>
              <a:rPr lang="en-US" sz="3200" dirty="0" smtClean="0">
                <a:latin typeface="Arial" pitchFamily="34" charset="0"/>
                <a:cs typeface="Arial" pitchFamily="34" charset="0"/>
              </a:rPr>
              <a:t>Absenteeism</a:t>
            </a:r>
          </a:p>
          <a:p>
            <a:pPr lvl="1">
              <a:spcBef>
                <a:spcPct val="50000"/>
              </a:spcBef>
            </a:pPr>
            <a:r>
              <a:rPr lang="en-US" sz="3200" dirty="0" smtClean="0">
                <a:latin typeface="Arial" pitchFamily="34" charset="0"/>
                <a:cs typeface="Arial" pitchFamily="34" charset="0"/>
              </a:rPr>
              <a:t>Budgets</a:t>
            </a:r>
          </a:p>
          <a:p>
            <a:pPr lvl="2">
              <a:spcBef>
                <a:spcPct val="50000"/>
              </a:spcBef>
            </a:pPr>
            <a:r>
              <a:rPr lang="en-US" sz="3200" dirty="0" smtClean="0">
                <a:latin typeface="Arial" pitchFamily="34" charset="0"/>
                <a:cs typeface="Arial" pitchFamily="34" charset="0"/>
              </a:rPr>
              <a:t>Costs		Output</a:t>
            </a:r>
          </a:p>
          <a:p>
            <a:pPr lvl="2">
              <a:spcBef>
                <a:spcPct val="50000"/>
              </a:spcBef>
            </a:pPr>
            <a:r>
              <a:rPr lang="en-US" sz="3200" dirty="0" smtClean="0">
                <a:latin typeface="Arial" pitchFamily="34" charset="0"/>
                <a:cs typeface="Arial" pitchFamily="34" charset="0"/>
              </a:rPr>
              <a:t>Sales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1630" y="152400"/>
            <a:ext cx="6705600" cy="400110"/>
          </a:xfrm>
          <a:prstGeom prst="rect">
            <a:avLst/>
          </a:prstGeom>
          <a:noFill/>
          <a:ln>
            <a:solidFill>
              <a:schemeClr val="tx2">
                <a:lumMod val="40000"/>
                <a:lumOff val="60000"/>
              </a:schemeClr>
            </a:solidFill>
          </a:ln>
        </p:spPr>
        <p:txBody>
          <a:bodyPr wrap="square" rtlCol="0">
            <a:spAutoFit/>
          </a:bodyPr>
          <a:lstStyle/>
          <a:p>
            <a:pPr algn="ctr"/>
            <a:r>
              <a:rPr lang="en-US" sz="2000" dirty="0" smtClean="0">
                <a:solidFill>
                  <a:srgbClr val="FF0000"/>
                </a:solidFill>
                <a:latin typeface="Arial" pitchFamily="34" charset="0"/>
                <a:cs typeface="Arial" pitchFamily="34" charset="0"/>
              </a:rPr>
              <a:t>Introduction to Management (Chapter 17)</a:t>
            </a:r>
            <a:endParaRPr lang="en-US" sz="2000" dirty="0">
              <a:solidFill>
                <a:srgbClr val="FF0000"/>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31</a:t>
            </a:fld>
            <a:endParaRPr lang="en-US"/>
          </a:p>
        </p:txBody>
      </p:sp>
      <p:sp>
        <p:nvSpPr>
          <p:cNvPr id="1028" name="AutoShape 4"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data:image/jpeg;base64,/9j/4AAQSkZJRgABAQAAAQABAAD/2wBDAAkGBwgHBgkIBwgKCgkLDRYPDQwMDRsUFRAWIB0iIiAdHx8kKDQsJCYxJx8fLT0tMTU3Ojo6Iys/RD84QzQ5Ojf/2wBDAQoKCg0MDRoPDxo3JR8lNzc3Nzc3Nzc3Nzc3Nzc3Nzc3Nzc3Nzc3Nzc3Nzc3Nzc3Nzc3Nzc3Nzc3Nzc3Nzc3Nzf/wAARCAD4AMsDASIAAhEBAxEB/8QAHAAAAgMBAQEBAAAAAAAAAAAAAgMBBAUABgcI/8QAOhAAAQMCBAMGAwYFBQEAAAAAAQACEQMhBBIxQQVRYQYTInGBsTKRoRRCUpLB0QcjM2LwFSRy4fGC/8QAGQEAAwEBAQAAAAAAAAAAAAAAAAECAwQF/8QAIREBAQACAgMBAAMBAAAAAAAAAAECESExAxJBUQQiMhP/2gAMAwEAAhEDEQA/APndevmJsTBIFzb6qt3jos5w+aOoCCep/UoQJsG6LNSWPqgH+Y4AiP8ALqSXATmd8yjMBoy8roc0iCEAEl185vbVQfDqZP8AyupAaBc3TKeW0tBQWiG1HXDbDkSbow+/ie+T+Ep7+7b8LNdUOUFmcNSohZNNzzL3geqHIy8PN+ZP7pgaTcCETGGYAueZN0tmQ4BulW/r+6GlXcJAeSCtKnw7G1TNHC1nT+FhP6In8I4gAc2BxAG80iFPtDZj65zRmKk1i4CKp6eIo6uCe1xa6nEGLm6juiGkFosEGFj3xDa5g2jMf3XCrXaZ799tIcf3RhgAiGoO6bPhmUAIxuJJ/qPkG0kk+6aK+IyzmcTz/wAKFtPICSfRFncYgtjz1TtGjmVHk+Nzj5OP7qKmJNM7kDmSlud4ZgA9ClQ53xEWRs/WHHF1H7G/W6B1STD3abAkqCMniIF95R91LQfh5XRsernZSJDA4xoJVR7aliWZWk8yrfdnLGYNIv4jIXOY1wzOIB2CKcxVHANaIaROhzFMpZyweJxub5+qitF5LvkioBgpATFz7pBaqgEmIBk6eaW8jOCBFtVZqtDnSBe5+qqPdlBkQdAtJyhLngEx03XZnHoEq2+yMERd3lZOgTTbUKZi6AAk3TWNkZnDoAkNIGc1IPqnwTYLqdIwJ31WnwHhVXi/EqWCoSM5l7vwtGp/RTS0f2c7OY7j+J7nBUwQPjqbNX1ngX8OcDw9rXVC2rV3LhK3+zXCcPwnAUsJg6Xd0mfG+LvPUrUq1crQ42H3QEvWWclzvSlh+DcOwlsjAB0iE2q/hzRky0CDa7f+kl4705n+KTpOigYYGYbfmsblJxjG+Pi/az+IcD4FxJjm18PhH5twBI9Qvkfbfsk3gNVlXCy7DVnFoBMxyX2HE4JkOc5oPovI9qcC3FcNfh3FwAOdlyYcqmX6Vx/HxqrTc0SBlCWx4I6rRx1F1GSXA31AWVq48zZXOUGOeHQLk7ypBbvB9IScgbIM9FDRYkAADeU9Bb8LpiJjqkOblIOnQqM5AmUHetcCC4e6NENjvFyVgVW1LO1Gioh1w0H1TqRABkiUWNItNDQ2TMnRJqP8U38oRsqAWJ25SgquGQvKRq9Uw6COhldSrAMjIDc7dUuoc1S5sipAFk6XOnmnpLSq6kdf3VSpJcN+Su1vicN5uqhnP0WmLO9IazWLhFpEImMLnQJjojNMlhkQ3YosRMtUtxMR7JjNR0Qmlli4M7rmG87bpVe9rrSSI3lfUv4XcJ7nAnGPB77E3bbRg0+q+UMMgybkL9Gdk8G3DcNwjcsRRaB0ACizfQxvPLZoDuqdNhuXFU8W/vcQG7RMLUc0Eh3JYuLdGMd4uQjkUvLdYtPDjvJYZlbEmytsyZSQFlOxLaUvqGLTEaqjW7WYHCFrcU19EO+Ev0+krHG8tc8fxr8QqMY1wOhGvNeR4sBVlreXyVzG8e4XjQ1lDH4dzyQGgVBOuiy+L8VwnC3134mozLAyAkSb7KrzSx65fPeK0af22rhqxMVDI/tPReZxWGOGrvpP1aSAdj1C9Lx7H0cZi6dajSex5fLp33/9WTxYd6aNfdzMrvMafSFpixy4rJf8IJ8lWc61o9FZqtvv8kgtjUQqKUouvrK65tPyTQ1syWwfJHTplz7RA1skqFNYQZPnonl7icxOvSEL5zRspawem6KqBqVC1uuvJRmDmDNe6lwkZmix2UERAtN5CRlV3CYFvqop2b6n3S65OeCPmm0/h9T7qktSs453Sdyq41vum1XTVeOp90sf+K4yvR1EwTl0TWGTcD9FXpnK/wB1ZYAbqmVgaoMQAYSmtEJ1R0xOoXUmPqVW06VMvqvcGsY3VziYA+ajLlcuofwvBYjH4/D4XCUKletUeA2mwXPPyHM7L9E0alXh2Ap/aIGVoY1jT8R8+Syf4edlKHZ3hxq1wx/EK5/n1QPh/sH9o+pvyW3xVtHFYcU+/ZTezbqnl/WcHOT+G4itiKbnVQ6C/KNLeR5LNx7ms4lVZqC1r7+rf0T+A4sZX0qzssOAE7+kWWRxurl7U06RqRmwrjA38Vv1Wfn16bbfx9+7P4zj61JrWUab6jyYYwHdeE7X0sdhOHDH4yi+t3lQU2021coBO+UXjqY8l9QbTYAHkXAieaxeM8LpcZBw7QGlxGZxuAPJc2OMnNdOdyvTxf8AD7heIx9V3EsbQIo0MuWCIzkT7XTe3/Asdiu09B2GaatOrRz05mBlEm3O697wzAYPgvD/ALHhS5wLpq1HmM7ucaDlZJ40wVMNh3Tdjg2emn7K56428JsuUfEH1cc3EBuNw5pmjUEtfYkA8j0Kdi6s4YBoJyvMwvW9ouF0u4xGKqPBqFhAgaQLXXmcFQdkYKgnk1aTKXmMc8dds8BpbcyeiW9gJsLLS4ph6dKoyqwBuaxAWW+pAkBXYwlJqiEAzFwEmOqN7wSJGyS6oWutuUtK9lksiMoUNOURqd0s18rYvJ22UMdewiOaNKlNDwNAJ5qpWeQ4wbp1R0UzaHHZVzBfpKNKtKOYv8Zk9E6n8O+p90oiKhG6bTnL6n3VBpVB/Nf5lC2IEiUyq4ZnmNz7pVPxKoxuQhd0BWGAxGyCmQZgXTRomztC/wA5W72DfSp9ruGVKxAYHuyk7PyOyrBe65tZTRqljw4EghwIMxF0aLb9FO4o80ooN7wujNTGoOn7fJXMPw2tWirjq02tSBgdJ5rzv8NcVVx/A8PXx9QVa7hIMaNzED2HzXpeMcUw3CcJmxdYMLpDN+qUx+2tPay6jz2IxL6GJqU8aalFzDLRTEB3qsGnjzxntY+tTMU8NRIJaZE8p9Vjdsu1w4u8Mw2rBDi2oSPQbLT7B0Gt4QMQ4EVKzjJjYErm83+dOv8Ajzeb0FSu5jMoEnnKq4ridPhmCfVkd4/bQnorJpl5kc7LF4w77BiqDhha+MxtZx7unRpmoWNEZnZRsFjN/HVZJ2BuI7S0MK3Es4acY+s7PkzXptiwIm3kq/E+2+FPDaeFxeDNDGvIpupkgCmQfiK0hxmqHFmH4VxEg3c+pTAI9Jn5ryHbLLxKu3E/6TicOKYDO/eAO88wL+qcuPSbLvYu1dYDuO7cO7qPhwHqVlYFoqTlI2geWqX2mbXwVbA4KtUzOZL3XBgRZU69X/a1okZiIIMLbxz5XL5sp3C+O12urMo08obTHiI5rHJANtU1xDhr6JNSA7lC3cwHAOmLlKDIIJvvqijUhQ2dTqkcEGs+Ii4Uue1ovY9EokjUx+qEuva/VJUxMeSXCxFt0Ap3kkoM5B1J5pzL3JMRohRJjOZF7o6Xw+p91zpLi6dAipOOTXc+6Z7XnyXmZ1PumU2w0hQ8w9x6m/qUbXCFUYUdFmQTuhLwRqpFxJdoULsuUmLymioc+dFIIkBKLgoa+NLqg932M7du4BhPseIpOewSGPaASG6xzF15vt/2xxfG35abqlOlaS53id+yzWODpBkFZXE2jvmsm5RjNHLu8vTfw6p0+NYwcMq1cmJnNRe82cNxG5Ak/NfXafDcTwF32etT/wBvP8uo34SvgvDWPwOIo4nCVqlLEUnB9Oow3a4XBC/RPYLtfhe1/DDhMeKbeI0mxVpRAePxt/yyXk8czi8PL/zz3HUnNc2QFLW93XfiGDxuaGE6ECZj5wq/F8FjOGYnOwF+HJJBb93of3VYY9zGt74eE/eb91cWWNwundjnPJNjx2EdXl9Jj8+5aTdeV47TPeYWi5tZjhWEioSB/wCL3NLG0BSlrhGoK8L2+4nRDQ1rv5rjDY180TGC5WcPLcceMfxnF4gus2KbTtbUhZmIfNIMGgFzuSprk6MNha25SD4vTVdmOEk287yeTd0pvEOIF0pwk7kqy+mWmxBndA2mRsPmnZopSwyRaZQEXyn5lXQ1oaQVVqNaIvZRV45aIqm8CD1S2tI29E0tyuuLJZJB1UtZlsTWCZtCOJBGnmha4gCEx5ACYAIDjKGmJZbmfdFYBx3RUP6fqfdBLdRw7033PujpxEHU6JVQgVXT+I+5TadSCSABaxV6ZnsDTaDrEoKsCRyUkuJ8DpAufNKc+5zHVBVXdY3v0U5jZSWFyMsyjxW6bp7JFMwZKo4oh+NaRfKUzE1XEZWGBElIw7c+KN5hVIIv4cCQHa7K5gOIYjheOpYvA1XUsRSdmY5piP8AoqrkNzF4t0UVGmZ3V9VOtv0J2M7Y8P7X4HucRlpcQpNitSOjuo5gqOMcDOGcauFPhP3D8J6Dkvz7g8VisBiG4rCVn0a9HxMqMMEfuOi+29iu3GF7WYR3D8exlHi1Nl6YPhrgauZ16ahK+PHPtM8meF3Hj+0GIxOCqOdhK1XDuZZ9B5kei879nxFajVx+MqE5J+ITeJI+oX0XtHhqOIZ3OMAbVBLaOIiJM/CV4Xj3+34D3Jd4ix5c0HRxJH7fJYePweud31HVn/ImeE13XncHi21WljvDGh/Qp4b9VkUsM9rATLbBX8NWMZKmux5rfTkznO4eWhQWCNlBcXdLwpY2YIU5QsbUFgi6rVmXEeyt1C2YlJc4381nlNNcaqPYToLpDm2JOvRXSZJkKvViN9dlDadFMaAM1pO3JSSN9Oq50SCRA5LnAWOqanPsCdgFFKzPU+6l8mm+2gSaRIZzufdA0v4gE1Cepv6lcx/hhdUJLnDqfcrqd7laMd8DDiRHNGBz9bLmNc8WEN/ErVKmA05Yje6cxtZ3LSvlqEkREaypc087a3VstBbYOMmblA9ouVp6l7MiswCoSTJA/RRw1odVLiQSU7FjKXkgruDsJzOIGlkSbp74XyAWmNkBpl1oMqyG2MhCAZBF1rcWXtVHFsFGhULwYEJPCn1KLmYmlUcyuw52VGmCwjQhM4/UjCsaDdzvn/llVwBquDabT4ALqN6rTW8X1nAdp6faPgho4um1uPpwKxaIFTk8Da+vI+a8rxw/zTSkOIMuI0gCwVDhralF3eMcQA2CRyOyrcRx9OlJLs9Q7SruM7ZS/IXiDTpUs7iBHXVZLcUalYAAhuvkgxdWrWdnqeFuwXYCmXv0kyscq3xx1OW5SYTSDnalASW3CfIygDYJD9dFCQElxlQRIuYumNA3UOAUVePBRZcBp3uUFSjOsgdLpoLZvKGoG7THOVDbHkh1KQSTHRKLNBM+Se5odpdA9gEEtHzRtpp1VgFJwEE5brqDG92JYDc7dUJeCx0SLI8OCaQMjU+6khVfjd5n3RU6RMOJhq6s3NWc1umb9VZa05AIsurGbcmWSQ0uADTZuifTBpt8WvJRTcGCBa6XWe4TJlaM5BmpcxbyURmcDN0lhk31VgSAPog1DiQyhgP3rKzw6kG0dL23VfHA1HN6OCvUzkpNaLap4Tks7/U0vBJSyCQY9EqtWp0RnrPDQDYbrIxvFqtdho0GllPc7uVXKQsMLQ8cxAq1mUqZBbTEGOa0eENDsHTMbQfmvP0sPXr1AGMcSeQXp+H0Th8O2m8Q4DdZ49ts9SaBjMVWc19Cge7ps+J3NUC1rPFE/wBzhda1Sg2n3eee8c0PPITcfRLxFBraRflFteqeVqMeGDi6hcAAI3turHCngV2s+EkGOphBVp/zA54N5sEBozemYc28jUFRprvbfYwvAJJMj6qXUzqqfD+Mhre7xdMOMeJ0wStLDvw9cTh6+Y/hNiosZ2Xav3ZgIHMdKuOokHmoFMFTo9s8yAYbdIfmnVabqLSTaDtCrVqUAuDlFm23jsVSTySnB1SeQU1HAGCVw0Pkob7QZc1wBtCbQZFIDqfdKdlGbnHmnUSCySNz7oSfliq+GyST7p7SfvSEoXqunmfdSHRz9V24uCizCQCQJ0PNRWaQJN/JcGyIcAWlAahpu7t12C+ZVRHNkGU/VsBVXPLTANjoTyTGVLHoYSOhe0NhzzDQRc6JRxdeuSzCU7Td7tPRWYDx4hIF4O6s0KTG+KLqpv4nf6zWcHc92fEVXPc68q1T4dSbqwGPxXWgXSAPolkgEo0fta6jRptjLlHSLIaoDXAuFp90QqAAG4uhxUvaCTIKUO0PEMRTeaebwvYwU3A7ltpVWrXFZraVMlxOp2AXY4F7RVMZphw680hjogOISyPFL6YJkNJVethi1wqMOmyvl0tknpqq7qha6DBaUSDdjOr0WVDpldFiqQqPpOOUuEdVtV6DK7Jp/GNuayMSyo0hpkx6qLNNcMtxq8M408PFPEkuYba3Hqt45HgPokOadCF4ZoLS1zCddVucH4l3Lu7fOR3MaKLBlj+Nl9iqmIa7KbgBWqpPOxuCNCq1QWN7qLIzmWrpl1WkOlD4in12+KWmekJIBnRZ1143cQ0ayFbp/BpNz7pYy5CLeidRymmDfU+6Rjnxv8z7lcyTcoCfEZ5n3TWkGBsu2OEQ+GQDMqHszsOZgvzRmIP1QVH+GLwmmdqjvDSaSZgwpL8t5sbqKjIa9vMTI26JbCHURPOErVr+FObyVxpA8thyVTDsMBx8041JsrxZZXkwmxk3SpJMIXVMjZcgY+XC4ulcuV44/V2mM40mEjGFzbCYHK6dRdkGYnqFXLg6rdo1T6icgCHv7sn+oMt+e31WcczakOtdaNTLmMG40hIx9MOc2qNHGSlel43Qc4Iid1xZPiPyQU23vpN08xsVCkNaBcJGNwhr0w5oMp4N4TaJMWkjQhVraZdV5YktJHL3RsNvDrNlc4the6qGqxpyE3WeAQQQos1w6Zdzb0vCcQa+ELHOlzDaeSe8Zli8LriniA7Z1itx88tdgscuGdktIfTGgFlWcwiSB6K0RdBF9FK8bYQ0WMtiQn4doFIDqfdQ+SDZFR/p+p908cR7FOIJdB3Puia+RBUMGYu+GZNpvqUw0i1wJEDVdWnP9HJJtoUuprfRWS1rhZ0dCFXrU8rXyQeW2yCk5ZtWvlqOGwKOjUFSsGAeEXMD/N1SqkQSdVb4WLue7QpNdajZYA5kHRQ4QCdtLqA4QIVPG4qG5Gm5snvTGTdc+o6s8hplrTcBWaLYgmbKphKZy9TqrrSGgXKU5XeBvfbyVfPL/TVHUfc6pLZL3ER0VINEkS7QoyzvKL2zoJCAHwm/yRUnZHA3jQpLRhKTDSrVajC5rCAA0wC48/QKSxriDopY8Um4jDuMBzg4TzCruqlnxc1JwR1InQkfRQH5KpFoKQ2pme5w0zKapBIcP8sqlL1to8W3vqDmxP7LAcCwlrtQYK3w7O0jmIWRjGQ8qcv1fj/C6UgSNRp0W9w/Emvh8rviYQD1WHhxnDgU7C1zh6rXbAw4DcKMptX1uvMlLL7w2/ouzh1z6IHwCLG+4WPSoFz7G5RU3HL8W590uozwmJldRY4snqfdaYpOwzRIBm5OmuqtYiGU5EAi0E6jRU8MYqtmSATEeafWfJaXAOAkGRpyW8vDG9qgc6k+HPfc/LzTKzx3JcC4wNMxScQ0ucC6+4M/NVzWcGFhNtilav12pVnZyYC08HTyUWQJ3WVh2ZqokTeT5LZzClSkmwSPOfEYit3VMAKlQaa9XMQYQVqhrPhpsVcw7QxgGhQJJIuUWxAHkuqvBNtNpUUpa0nlb1QvAtohFTPNBT1JUiTqpYMtkDQm2M7I9zHJCJAUt+IhBpxtLPRbVgH7p6Eb/JZj2yQJcQOZK3cNFRj6D48Y8P8AyFx+qyK7CxxGhCKJfjqbAIAsmPaO6trYpNJzgRefNOAmkBtJSigUi0RrM3VbiFOSTy5J7W7bEocUwu8lXwp/pn4ceJwNoRPH9QDzCin8bvJHUaQS5tjEfRTVfV/BP72iATdupVpwGW89FiUK5pPESBK16dRtSmHA6/RY3HZpcQGGLlHSqwyMg1PuhIbJEiSuploaQQQZNvVE4BUEQQdCdPNWg9sNaCXPNoO6rOIFxzPuVLSZzAwRaVuxFWEUy87bOGnryWZiBldMmFoO+FwOYti91m4oZqpcNeSdaY5Bw3xCNCIR4utPgYQRKFlMsbm3OgUUqfePPIG5SO80eFokHM75K6HdEAgDUJghBWG5zoLIY8RcXGyAaXN0QMEXsEi0PNJEI78kDDeYRTp0TJMwia6+hJ6ICbea4WAukciwXlsZbEaJOODXP7yLPEnoVDn/ADRCH03A6xZGz0pg3AGisk5WRF1Xay/nKfIIgCBCQLYRIldiBaIRhoEShqa6GfNPZfWY0DvSIun1GwxpQ1WRUkarqpOQBBqdQAXm56q1ga+R+QmA4WPVILSHawOijuxILSorTW2sSC0zrzXUXu7vXc+6q0a+alDozbFWKBd3Y01PulpJQqZQJMkE29U1rxlnMPLqqgcGucIvJM+qMVACCSDH0WqLDatWQCNNR1VRzxm80ypfMZi5hqrP80HjEmpcgSU+k4MaZEKvREOJcJjmnFwe4ydT6IUY10ieaaDoFXZlBiU3oDruhIw4zCNp8QsoaABPuja4zdAMaDMm0ovUWQggm90eQEWSKOMAc4QzqQpyg7riOSDcD4RclSJmRspygAEj6rr7apBL6fIX1UZA0AgzKa+7QSeiXk+8d9J1QAEhpQzJ9EZZ4oXOZcICrUZ4h10VerdWqrYMyqtRsA3RThZAAG6E2UhttVOTkpXEHwNJ6ahWqFYCkIJ/Kq7oDHDYp9BrBSAGkn3QNK9dj2VXHKfiOx5pJzxo4jfwlcuWiIF2cunK75FDDyZyu+RXLkqrQxmizXfIrod+F1jyK5ckSWh34XT/AMSn0824ef8A5K5cgqsMBIByO+RTmUnOnUWgwFy5BODS02a78pTPEBo78pXLkBwa6bNdPkUWVwF2uPoVy5ACWuP3XfIqQw8nflK5cgGtY4sNnRP4SlvY7NJD/wApXLkBORwc2zrnkheCTOV3yK5cg1dzHEmA78pVarTf/d+UrlyVVCsj5iHX/tKlrXixDvylcuSMWV0u8JmNYKtYdj+6Fjv9081y5Af/2Q=="/>
          <p:cNvSpPr>
            <a:spLocks noChangeAspect="1" noChangeArrowheads="1"/>
          </p:cNvSpPr>
          <p:nvPr/>
        </p:nvSpPr>
        <p:spPr bwMode="auto">
          <a:xfrm>
            <a:off x="63500" y="-1141413"/>
            <a:ext cx="1933575" cy="2362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42" name="AutoShape 2" descr="data:image/jpeg;base64,/9j/4AAQSkZJRgABAQAAAQABAAD/2wCEAAkGBhISERUUExQWFRUVGB0aFxgYFxQYHBkaGxgcGhcXGBgYHyYeGh0jGRcXHy8gIycpLCwsFx4xNTAqNSYrLCkBCQoKDgwOGg8PGiwkHyQsLCwsLCwsLCwsLCwsLCwsLCwsLCwsLCwsLCwsKSwsLCwsKSwpLCwsLCwsLCwsLCwsLP/AABEIALgBEwMBIgACEQEDEQH/xAAcAAACAgMBAQAAAAAAAAAAAAAEBQMGAAECBwj/xABEEAABAgQEAggEBAMECgMAAAABAhEAAwQhBRIxQVFhBhMicYGRobEywdHwBxRCUiNy8TOCkuEVFiVDU2JzorLCJIPS/8QAGQEAAwEBAQAAAAAAAAAAAAAAAQIDBAAF/8QAKREAAgICAgEEAQMFAAAAAAAAAAECEQMhEjFBBBNRYSIUofAjMkKBkf/aAAwDAQACEQMRAD8ArSJSS45QJOw0i/CJQttINkTrXu8aYZC8oCmXTuYZU2HlXKC5NIgmGkqUAI0Kaoi9FYraRaDfTYxAubwh7jlISjQljYjbv8ISyaVyzRROwHKSdYIQowYadBsxsIZ4NhmZY4DWOFbSApeHqYEpIfiDyaDRhYCX84vEikASzW7h84hndHgUHKovs7N6e8RlLYqkU+TRlza0PBQ9iIfyykFiG4wyK3Sw1hJOkc3ZWJtWQpk+sCiW5c+8OZmAzHzWvEsno+ontaQVOKCLZUl9rwTNQT/lFhGFI/aHgObRhJIhVJSBYskguIkm3BGt4nMkvpEkun3MJyoYXLw/RnfgWiOZSrTZodflHjs0tucOsjBQnRTkjnEiZRhiinjU+mfSFu2NYEgsecTqlqd4hKWPGCMzJ2geAG0JJguilbwMiYmzax0DwtHNnUGVmDy5geyTq4AD97c4R4lRdWGJufSHcmcRqYr+PSznKgbHW7xnz5WoFcMLmL/zTamFuK1AUsHgIjnzD9/fOAlrePM5t6s9FRRszC8FUVItamSCYFkhy0XzojLQhJdnfU/LziuKPOSiLklwjYLTYcQAFBr/AH84c0BCZoQBqHO20HzpCSXDawDPHbzJ1b7+UbnjWLa+TKsnuaD5uu0ZHAnFg42HtGRv5xZn4SPHyq5jtNQ2t43LQl7mOOqcxlxwfyaJSQdTVrd0P8NVm7orVPTl29ItmGywAALRpa0QbGkqSCAGgOtwEfEhNx4eMNZMg2g9EiE5NEijSsPmEsEKf+U+0WbAsBmILrUkPYDV+F9odIlAA+sdhQ0inNtCtnS5RTpfuggSi0dyiDHYTGaUjqK1WSS/F43SySAxhvMoQTEa5QB7onLI2MkDIl8YnCIxMuJAiOTOZwRANbIcvB6kxwqQ8DkcLqWclQuGb1jYQCYmRhoBIfu/ziFMsjjATfkYKRLEdGWDEckcYmCYexSESxHMymfduEEdXeNMO6G5UjqENSltecQBcH1rO4djfhCioUxtHlzyys9CEE0EIsb39IkRX3HAQEqYSkMYiC9oaWdvo5YkOTUPvA9W2W+/tC+fiKUjWB1Y0nKRqo3d7d0JLJyQY46Ba2lSxIPh8oSqQYKn1TwF1hiSRewuhlsXMWSgnnQGK7STDD3CZJKmvBjdnSaos1IFKS9yBz5QbKo9z/SCKGiCUgX5xNNktHt48WlZ5ksu3QtnSrm8ZBU2Tf8ApwjcX9pA9xnjIF4kl6xrqTwiaRTOb2ilJhLDgUqW3bS777i0WWkw6Xl7JL84qVMvIwBt7RZsGngnXaElom0NqalW4YQwVLCPEwPTVaeMbqVFTX8ok3YtGp9SGYQPJU5EZ+XgiRKAMG1VHUHU8TzDaBUzAIiNYkn4hGbI0NGLJwuOTJiKoBSlxqNohkYqCQCCOPfyjM8iTplFjbVoKCQIzLEVdMIlrWlnSlR0Jdkk6DU2gXCa4rlhS7E7FOVrc7kE30DO0Xi+WkI4tKw3LeMzB4jmzRHKFvFVjrbEbO1GIlJcEPG1wOuoyqYwJShGPLwGMW3RwJZG2sSZFBifEcIjm1Y4xkuoSLlVoyv1MW6NHsuiabNCQSbABz3APHnmJdOpilKCAAlzlN3bYmLniFdLAUVEZQL8GjyPE5iEL7Fw58n7Po0JPNydRK48VK5Fqo+nYypTMQSQGKnF+HZbhzhmurSsZk3BjzKYsG4J7uEPuj9eErGYliGOvnEcibVl4peC3IuYHrZqUpLlj43iKfjslKQc27MxfvhFX4mFl4mkFkU2bEYqWjDNBJ9I0ijWoslJUeQf0EMkgtksyqCuMchYhuroXUJlomZSc+13HIjaFxoFJLFJBGrgj3g1QE0zumU0W7ADod4qUmReLbgFKeyANYMF+SFn0XqhIUAxuNYYS6YbwswujUC5tZvWLJIptI9hTpHmSWxJOw+51+xGQ8mU94yO906j5/eNpHCMRHSTe8Yv1DR6HBEoDNDelUwEAIPEQdKir9RyRJ46G9NP4w4kqtFclLaGtNOBsY5TJSiFGpfRo2movANSgA9k3O3DxiJU0te0V5qrE4h2IYiEyy5ufOK/Lry9jeIa3EMxY7bwsm1QB1jxsuZzlaPQxYlFFqOLzAQFb+sH9cEIUoJKrZsqWc2dg5ir0VYlRBVpp9+sOsSlInU0yWlQTmRY6s19PDzaBCVvYJxoSzumM9TpCZSEqDN2iWNjd+B1AhgnGJhmFIVLUpPxBy4HE37opaKoBgDbs7G5Gl/GLFh5ky1EpU6lNmKgWJDuS4diT7Rnl6jLDcZNG79Pjarii0SFqULhjwd2gtLAQvk1OUcmGnygDpDj3VSc4DkqSln4v9I9HL6qcoKP8Z5UcC5FjMwEXMVysr3U+gGkFzp7oYHy7hCaah9IxLJJwUbNMcaUmzJta+kcfmiRHH5Y+cT01CVEDR4Sm2XtJFc6WVzSQm/bNvC5PPbzhXhXRObOCFunIoO77bhtQXcNyhz+INB1XUpsXCzbvSPlFl/D+mQuhD6pWsex/wDaPQw46/FmXJPXJFBT0TnFbZDlBYm3G8T4thaadTJdiHBJc89OYj0LE6N0Ky/fdFCxQm4VdjvEpNqVFIU1Ymnz3F9oFCzBv5MqNjFjovw1nzEhSFIYgHtOnw0ika6QktbZWqZZi9/hxUTOvISjMkp7Sv26tfmW5mDsF/DFIQ09RC3/AEEEN3kRccIwGTTJyyks+pNye88OWkUhik3b0RyZY1SDJqHSRyaKdiWDLJcpLOzkHwEXcCJZaY0TgpdmaGRxKpg3Q+UgOsFSt308mh/R4RLQ2VIBhjkESIEFRUejpTbNypTawZJgdMFykw7ERzMF43G1i8bhBz5vE0R2iel4UTKoBydInRN3iKjBm12N0VragPBkrFA+jNCITY7TOgvjE6mx/KxlCiQFBxqOHfDGRiQ2vFFw1bzZp4k+8P0EAXs0Bzio2wOGyyLm2JJ2hTPxLNZ7GF0/FQgau40f1hHPryLvGPLLk6iy2PHStjSfUB9YGmVd4BTVBTl4CRV8TE1AtZaaaqS2ukH02MgqHIxSxXwTIqi9oWWIZNBipnbTz+/vuizuy5l1f2aiLlnCkgMDpqdoqoPaSeUWdSv4kz/pqdv5kmMmZbRsj0yasx5KQQkgsYrGKYkVobisH0P1iCpfMr+Y+5iKsQyB3/IxtS6bMNV0WGixeYkjgn1HdDikxQKJzJhLSJ03dodUa06NrC8diSYxkqBNhBK0fq0buiKSNy1oKmLFiIfHUZbIT30UP8RZ+abKHCWfVZf2h3+HM0ijmgbTPdKfpCPp2oGoS3/DH/kqGP4fVOVE0cVJ9j9I0+4uVo54/wCnRYJtW+sS0fRmRNPWKS5fQs3lGqeh6xbJs/kOZi00dMJaEp1Ya8YGPHzdvonknwVLsruHdBJEqb1ic27JLNfbnFmShgOUTJUI6ccI0RgodGaU5S7IUiOJdWgrMsKBWkOpL3AOhI2eChFXwqZ/tar/AOkj0Ev6w0m9UBK7LLHaRHTx2Gh0LRiERIlMYkxJLjmdR2hEFS0xwlQiD/TMn/iJ8C/qLQtodRDCmMgcYnK/enzjI7khuL+D5Hqak5fL3g2nqC0KVIUf0nUe8ThKsxLFh3xkbNyTHaJ7xIZkKJc88D5RMir4uOLiFltDJbCMNnEKUR+4/KN4pXLJAHw6xBhpv/eJiWuT/E5ZYn5KtdEcqedIyolOQH1eCjlBAcPwjia3Wy+DGDexWCTEMCIHEk3HD53h0qjEBSkfHyP1gqQeNgKklIvHdPUXAiSeXLNEdPIUVWB8ofVC+R7+pOmkWNSv4sxmvLVx5G8IpZBuzcIs2GzJcyYLEsGUcqmZQLhzoC0eTmfmj0o6Qq/Juovo594Cx+SEoS3H5RZuol5iFTJcu5spQBZy1ix8YExfBJU1ICKqQCCT2lgPbYgn1aNeN3TPPlLdHNBIUqWhgfhGxO0M0YYtJGYKS/EEe8KZWFzcyAhaCkBL5Z0o8HsFH1i34JhcxCFgqJzCwzXdiNn1tB/0SnKumBz19WjNqxSNf3KSn0zP4QciSo2MBqwWpNGlJlrXNBSVaElpoUS73sNoPqcdTKmBBkz2V+rq2SLmyiSOHrFoxTJyk+kULpvJKalj+xPuqGv4a06VqnJUD8II8FN/7QB01qkzanMh2CEi4bQq+sH/AIfViZS5qlfsNuJzIsOcFVGdMrK3iv6PSKenSgMA3zglJhCnpOl9Oy3Au7acNbQcnHJX7v8AtVw7o3qUX0ea4y8jN42TCqox+WEulTlrBla8NLRJhuJqmuyQAC2pfybug6ekBxaVjPPFWwxX+1qktrLby6r6Q2xLFzJ1Q/cYruA4kFYjMWbCYkt3uhg/92J5NNL7K44tpv6Lwk8o7EQT6tKB2mHAWctqw3iWTVJVuHZ4a6dEqJkiJEiIF1aUpKiQw1OvhbeB8GxbrVLBI+Lsps4S3LU29Y5y3QVF1Y3QIpEuYG1G404a7/bxeUqjz2Won/uHnp7Rn9RpI2+kVtjVM/7t9YyByOR8NIyM35G6onzrLlEpzZ1i2kdUyVEfGoXbYxIJqcuZ7d3nGSalBZjqW0+UO26ehVGKq2d00xZf+IoNb9MFylzLupYI1HY28IMOD5Q6piAO944p5kgv/wDJSGN3SsDvfTxiLly2l+w64Ltm6aUFDMS9nbLKf2jqqow2YO7tfLpfg24gxUtCE50TEzU6HKd9W8g8QYlMCpdxcHjqe19DEVKXIvxg42hcCSpyNBb1iKdmcEAOByiWSEukZU3S+7vHUpSTk7Cbu9jtpvyjRyM/AHFZMTcW5sIlpkLUFZQSosWA53tHEzRLgB3dg2htAS56hmsLG1hpcfKHS5dCf2hs2gnPeWsf3FRLSS1pU6gRbcHjE9NXLSlRExYZmAURcwMiuJWQoqUQHueJhbbTQVGmmSza9QUUgfqSP8QJHt6xZcEqlCXNKQ5ZNvExVlqc6frSXfYM9vvSLN0bmpyzQSzgeOsZ/UJcOi0G7Aekk0qmpUR8UtJ14g8IV5YOx6b/ABkMbdUgeKQQbjnCMVas/wAQZ2bk7a8XiuGNwVfAk5U9lowaiExBdKfi3bgLaQXX4WiWhSglIIGzDu0A3hfSTimQpixzi/a0ABbRrtEuOGYkMs/Gc4Dg9lQBDt3Rnak59lbiogJmL4nziagUorSCSXLa/f2IAqEKKSvMwQHIGpb/ACiTDZ6urE0FiFWcb8WLjzjQ0+OiKqyxYxRrCUkBSiX/AHK4d8CUKp0pBUgLCsyRYHQjmOQ8oHHTWpz5euU/8qG0f9rRKOndWFZBPU/8qPfLAhBrsSUr6SDldIq0EDrZ3mR8okm9JK1P+9nHXUq28OcLl9PqvPlM9T/yI/8AzGHp3VJVl64uf+SXv/dimyPFfCG9Tj1S11zSLWJfbgRDjBekU2WUlZWUqGinYcSLbfOKxP6Z1akkmaRb9DIduJSM3rCGdjC1ALJJU7FRKiTvq7wYNp2jpRTVNI9rn4umYkpStiQ4IsfXyirplTkzSsHtF+0wPfy9IQYHjU4TU9s5WvmZVtWD31i3/wCmpayNAWjU5RzU3oz8Xi0vJCvFZoP8Qkp7k8NXAeM/1iCXYE7XtE+ISElNtWik1q1JmFlOAdOF9/KM+SEouikHGSssdTjSpnxEsNrt48Y4osayrBQpiNxtCCqfL/MW1gWnlqChbdvKxhYr5KtpaR6DUdK560FJmNbZg/kNI4oZqgA5B56ajfbjCGTKSwGcZyHazaOA/wB6w1lJTlyZu01j99xjnNydNhXGK0WOXmYb22jISjEsoAZ2ADuOEZF+LI+4jw2T/ZK7z7wNhqSSkm4z39D7R0qsAGUBgYkoklLoAzF39OcdtJlLTkvpHdLTOVFVyoE+Jv8AOJZeHjKoNfUa/OIDh1Q7lKr+vlDOnoZtgzfzE/1hJy82PCqqiXCZWWUUbuT4MG+cGVUpYT2UGYSfhDn912HeI7qkJp0FRAKmdPxMS4cMTdxf/FHWH47ULTllhTqcOhCRld2+EauBqdBrGZpyfNdFfdUY8UBy5a0h1yiGDkXBCRckghwCOW7xuTmUcqAlVgXzC1gS9rM9+DGGdIlcpKpk55qpljlylY1EwH4jqE2IGo2aOJ9ItUvPLStIBVcByp2LKSP2kK/SPGDonzYpxGeSMiQlwdQE7a9rfv7uERSOjkxaSoqSlz+rO3+LKR4PDfC8OnrFhKuf1rShTcQkHMBzA84llylBZBy//VMWpWofce8Nz46QOxOcHn5CQkEDVlJPdbWApMpQUSRtbQ7xYKnF1ABMtcwMX7WV/HV/F/CFkxalXLnwFt9hDJuhov8ALZGAOAhlhCA6nAOnDnABplWINjoN4ZUVOuXmzpUksCAoFLi7EPqOYiWVXF0bMM1y2D4sAJws3Z+ZhTLlutgFFRVZruc3ACG9fLClBRLdkb95YfWDKKlk5ASggqJ7SjZhaxJCbnMN9DDY5cYIhm3NkUkkSVggvnZrg6QV0sqe1LDfDLQ/ggA913hvORJkqEtaklmsUzMws47Rc6GwzMzcYa1UqTPvMXKIUrVTWAGjzHQVtroTZzEk/wArFlPR59NJMpYH3oI4kqyScgL9r794sdZ0XC5hTISpVgVZcqkJJJdLpdIDMwctvvHOH9ClLMxK1iXkCixCiQQHBOUEZWfd7Ra0yTl5KtKkErzj7s0TJoyVZ4tNJgkmWkpE7rVn4UpRMF93Kk8AbROnowpSZaly5rFSgoJCnQEmyiCly4OgO20Py+BLKaZClTeyCo7AAn0hr/qlVKyr6q7/ALkghr3c2EN8KTKTMVLyzhZRayFMgFbFiDmZOVi47XdBdf0ZmzMplq60ZRnKSlDE5lPlNrJIGrnKIFsDexMOjs4y1nsdlJJGblo7MC3EwLIwBWVsyV3N0rTZ7OUlifCLJR9Bp7FlJKSbpzZSRxslYBbx1EST+hqUk5kLGRIWcswKBBJS90pLAgO122jlYHJX2IsOQUzUIX2XsfJoOwhZUmW6u3N+EaOQSPl8of490cRQ0c6YFKUoIy6JKcxUAlbF2YtqSzx5hR1qzluTlPZL/CHJbzc+MOsbj2D3FLo9Wr+tRmBT8OXcfqHy3im0MpSpiiEqLuSwO+h82j0vCcRVMo5c6YgKPVupwlypKglVmZyyjpACp0pc9XWIUlkqUTnUEhIICezLPxauzfWmR27snB0mqKzOmISApQDcNybtw5fYhZPxEZnSLbaxP0nrVrmEBOSWHypD2fdzcnmYRirAAb78vExnX5Oy3QXLUsqKi4LP9bQ0pVWd/OEcuoJuTo49N4IkVX36eLcIpFbJyZaUFw5c9xEbgCUlwCU+sajTszWeXyaBUw9kFu756Q7pcEV+pTerxAnDQP1qHdEqcNSf96o95jLPJfT/AGN6hQ/oaZCAxX5q+sGqmSCzrQMpf4mdntz1is0tJKvms2+aGMnC5ASVZwMoc5i4Ntgm/PeMrjvtj0HVaqJST8BVqLLNwXAPI6HkTCNOP5KsdUMskLCgkJALNYG7PqPPiXno6tKZnZUnK+yQn1UzHxhgvBTU1ZWlUtEtQuBNQpRUUjMWDi5TmPjFI1G+XwLKPQbhFSZp6uWUoBJJzJVNN7EsWQL3vuY5xOUqUsoTVrKvhUnKoa7dk5beG0WbBsIRKRlyIV/zFNxtufn4Qk6V4xMpqhIRlunOSES3ILhnIPA+cZ1LlKkNqwbCujspae2Z22iUoHPXN6tFgo+itLlIEtZLXzOs++UFg4LQnpOlNQpJyrl9W+68swDjqDx0gbEsUqpqVGWFstQOYZg2VwO0dmKQ17pUd4LjNvsPYTidBSoIelWEuxUZky5Gtn34u3CEeIVknMTIlGWFN2QVMLWcqUrMfKLFhWDVhDzKky0q2uoltu1Y+RieZQy0WUEKBZ5ikS3L8MqbE8G3uYKk19jfiiu0+KKQLStd+sXq3AH7eLXQTxVAzOolrIQhJAUC+V2BQokgl1bnTfY6koadKe0hF9igEvqNAeTbQvn1I6xCqbNKKXC0S2SqYCRcBiCzuxF34XB29dCOSfSG9BKKUumQELBylKcim5BR7RDbA+cQ1lSSyVlSRwUhQBPA9ZLINuJAtCqpl1sxX8L8wQf+J1iG4B0kJI1uw2tB9F0TnG6zLCtySqYdNsoQR3Zj4w6RJ0tsGV0WlLumaRmLkZUE3v8AEnMGflB0robIky1rtNMtC1pSskpcJftB+ID2EF0vQsZwtc6asgggA5UhtgLsOTw4rMGlTk5JgJH8yx/4kesUhBsnLL9lWwvpzJMtCVOgpCQp5didF5AjgWLZRYw4w2ZNnAzEDq0glOVZfMAzlk9kpLkC5a9+HUnoXRI0kJP8xWrluWhnU1YQHJYCLcF2yTmv8RBjEyWiZLRP6oJmPqkrFmDqIYJupgfXitny5SadC5BlzAtaf4SkoC0pKsqgC+ZDFnewubaxD0qx2XNlqlDtBY1Z8qgQUl+TacA28VMApSwckCxygk79ruUTfWJOSXRohjtbZ6lXokypKpiutKUBL5Gz2ISnUuWcWfzhcjpfQIAupaiB8SHU7kMrM3acG39Iq+G9IqiXLZItdwW9joO7nCmdQTp6lqTLBUtWYqSkfE9wP2gnUbtDrKvgV4fs9IqMckzkZZM1SOyVFSAM0vKQQ6FC4zMGF+8G4tJLCpRR1ymJU80LyLuorFmPYU5PfbeKzhHQipzBYGQO/aJ8PWLPh/Q5QCgtY7R0F9OLxS5S2kTajHVlFrMbrc0yTMmGckkoUF3SrtWsdLgNoRpE2F9DlhX5lACUSyVhJKgTlchNrl2bXePTZXR6UljlGZg53LaPBM+mlN29OBduOmkK1T21/wBO9xdJAnRygCJASA6VkrYgfrOZm0DAgNyhlMw+WzqITms7s77a3JgCf0pp5VisBtnSPnC6s6f0xBSWUP7x9k/OGvHW3YlTsrv4kYnTrKESgypZVmUAAC+Xs8bF/F488nTeB0+35xasanUs5RVnm3LhIAbh+oCFOWnSR/DUrhmW3okQil5LqOqFvXE7u/38jBcm5s3L+sFmpl/pkyw3JSvcwTTYgprMm+wAh1IWURjTzyEgZT5fWMglNav9x8z9IyLWR4lKBGptG5lWkWbN9OUcSxBEmnClBLBzYOw99P8AKPO8npsFnUqVXJI4a27njcnCpCkZusPMhvHWDPySEhWYjMw6sqUlaT2m7IBcqsRlI7+Sahw+bUTjIQAl1cwEvfLZ3FrchFoxb80Sc0GVOEpSRkmEhtSQfBrecMsAw2oExC05Qx1d9QR8Nju0OqTApUovPTLBQAQkqcTFXBS1iSlYundxHVN0eGYrcoJJOUAEBy7BgNO4RGcnVMMZJ9BFZUTkEgZ1qIHwg5b7Ehm8OERVeCInpSqeFJUkAPmZg7sQbEOTrHGOTV0qCoTXUSAlB13zFiru9ONsnYrTy5Etc0KUqah8gJ4AlwdASw8e+JKLVNBOE9DZZDomnlnJT55R8hG5uCVCUuJslKR+3Pw1cm3gQIZ0VdQkSh1YC5q2CCGUCxubhk7Pu8WaTSS0/CgeT+94a5LsVyoo9BRTXDArUdSmWlIvxXMBhth9JXoUoplhL2dSpZcP577ARaZk1KQSSw4mO0KB31+x6R1iOf0VWm6GzVTDMmT8pUXKZYfwcsB5RY6LCpEn+zQlJ/dqr/EXMQYp0gk0/wAZN9hc+4iu4n+JMlKf4KSpT/qFgLXsfnaCk2K3Jl2BjqZNCQSdACSeQ19o8mm/ipUCzIf+XlpY/wCcVWq6S1E+Z2lq7RuXPdFlikyTSvZ79LxJBQVhaSkByQQQ0C4f0llTioJUBl3JZxubtpcHujw1VRMSmygS4SWu77XHH2iGbULTrmSRYsTrwPf84ZY38h4o98V0opgrKqckFwNbX56esGqr5ehWnzBj57o1EuSpmAIvv93i9U6yLrC5lzchfn2yNQI5uUdWd7aC+l3TtMpZlolIezlScz7jVgLNx1hDL6bVCw6UoJFuzLQ/Kx18BCXpGUmcoMRow7PAA6HiIhRVOAkdnQZik2/wjRrecGrVlIqtB2IYypczMQUlVy2g8O/nBFJjcxCFBKiBqWbi1zqNYU1NE2pccSQHvrufSIZNZkcPcPfblaBwTWh7rstcjpLNQoHrVm7tmO7uLv7R1imPLmBKlFbi7O3G4bfZxwiqpqxx3G/G40741OrSxZXft4ttHe3sVuJbJXSyqRlyTphS1wWU12vmBgxPTaaRlmJEwbtY+RcGKNRYiWZ40K0pNy1nt98o54lYqaL7MFKXJIQdWZSDfh+mF9RSSL5Zq1dySr1tAJxMFIPIQOrEzAoegWqVkVlBJ7w2vK8Czao2gwyusU+u0G0uCA6lKG3KVH/xFvExRNLsDsXSppJteGNPLUdtuMWGh6NSLEzQr+UoHu5g3/VxFmzDxBf0+cHkhaFMumWwaMixS+jsxhZPgxjIraJ8TzSbUJR8RaA6itQpaCLhJcuAQR3HWCF4ICXUpXleCKTC5abs55n6RkThHZsfJ6A042rMSOyFAuAAdbmzgHuMakT0lYU6rKcjQ6APYMNx4wfPwMLUVFVu7b2EM8PwWSm6QSeJ+oaA8kUrO4+CXBj2kqS7qBzAAte5b9I0GkWCtKkypmUsrIog8CxynwMJcURPCCc6EI7lP6D2iuHEZ10iYsg2+JVxpvEEnN3YeIsm004JSct13tcmwOm75gYa0eGTpmRWQlJKADmDqzaAObnsEXYBhpE0utVLykyjYHLmWsfEgILCx/SdOLbQ1wqsq5iJcuVKYIy9pSS3ZsHLc9L8o0yn8IVJo30pwsLqZE2SktkC5igWICVAJU5sCkM3MaGL8cTlywkTJibnKSGAKgC5LGztpzAik4ziC6QATWWpSGYDIkJf4U5btrd0m3dFHxDpGqbNUoqfMSSRuTt3fSBGEsiX0SnS7L90r6WZFqQlaSnK3ZUpQIIuC5ZwQC43bVnisT+ls4obOopKgdbukdm+thpFYq5mYKvpye3L73gIT1cTGiHp1RGWWtDisxRZJc2L6m/N2374Xiocs7A6768N9oIosEn1BdKWT+5TJSBxeLDT9GKaSAqfMUs6gSyGN2V2iGcMbcuYhnKENeTkpS34F0uRKzCyr2+TjnyginwBanyICg3xXazk3LMbH1iPF58lL9W4D8SS2zk78doWLxxbNo2nLw84VKclaKOUY9hZqTLUQS3FzZ+8Q6VITMlyyo3OwLO2h4M0VBdSVKdRfvgyXiABF3As+43s/tBnib67BHIelUfQilJCl1AdV8qUgnnxA8ofyejlGpCj1i5oBLnOokHcZUjXlHnmD4gr4ivs3sRtuCPDjtBtNjKkkzEqyHdtG4EbjS3OMEozumypbjhOGhNgkm7ZlLYkB2L8orlfjaEf2cmnHDKkKPjnBPtA9djkmcFFaGmOPhU6Tx+Ln6RXK+tSzjXmBDwxt9nNoMrq5Kgc2wsLNzt/lCeWtHaJ+d3t9IFnTL/OIKqYw5nvFtn4xthjpURnkCFVHcWMdmQtTlCVF+Te1jpAuG/Gg2soepi3VdSpKRlVrxAPkfOOm+LpAguSsrSaacLlKn7vXlBf5JbAkhNruPS8Szasn4lqPi0DLqk8veBbY3FIImzgHu/cY6pqSYvQA+P0jKamTM+JRHLQecMpeBzAHQ/LX3EI2kOkG4FhpSTmu/AA6ePOHeIgSghtweTM2vmYU0eJTpR7ac/JQ9lD5vHXSHF+tyEJUkJBBe7EnVxswG0T22E6lqSqYl2FiPo8WClS3wLUlv8AmceRilS6ohabuLw8ocTbXQ+sPR1lylYnOAHaT/h+kZCWXVggFjGRQQqipbmJEhIjcZHnmsKkjNtbuhjJbutGoyJSCTAFnFgH8YKpSH09oyMhPIPBJUV0tBzFClkDUAEgDXtEhorWNdNJgCkoKUguAq4U24uogcH9njcZGrAlJ7Iz0UWuxMzD21KUGYAk2u+v3rC49g+28ZGR6sYpaMLleySQta1BuTmLj0VwSSVkrS52KuOrCzaB2jIyM3qW0tFsKvbLLimKypKVICXUoMzMG5nW44RQsTq1EklIA2AZgO/7MajIjgiiuRtIRTapXEsLDhEC1OXjIyPRRgbO5bb3+7QTTzgCOzvGRkc0GLoaSZwPwBieHC3DfvEN5QKEOGJOxc+Q3jIyMk1ujWmLqpa9VBzw9tg3vC384pK97WbiHYi2usZGRSGyc20TzVlRBKFAtZxbwECy6KYu7DxB+9I3GR3KlaCo8uwuVgxBd2u7DlE9XUEJCSRrGRkIm5PY9KK0CqpFrP38oaUElIstLcwPVuEZGQJMZIstFgEhR/tL7gAD3d4YykU9O4zgcit/+0aeUZGRM5gFZ0glv2ElR8hCWoxRatgH7ifpGRkMkMCSV5txr/RvF4a0oZ2Pe8ajId9ieBmirYbxkZGQwh//2Q=="/>
          <p:cNvSpPr>
            <a:spLocks noChangeAspect="1" noChangeArrowheads="1"/>
          </p:cNvSpPr>
          <p:nvPr/>
        </p:nvSpPr>
        <p:spPr bwMode="auto">
          <a:xfrm>
            <a:off x="63500" y="-850900"/>
            <a:ext cx="2619375" cy="17526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304800" y="685800"/>
            <a:ext cx="8458200" cy="1077218"/>
          </a:xfrm>
          <a:prstGeom prst="rect">
            <a:avLst/>
          </a:prstGeom>
          <a:solidFill>
            <a:schemeClr val="bg2">
              <a:lumMod val="90000"/>
            </a:schemeClr>
          </a:solidFill>
        </p:spPr>
        <p:txBody>
          <a:bodyPr wrap="square">
            <a:spAutoFit/>
          </a:bodyPr>
          <a:lstStyle/>
          <a:p>
            <a:pPr algn="ctr"/>
            <a:r>
              <a:rPr lang="en-US" sz="3200" dirty="0" smtClean="0">
                <a:solidFill>
                  <a:srgbClr val="FF0000"/>
                </a:solidFill>
              </a:rPr>
              <a:t>Common Sources of Information for </a:t>
            </a:r>
            <a:br>
              <a:rPr lang="en-US" sz="3200" dirty="0" smtClean="0">
                <a:solidFill>
                  <a:srgbClr val="FF0000"/>
                </a:solidFill>
              </a:rPr>
            </a:br>
            <a:r>
              <a:rPr lang="en-US" sz="3200" dirty="0" smtClean="0">
                <a:solidFill>
                  <a:srgbClr val="FF0000"/>
                </a:solidFill>
              </a:rPr>
              <a:t>    Measuring Performance</a:t>
            </a:r>
            <a:endParaRPr lang="en-US" sz="3200" dirty="0">
              <a:solidFill>
                <a:srgbClr val="FF0000"/>
              </a:solidFill>
              <a:latin typeface="Arial" pitchFamily="34" charset="0"/>
              <a:cs typeface="Arial" pitchFamily="34" charset="0"/>
            </a:endParaRPr>
          </a:p>
        </p:txBody>
      </p:sp>
      <p:pic>
        <p:nvPicPr>
          <p:cNvPr id="12" name="Picture 5"/>
          <p:cNvPicPr>
            <a:picLocks noChangeAspect="1" noChangeArrowheads="1"/>
          </p:cNvPicPr>
          <p:nvPr/>
        </p:nvPicPr>
        <p:blipFill>
          <a:blip r:embed="rId2"/>
          <a:srcRect l="1244" r="1244"/>
          <a:stretch>
            <a:fillRect/>
          </a:stretch>
        </p:blipFill>
        <p:spPr bwMode="auto">
          <a:xfrm>
            <a:off x="609600" y="1828800"/>
            <a:ext cx="7877175" cy="3810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1729</TotalTime>
  <Words>864</Words>
  <Application>Microsoft Office PowerPoint</Application>
  <PresentationFormat>On-screen Show (4:3)</PresentationFormat>
  <Paragraphs>197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270</cp:revision>
  <dcterms:created xsi:type="dcterms:W3CDTF">2012-02-27T05:45:45Z</dcterms:created>
  <dcterms:modified xsi:type="dcterms:W3CDTF">2012-04-20T11:17:21Z</dcterms:modified>
</cp:coreProperties>
</file>