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2" r:id="rId2"/>
    <p:sldId id="295" r:id="rId3"/>
    <p:sldId id="338" r:id="rId4"/>
    <p:sldId id="335" r:id="rId5"/>
    <p:sldId id="544" r:id="rId6"/>
    <p:sldId id="568" r:id="rId7"/>
    <p:sldId id="580" r:id="rId8"/>
    <p:sldId id="524" r:id="rId9"/>
    <p:sldId id="557" r:id="rId10"/>
    <p:sldId id="577" r:id="rId11"/>
    <p:sldId id="563" r:id="rId12"/>
    <p:sldId id="479" r:id="rId13"/>
    <p:sldId id="578" r:id="rId14"/>
    <p:sldId id="569" r:id="rId15"/>
    <p:sldId id="579" r:id="rId16"/>
    <p:sldId id="559" r:id="rId17"/>
    <p:sldId id="570" r:id="rId18"/>
    <p:sldId id="530" r:id="rId19"/>
    <p:sldId id="571" r:id="rId20"/>
    <p:sldId id="545" r:id="rId21"/>
    <p:sldId id="581" r:id="rId22"/>
    <p:sldId id="379" r:id="rId23"/>
    <p:sldId id="582" r:id="rId24"/>
    <p:sldId id="560" r:id="rId25"/>
    <p:sldId id="572" r:id="rId26"/>
    <p:sldId id="546" r:id="rId27"/>
    <p:sldId id="56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DFBA5"/>
    <a:srgbClr val="CC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47" autoAdjust="0"/>
    <p:restoredTop sz="96127" autoAdjust="0"/>
  </p:normalViewPr>
  <p:slideViewPr>
    <p:cSldViewPr>
      <p:cViewPr>
        <p:scale>
          <a:sx n="66" d="100"/>
          <a:sy n="66" d="100"/>
        </p:scale>
        <p:origin x="-1512"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BFFF3-AB19-4426-9010-B5C09CB09BE2}" type="datetimeFigureOut">
              <a:rPr lang="en-US" smtClean="0"/>
              <a:pPr/>
              <a:t>4/19/2012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155DFD-622C-4799-9E9B-2AB95F8CC31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5B0628-DD1E-4D0B-9696-C78E620200FE}" type="datetime1">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7570FE-295E-4796-8741-A6749CAF03B4}" type="datetime1">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5DA32C-9534-4892-A055-D8F128FEE7E0}" type="datetime1">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C20F28-A992-4AB1-9B48-D4C990449C65}" type="datetime1">
              <a:rPr lang="en-US" smtClean="0"/>
              <a:pPr/>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010542-B501-4931-9954-3115CAEE1C12}" type="datetime1">
              <a:rPr lang="en-US" smtClean="0"/>
              <a:pPr/>
              <a:t>4/19/2012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2DA410-4F20-40C4-ACC7-745F4ACDEDE7}" type="datetime1">
              <a:rPr lang="en-US" smtClean="0"/>
              <a:pPr/>
              <a:t>4/19/2012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5CD0-41BE-4FC1-A1BA-981CE7E1CE89}" type="datetime1">
              <a:rPr lang="en-US" smtClean="0"/>
              <a:pPr/>
              <a:t>4/19/2012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F69CE4-74EC-482B-9857-9943D3913390}" type="datetime1">
              <a:rPr lang="en-US" smtClean="0"/>
              <a:pPr/>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99D83-CC2B-4086-BC9C-B606305C8C55}" type="datetime1">
              <a:rPr lang="en-US" smtClean="0"/>
              <a:pPr/>
              <a:t>4/19/2012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207D53-7018-4909-9EA0-C0FACEFD27A6}" type="datetime1">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F9D436-6901-4B6B-87D4-B5D76485AC81}" type="datetime1">
              <a:rPr lang="en-US" smtClean="0"/>
              <a:pPr/>
              <a:t>4/19/2012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1449B-F95F-4F1E-90C6-B766A38AAAC3}" type="datetime1">
              <a:rPr lang="en-US" smtClean="0"/>
              <a:pPr/>
              <a:t>4/19/2012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58645" y="159325"/>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609600"/>
            <a:ext cx="8534400" cy="5632311"/>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5400" b="1" dirty="0" smtClean="0">
                <a:solidFill>
                  <a:schemeClr val="tx2">
                    <a:lumMod val="75000"/>
                  </a:schemeClr>
                </a:solidFill>
                <a:latin typeface="Arial" pitchFamily="34" charset="0"/>
                <a:cs typeface="Arial" pitchFamily="34" charset="0"/>
              </a:rPr>
              <a:t>LECTURE 30: </a:t>
            </a: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Introduction to Management</a:t>
            </a:r>
            <a:endParaRPr lang="en-US" sz="5400" dirty="0" smtClean="0">
              <a:latin typeface="Arial" pitchFamily="34" charset="0"/>
              <a:cs typeface="Arial" pitchFamily="34" charset="0"/>
            </a:endParaRPr>
          </a:p>
          <a:p>
            <a:r>
              <a:rPr lang="en-US" sz="5400" dirty="0" smtClean="0">
                <a:latin typeface="Arial" pitchFamily="34" charset="0"/>
                <a:cs typeface="Arial" pitchFamily="34" charset="0"/>
              </a:rPr>
              <a:t>	         </a:t>
            </a:r>
            <a:r>
              <a:rPr lang="en-US" sz="5400" b="1" dirty="0" smtClean="0">
                <a:latin typeface="Arial" pitchFamily="34" charset="0"/>
                <a:cs typeface="Arial" pitchFamily="34" charset="0"/>
              </a:rPr>
              <a:t>MGT 101</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4875"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1045020"/>
            <a:ext cx="8534400" cy="2554545"/>
          </a:xfrm>
          <a:prstGeom prst="rect">
            <a:avLst/>
          </a:prstGeom>
          <a:noFill/>
          <a:ln>
            <a:solidFill>
              <a:schemeClr val="tx2">
                <a:lumMod val="40000"/>
                <a:lumOff val="60000"/>
              </a:schemeClr>
            </a:solidFill>
          </a:ln>
        </p:spPr>
        <p:txBody>
          <a:bodyPr wrap="square" rtlCol="0">
            <a:spAutoFit/>
          </a:bodyPr>
          <a:lstStyle/>
          <a:p>
            <a:r>
              <a:rPr lang="en-US" sz="3200" b="1" dirty="0" smtClean="0">
                <a:solidFill>
                  <a:schemeClr val="tx2">
                    <a:lumMod val="75000"/>
                  </a:schemeClr>
                </a:solidFill>
                <a:latin typeface="Arial" pitchFamily="34" charset="0"/>
                <a:cs typeface="Arial" pitchFamily="34" charset="0"/>
              </a:rPr>
              <a:t>In lecture 29 we discussed</a:t>
            </a:r>
          </a:p>
          <a:p>
            <a:endParaRPr lang="en-US" sz="3200" b="1" dirty="0" smtClean="0">
              <a:solidFill>
                <a:schemeClr val="tx2">
                  <a:lumMod val="75000"/>
                </a:schemeClr>
              </a:solidFill>
              <a:latin typeface="Arial" pitchFamily="34" charset="0"/>
              <a:cs typeface="Arial" pitchFamily="34" charset="0"/>
            </a:endParaRPr>
          </a:p>
          <a:p>
            <a:r>
              <a:rPr lang="en-US" sz="3200" b="1" dirty="0" smtClean="0">
                <a:solidFill>
                  <a:schemeClr val="tx2">
                    <a:lumMod val="75000"/>
                  </a:schemeClr>
                </a:solidFill>
                <a:latin typeface="Arial" pitchFamily="34" charset="0"/>
                <a:cs typeface="Arial" pitchFamily="34" charset="0"/>
              </a:rPr>
              <a:t>Topics from Chapter 15:</a:t>
            </a:r>
          </a:p>
          <a:p>
            <a:pPr lvl="1">
              <a:buFont typeface="Arial" pitchFamily="34" charset="0"/>
              <a:buChar char="•"/>
            </a:pPr>
            <a:r>
              <a:rPr lang="en-US" sz="3200" b="1" dirty="0" smtClean="0">
                <a:solidFill>
                  <a:schemeClr val="tx2">
                    <a:lumMod val="75000"/>
                  </a:schemeClr>
                </a:solidFill>
                <a:latin typeface="Arial" pitchFamily="34" charset="0"/>
                <a:cs typeface="Arial" pitchFamily="34" charset="0"/>
              </a:rPr>
              <a:t> </a:t>
            </a:r>
            <a:r>
              <a:rPr lang="en-US" sz="3200" dirty="0" smtClean="0">
                <a:latin typeface="Arial" pitchFamily="34" charset="0"/>
                <a:cs typeface="Arial" pitchFamily="34" charset="0"/>
              </a:rPr>
              <a:t>Contemporary Theories in Motivation</a:t>
            </a:r>
          </a:p>
          <a:p>
            <a:pPr lvl="1">
              <a:buFont typeface="Arial" pitchFamily="34" charset="0"/>
              <a:buChar char="•"/>
            </a:pPr>
            <a:r>
              <a:rPr lang="en-US" sz="3200" dirty="0" smtClean="0">
                <a:latin typeface="Arial" pitchFamily="34" charset="0"/>
                <a:cs typeface="Arial" pitchFamily="34" charset="0"/>
              </a:rPr>
              <a:t> Current Issues in Motivation</a:t>
            </a:r>
          </a:p>
        </p:txBody>
      </p:sp>
      <p:sp>
        <p:nvSpPr>
          <p:cNvPr id="9" name="Slide Number Placeholder 8"/>
          <p:cNvSpPr>
            <a:spLocks noGrp="1"/>
          </p:cNvSpPr>
          <p:nvPr>
            <p:ph type="sldNum" sz="quarter" idx="12"/>
          </p:nvPr>
        </p:nvSpPr>
        <p:spPr/>
        <p:txBody>
          <a:bodyPr/>
          <a:lstStyle/>
          <a:p>
            <a:fld id="{0AD2A1D3-94CF-4BE8-B9A0-75EFE4C74F9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4875"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914400"/>
            <a:ext cx="8534400" cy="2339102"/>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3200" b="1" dirty="0" smtClean="0">
                <a:solidFill>
                  <a:schemeClr val="tx2">
                    <a:lumMod val="75000"/>
                  </a:schemeClr>
                </a:solidFill>
                <a:latin typeface="Arial" pitchFamily="34" charset="0"/>
                <a:cs typeface="Arial" pitchFamily="34" charset="0"/>
              </a:rPr>
              <a:t>Today in Chapter 16 we will discuss</a:t>
            </a:r>
          </a:p>
          <a:p>
            <a:endParaRPr lang="en-US" sz="3200" b="1" dirty="0" smtClean="0">
              <a:solidFill>
                <a:schemeClr val="tx2">
                  <a:lumMod val="75000"/>
                </a:schemeClr>
              </a:solidFill>
              <a:latin typeface="Arial" pitchFamily="34" charset="0"/>
              <a:cs typeface="Arial" pitchFamily="34" charset="0"/>
            </a:endParaRPr>
          </a:p>
          <a:p>
            <a:pPr lvl="1">
              <a:buFont typeface="Arial" pitchFamily="34" charset="0"/>
              <a:buChar char="•"/>
            </a:pPr>
            <a:r>
              <a:rPr lang="en-US" sz="3200" dirty="0" smtClean="0">
                <a:latin typeface="Arial" pitchFamily="34" charset="0"/>
                <a:cs typeface="Arial" pitchFamily="34" charset="0"/>
              </a:rPr>
              <a:t> Leaders and Leadership</a:t>
            </a:r>
          </a:p>
          <a:p>
            <a:pPr lvl="1">
              <a:buFont typeface="Arial" pitchFamily="34" charset="0"/>
              <a:buChar char="•"/>
            </a:pPr>
            <a:r>
              <a:rPr lang="en-US" sz="3200" dirty="0" smtClean="0">
                <a:latin typeface="Arial" pitchFamily="34" charset="0"/>
                <a:cs typeface="Arial" pitchFamily="34" charset="0"/>
              </a:rPr>
              <a:t>Early Theories in Leadership</a:t>
            </a:r>
          </a:p>
        </p:txBody>
      </p:sp>
      <p:sp>
        <p:nvSpPr>
          <p:cNvPr id="9" name="Slide Number Placeholder 8"/>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3970318"/>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5400" b="1" dirty="0" smtClean="0">
                <a:solidFill>
                  <a:schemeClr val="tx2">
                    <a:lumMod val="75000"/>
                  </a:schemeClr>
                </a:solidFill>
                <a:latin typeface="Arial" pitchFamily="34" charset="0"/>
                <a:cs typeface="Arial" pitchFamily="34" charset="0"/>
              </a:rPr>
              <a:t>Chapter 16: </a:t>
            </a:r>
          </a:p>
          <a:p>
            <a:endParaRPr lang="en-US" sz="5400" dirty="0" smtClean="0">
              <a:latin typeface="Arial" pitchFamily="34" charset="0"/>
              <a:cs typeface="Arial" pitchFamily="34" charset="0"/>
            </a:endParaRPr>
          </a:p>
          <a:p>
            <a:pPr algn="ctr"/>
            <a:r>
              <a:rPr lang="en-US" sz="5400" b="1" dirty="0" smtClean="0">
                <a:latin typeface="Arial" pitchFamily="34" charset="0"/>
                <a:cs typeface="Arial" pitchFamily="34" charset="0"/>
              </a:rPr>
              <a:t>Managers as Leaders</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2862322"/>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Leaders and Leadership</a:t>
            </a:r>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6</a:t>
            </a:fld>
            <a:endParaRPr lang="en-US"/>
          </a:p>
        </p:txBody>
      </p:sp>
      <p:sp>
        <p:nvSpPr>
          <p:cNvPr id="6" name="Rectangle 5"/>
          <p:cNvSpPr/>
          <p:nvPr/>
        </p:nvSpPr>
        <p:spPr>
          <a:xfrm>
            <a:off x="228600" y="762000"/>
            <a:ext cx="8686800" cy="5410712"/>
          </a:xfrm>
          <a:prstGeom prst="rect">
            <a:avLst/>
          </a:prstGeom>
          <a:solidFill>
            <a:schemeClr val="bg2">
              <a:lumMod val="90000"/>
            </a:schemeClr>
          </a:solidFill>
        </p:spPr>
        <p:txBody>
          <a:bodyPr wrap="square">
            <a:spAutoFit/>
          </a:bodyPr>
          <a:lstStyle/>
          <a:p>
            <a:pPr>
              <a:lnSpc>
                <a:spcPct val="90000"/>
              </a:lnSpc>
              <a:spcBef>
                <a:spcPct val="45000"/>
              </a:spcBef>
            </a:pPr>
            <a:r>
              <a:rPr lang="en-US" sz="3200" dirty="0" smtClean="0">
                <a:solidFill>
                  <a:srgbClr val="FF0000"/>
                </a:solidFill>
                <a:latin typeface="Arial" pitchFamily="34" charset="0"/>
                <a:cs typeface="Arial" pitchFamily="34" charset="0"/>
              </a:rPr>
              <a:t>Leader </a:t>
            </a:r>
            <a:r>
              <a:rPr lang="en-US" sz="3200" dirty="0" smtClean="0">
                <a:latin typeface="Arial" pitchFamily="34" charset="0"/>
                <a:cs typeface="Arial" pitchFamily="34" charset="0"/>
              </a:rPr>
              <a:t>– Someone who can influence others and who has managerial authority</a:t>
            </a:r>
          </a:p>
          <a:p>
            <a:pPr>
              <a:lnSpc>
                <a:spcPct val="90000"/>
              </a:lnSpc>
              <a:spcBef>
                <a:spcPct val="45000"/>
              </a:spcBef>
            </a:pPr>
            <a:r>
              <a:rPr lang="en-US" sz="3200" dirty="0" smtClean="0">
                <a:solidFill>
                  <a:srgbClr val="FF0000"/>
                </a:solidFill>
                <a:latin typeface="Arial" pitchFamily="34" charset="0"/>
                <a:cs typeface="Arial" pitchFamily="34" charset="0"/>
              </a:rPr>
              <a:t>Leadership</a:t>
            </a:r>
            <a:r>
              <a:rPr lang="en-US" sz="3200" dirty="0" smtClean="0">
                <a:latin typeface="Arial" pitchFamily="34" charset="0"/>
                <a:cs typeface="Arial" pitchFamily="34" charset="0"/>
              </a:rPr>
              <a:t> – What leaders do; the process of influencing a group to achieve goals</a:t>
            </a:r>
          </a:p>
          <a:p>
            <a:pPr>
              <a:lnSpc>
                <a:spcPct val="90000"/>
              </a:lnSpc>
              <a:spcBef>
                <a:spcPct val="45000"/>
              </a:spcBef>
            </a:pPr>
            <a:r>
              <a:rPr lang="en-US" sz="3200" dirty="0" smtClean="0">
                <a:latin typeface="Arial" pitchFamily="34" charset="0"/>
                <a:cs typeface="Arial" pitchFamily="34" charset="0"/>
              </a:rPr>
              <a:t>Ideally, all managers </a:t>
            </a:r>
            <a:r>
              <a:rPr lang="en-US" sz="3200" i="1" dirty="0" smtClean="0">
                <a:latin typeface="Arial" pitchFamily="34" charset="0"/>
                <a:cs typeface="Arial" pitchFamily="34" charset="0"/>
              </a:rPr>
              <a:t>should be</a:t>
            </a:r>
            <a:r>
              <a:rPr lang="en-US" sz="3200" dirty="0" smtClean="0">
                <a:latin typeface="Arial" pitchFamily="34" charset="0"/>
                <a:cs typeface="Arial" pitchFamily="34" charset="0"/>
              </a:rPr>
              <a:t> leaders</a:t>
            </a:r>
          </a:p>
          <a:p>
            <a:pPr>
              <a:lnSpc>
                <a:spcPct val="90000"/>
              </a:lnSpc>
              <a:spcBef>
                <a:spcPct val="45000"/>
              </a:spcBef>
            </a:pPr>
            <a:r>
              <a:rPr lang="en-US" sz="3200" dirty="0" smtClean="0">
                <a:latin typeface="Arial" pitchFamily="34" charset="0"/>
                <a:cs typeface="Arial" pitchFamily="34" charset="0"/>
              </a:rPr>
              <a:t>Although groups may have informal leaders who emerge, those are not the leaders we’re studying</a:t>
            </a:r>
          </a:p>
          <a:p>
            <a:pPr>
              <a:lnSpc>
                <a:spcPct val="90000"/>
              </a:lnSpc>
              <a:spcBef>
                <a:spcPct val="45000"/>
              </a:spcBef>
              <a:buFontTx/>
              <a:buNone/>
            </a:pPr>
            <a:r>
              <a:rPr lang="en-US" sz="3200" i="1" dirty="0" smtClean="0">
                <a:latin typeface="Arial" pitchFamily="34" charset="0"/>
                <a:cs typeface="Arial" pitchFamily="34" charset="0"/>
              </a:rPr>
              <a:t>Leadership research has tried to answer:</a:t>
            </a:r>
            <a:r>
              <a:rPr lang="en-US" sz="3200" b="1" i="1" dirty="0" smtClean="0">
                <a:latin typeface="Arial" pitchFamily="34" charset="0"/>
                <a:cs typeface="Arial" pitchFamily="34" charset="0"/>
              </a:rPr>
              <a:t> What is an effective leader?</a:t>
            </a: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3693319"/>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Early Leadership Theories</a:t>
            </a:r>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8</a:t>
            </a:fld>
            <a:endParaRPr lang="en-US"/>
          </a:p>
        </p:txBody>
      </p:sp>
      <p:sp>
        <p:nvSpPr>
          <p:cNvPr id="8" name="Rectangle 7"/>
          <p:cNvSpPr/>
          <p:nvPr/>
        </p:nvSpPr>
        <p:spPr>
          <a:xfrm>
            <a:off x="457200" y="838200"/>
            <a:ext cx="8229600" cy="5047536"/>
          </a:xfrm>
          <a:prstGeom prst="rect">
            <a:avLst/>
          </a:prstGeom>
          <a:solidFill>
            <a:schemeClr val="bg2">
              <a:lumMod val="90000"/>
            </a:schemeClr>
          </a:solidFill>
        </p:spPr>
        <p:txBody>
          <a:bodyPr wrap="square">
            <a:spAutoFit/>
          </a:bodyPr>
          <a:lstStyle/>
          <a:p>
            <a:pPr>
              <a:spcBef>
                <a:spcPct val="50000"/>
              </a:spcBef>
            </a:pPr>
            <a:r>
              <a:rPr lang="en-US" sz="2800" dirty="0" smtClean="0">
                <a:solidFill>
                  <a:srgbClr val="FF0000"/>
                </a:solidFill>
                <a:latin typeface="Arial" pitchFamily="34" charset="0"/>
                <a:cs typeface="Arial" pitchFamily="34" charset="0"/>
              </a:rPr>
              <a:t>Trait Theories (1920s -1930s)</a:t>
            </a:r>
          </a:p>
          <a:p>
            <a:pPr lvl="1">
              <a:spcBef>
                <a:spcPct val="50000"/>
              </a:spcBef>
            </a:pPr>
            <a:r>
              <a:rPr lang="en-US" sz="2800" dirty="0" smtClean="0">
                <a:latin typeface="Arial" pitchFamily="34" charset="0"/>
                <a:cs typeface="Arial" pitchFamily="34" charset="0"/>
              </a:rPr>
              <a:t>Research focused on identifying personal characteristics that differentiated leaders from non-leaders was unsuccessful. </a:t>
            </a:r>
          </a:p>
          <a:p>
            <a:pPr lvl="1">
              <a:spcBef>
                <a:spcPct val="50000"/>
              </a:spcBef>
            </a:pPr>
            <a:r>
              <a:rPr lang="en-US" sz="2800" dirty="0" smtClean="0">
                <a:latin typeface="Arial" pitchFamily="34" charset="0"/>
                <a:cs typeface="Arial" pitchFamily="34" charset="0"/>
              </a:rPr>
              <a:t>Later research on the leadership process identified seven traits associated with successful leadership:</a:t>
            </a:r>
          </a:p>
          <a:p>
            <a:pPr lvl="2">
              <a:spcBef>
                <a:spcPct val="50000"/>
              </a:spcBef>
            </a:pPr>
            <a:r>
              <a:rPr lang="en-US" sz="2800" dirty="0" smtClean="0">
                <a:latin typeface="Arial" pitchFamily="34" charset="0"/>
                <a:cs typeface="Arial" pitchFamily="34" charset="0"/>
              </a:rPr>
              <a:t>Drive, the desire to lead, honesty and integrity, self-confidence, intelligence, job-relevant knowledge, and extraversion.</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9</a:t>
            </a:fld>
            <a:endParaRPr lang="en-US"/>
          </a:p>
        </p:txBody>
      </p:sp>
      <p:sp>
        <p:nvSpPr>
          <p:cNvPr id="8" name="Rectangle 7"/>
          <p:cNvSpPr/>
          <p:nvPr/>
        </p:nvSpPr>
        <p:spPr>
          <a:xfrm>
            <a:off x="1143000" y="685800"/>
            <a:ext cx="6796476" cy="584775"/>
          </a:xfrm>
          <a:prstGeom prst="rect">
            <a:avLst/>
          </a:prstGeom>
          <a:solidFill>
            <a:schemeClr val="bg2">
              <a:lumMod val="90000"/>
            </a:schemeClr>
          </a:solidFill>
        </p:spPr>
        <p:txBody>
          <a:bodyPr wrap="none">
            <a:spAutoFit/>
          </a:bodyPr>
          <a:lstStyle/>
          <a:p>
            <a:pPr>
              <a:spcBef>
                <a:spcPct val="40000"/>
              </a:spcBef>
            </a:pPr>
            <a:r>
              <a:rPr lang="en-US" sz="3200" dirty="0" smtClean="0">
                <a:solidFill>
                  <a:srgbClr val="FF0000"/>
                </a:solidFill>
              </a:rPr>
              <a:t>Seven Traits Associated with Leadership</a:t>
            </a:r>
            <a:endParaRPr lang="en-US" sz="3200" dirty="0">
              <a:solidFill>
                <a:srgbClr val="FF0000"/>
              </a:solidFill>
              <a:latin typeface="Arial" pitchFamily="34" charset="0"/>
              <a:cs typeface="Arial" pitchFamily="34" charset="0"/>
            </a:endParaRPr>
          </a:p>
        </p:txBody>
      </p:sp>
      <p:pic>
        <p:nvPicPr>
          <p:cNvPr id="10" name="Picture 47"/>
          <p:cNvPicPr>
            <a:picLocks noChangeAspect="1" noChangeArrowheads="1"/>
          </p:cNvPicPr>
          <p:nvPr/>
        </p:nvPicPr>
        <p:blipFill>
          <a:blip r:embed="rId2"/>
          <a:srcRect/>
          <a:stretch>
            <a:fillRect/>
          </a:stretch>
        </p:blipFill>
        <p:spPr bwMode="auto">
          <a:xfrm>
            <a:off x="609600" y="1600200"/>
            <a:ext cx="7924800" cy="4721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10</a:t>
            </a:fld>
            <a:endParaRPr lang="en-US" dirty="0"/>
          </a:p>
        </p:txBody>
      </p:sp>
      <p:sp>
        <p:nvSpPr>
          <p:cNvPr id="10" name="Rectangle 9"/>
          <p:cNvSpPr/>
          <p:nvPr/>
        </p:nvSpPr>
        <p:spPr>
          <a:xfrm>
            <a:off x="304800" y="914400"/>
            <a:ext cx="8534400" cy="5262979"/>
          </a:xfrm>
          <a:prstGeom prst="rect">
            <a:avLst/>
          </a:prstGeom>
          <a:solidFill>
            <a:schemeClr val="bg2">
              <a:lumMod val="90000"/>
            </a:schemeClr>
          </a:solidFill>
        </p:spPr>
        <p:txBody>
          <a:bodyPr wrap="square">
            <a:spAutoFit/>
          </a:bodyPr>
          <a:lstStyle/>
          <a:p>
            <a:pPr>
              <a:spcBef>
                <a:spcPct val="30000"/>
              </a:spcBef>
            </a:pPr>
            <a:r>
              <a:rPr lang="en-US" sz="3200" dirty="0" smtClean="0">
                <a:solidFill>
                  <a:srgbClr val="FF0000"/>
                </a:solidFill>
                <a:latin typeface="Arial" pitchFamily="34" charset="0"/>
                <a:cs typeface="Arial" pitchFamily="34" charset="0"/>
              </a:rPr>
              <a:t>Behavioral Theories</a:t>
            </a:r>
          </a:p>
          <a:p>
            <a:pPr lvl="1">
              <a:spcBef>
                <a:spcPct val="30000"/>
              </a:spcBef>
            </a:pPr>
            <a:r>
              <a:rPr lang="en-US" sz="3200" dirty="0" smtClean="0">
                <a:solidFill>
                  <a:srgbClr val="FF0000"/>
                </a:solidFill>
                <a:latin typeface="Arial" pitchFamily="34" charset="0"/>
                <a:cs typeface="Arial" pitchFamily="34" charset="0"/>
              </a:rPr>
              <a:t>University of Iowa Studies (Kurt </a:t>
            </a:r>
            <a:r>
              <a:rPr lang="en-US" sz="3200" dirty="0" err="1" smtClean="0">
                <a:solidFill>
                  <a:srgbClr val="FF0000"/>
                </a:solidFill>
                <a:latin typeface="Arial" pitchFamily="34" charset="0"/>
                <a:cs typeface="Arial" pitchFamily="34" charset="0"/>
              </a:rPr>
              <a:t>Lewin</a:t>
            </a:r>
            <a:r>
              <a:rPr lang="en-US" sz="3200" dirty="0" smtClean="0">
                <a:solidFill>
                  <a:srgbClr val="FF0000"/>
                </a:solidFill>
                <a:latin typeface="Arial" pitchFamily="34" charset="0"/>
                <a:cs typeface="Arial" pitchFamily="34" charset="0"/>
              </a:rPr>
              <a:t>)</a:t>
            </a:r>
          </a:p>
          <a:p>
            <a:pPr lvl="2">
              <a:spcBef>
                <a:spcPct val="30000"/>
              </a:spcBef>
            </a:pPr>
            <a:r>
              <a:rPr lang="en-US" sz="3200" dirty="0" smtClean="0">
                <a:latin typeface="Arial" pitchFamily="34" charset="0"/>
                <a:cs typeface="Arial" pitchFamily="34" charset="0"/>
              </a:rPr>
              <a:t>Identified three leadership styles:</a:t>
            </a:r>
          </a:p>
          <a:p>
            <a:pPr lvl="3">
              <a:spcBef>
                <a:spcPct val="30000"/>
              </a:spcBef>
            </a:pPr>
            <a:r>
              <a:rPr lang="en-US" sz="3200" b="1" dirty="0" smtClean="0">
                <a:latin typeface="Arial" pitchFamily="34" charset="0"/>
                <a:cs typeface="Arial" pitchFamily="34" charset="0"/>
              </a:rPr>
              <a:t>Autocratic style:</a:t>
            </a:r>
            <a:r>
              <a:rPr lang="en-US" sz="3200" dirty="0" smtClean="0">
                <a:latin typeface="Arial" pitchFamily="34" charset="0"/>
                <a:cs typeface="Arial" pitchFamily="34" charset="0"/>
              </a:rPr>
              <a:t> centralized authority, low participation</a:t>
            </a:r>
          </a:p>
          <a:p>
            <a:pPr lvl="3">
              <a:spcBef>
                <a:spcPct val="30000"/>
              </a:spcBef>
            </a:pPr>
            <a:r>
              <a:rPr lang="en-US" sz="3200" b="1" dirty="0" smtClean="0">
                <a:latin typeface="Arial" pitchFamily="34" charset="0"/>
                <a:cs typeface="Arial" pitchFamily="34" charset="0"/>
              </a:rPr>
              <a:t>Democratic style:</a:t>
            </a:r>
            <a:r>
              <a:rPr lang="en-US" sz="3200" dirty="0" smtClean="0">
                <a:latin typeface="Arial" pitchFamily="34" charset="0"/>
                <a:cs typeface="Arial" pitchFamily="34" charset="0"/>
              </a:rPr>
              <a:t> involvement, high participation, feedback</a:t>
            </a:r>
          </a:p>
          <a:p>
            <a:pPr lvl="3">
              <a:spcBef>
                <a:spcPct val="30000"/>
              </a:spcBef>
            </a:pPr>
            <a:r>
              <a:rPr lang="en-US" sz="3200" b="1" dirty="0" smtClean="0">
                <a:latin typeface="Arial" pitchFamily="34" charset="0"/>
                <a:cs typeface="Arial" pitchFamily="34" charset="0"/>
              </a:rPr>
              <a:t>Laissez faire style:</a:t>
            </a:r>
            <a:r>
              <a:rPr lang="en-US" sz="3200" dirty="0" smtClean="0">
                <a:latin typeface="Arial" pitchFamily="34" charset="0"/>
                <a:cs typeface="Arial" pitchFamily="34" charset="0"/>
              </a:rPr>
              <a:t> hands-off management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11</a:t>
            </a:fld>
            <a:endParaRPr lang="en-US"/>
          </a:p>
        </p:txBody>
      </p:sp>
      <p:sp>
        <p:nvSpPr>
          <p:cNvPr id="10" name="Rectangle 9"/>
          <p:cNvSpPr/>
          <p:nvPr/>
        </p:nvSpPr>
        <p:spPr>
          <a:xfrm>
            <a:off x="304800" y="914400"/>
            <a:ext cx="8534400" cy="4475071"/>
          </a:xfrm>
          <a:prstGeom prst="rect">
            <a:avLst/>
          </a:prstGeom>
          <a:solidFill>
            <a:schemeClr val="bg2">
              <a:lumMod val="90000"/>
            </a:schemeClr>
          </a:solidFill>
        </p:spPr>
        <p:txBody>
          <a:bodyPr wrap="square">
            <a:spAutoFit/>
          </a:bodyPr>
          <a:lstStyle/>
          <a:p>
            <a:pPr lvl="1">
              <a:spcBef>
                <a:spcPct val="30000"/>
              </a:spcBef>
            </a:pPr>
            <a:r>
              <a:rPr lang="en-US" sz="3200" dirty="0" smtClean="0">
                <a:solidFill>
                  <a:srgbClr val="FF0000"/>
                </a:solidFill>
                <a:latin typeface="Arial" pitchFamily="34" charset="0"/>
                <a:cs typeface="Arial" pitchFamily="34" charset="0"/>
              </a:rPr>
              <a:t>University of Iowa Studies (Kurt </a:t>
            </a:r>
            <a:r>
              <a:rPr lang="en-US" sz="3200" dirty="0" err="1" smtClean="0">
                <a:solidFill>
                  <a:srgbClr val="FF0000"/>
                </a:solidFill>
                <a:latin typeface="Arial" pitchFamily="34" charset="0"/>
                <a:cs typeface="Arial" pitchFamily="34" charset="0"/>
              </a:rPr>
              <a:t>Lewin</a:t>
            </a:r>
            <a:r>
              <a:rPr lang="en-US" sz="3200" dirty="0" smtClean="0">
                <a:solidFill>
                  <a:srgbClr val="FF0000"/>
                </a:solidFill>
                <a:latin typeface="Arial" pitchFamily="34" charset="0"/>
                <a:cs typeface="Arial" pitchFamily="34" charset="0"/>
              </a:rPr>
              <a:t>)</a:t>
            </a:r>
          </a:p>
          <a:p>
            <a:pPr lvl="2">
              <a:spcBef>
                <a:spcPct val="30000"/>
              </a:spcBef>
            </a:pPr>
            <a:r>
              <a:rPr lang="en-US" sz="3200" dirty="0" smtClean="0">
                <a:latin typeface="Arial" pitchFamily="34" charset="0"/>
                <a:cs typeface="Arial" pitchFamily="34" charset="0"/>
              </a:rPr>
              <a:t>Research findings: mixed results</a:t>
            </a:r>
          </a:p>
          <a:p>
            <a:pPr lvl="3">
              <a:spcBef>
                <a:spcPct val="30000"/>
              </a:spcBef>
            </a:pPr>
            <a:r>
              <a:rPr lang="en-US" sz="3200" dirty="0" smtClean="0">
                <a:latin typeface="Arial" pitchFamily="34" charset="0"/>
                <a:cs typeface="Arial" pitchFamily="34" charset="0"/>
              </a:rPr>
              <a:t>No specific style was consistently better for producing better performance.</a:t>
            </a:r>
          </a:p>
          <a:p>
            <a:pPr lvl="3">
              <a:spcBef>
                <a:spcPct val="30000"/>
              </a:spcBef>
            </a:pPr>
            <a:r>
              <a:rPr lang="en-US" sz="3200" dirty="0" smtClean="0">
                <a:latin typeface="Arial" pitchFamily="34" charset="0"/>
                <a:cs typeface="Arial" pitchFamily="34" charset="0"/>
              </a:rPr>
              <a:t>Employees were more satisfied under a democratic leader than an autocratic leader.</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12</a:t>
            </a:fld>
            <a:endParaRPr lang="en-US" dirty="0"/>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152400" y="613230"/>
            <a:ext cx="8763000" cy="5804666"/>
          </a:xfrm>
          <a:prstGeom prst="rect">
            <a:avLst/>
          </a:prstGeom>
          <a:solidFill>
            <a:schemeClr val="bg2">
              <a:lumMod val="9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Behavioral Theories (cont’d)</a:t>
            </a:r>
          </a:p>
          <a:p>
            <a:pPr lvl="1">
              <a:spcBef>
                <a:spcPct val="40000"/>
              </a:spcBef>
            </a:pPr>
            <a:r>
              <a:rPr lang="en-US" sz="3200" dirty="0" smtClean="0">
                <a:solidFill>
                  <a:srgbClr val="FF0000"/>
                </a:solidFill>
                <a:latin typeface="Arial" pitchFamily="34" charset="0"/>
                <a:cs typeface="Arial" pitchFamily="34" charset="0"/>
              </a:rPr>
              <a:t>Ohio State Studies</a:t>
            </a:r>
          </a:p>
          <a:p>
            <a:pPr lvl="2">
              <a:spcBef>
                <a:spcPct val="40000"/>
              </a:spcBef>
            </a:pPr>
            <a:r>
              <a:rPr lang="en-US" sz="3200" dirty="0" smtClean="0">
                <a:latin typeface="Arial" pitchFamily="34" charset="0"/>
                <a:cs typeface="Arial" pitchFamily="34" charset="0"/>
              </a:rPr>
              <a:t>Identified two dimensions of leader behavior:</a:t>
            </a:r>
          </a:p>
          <a:p>
            <a:pPr lvl="3">
              <a:spcBef>
                <a:spcPct val="40000"/>
              </a:spcBef>
            </a:pPr>
            <a:r>
              <a:rPr lang="en-US" sz="3200" b="1" dirty="0" smtClean="0">
                <a:latin typeface="Arial" pitchFamily="34" charset="0"/>
                <a:cs typeface="Arial" pitchFamily="34" charset="0"/>
              </a:rPr>
              <a:t>Initiating structure:</a:t>
            </a:r>
            <a:r>
              <a:rPr lang="en-US" sz="3200" dirty="0" smtClean="0">
                <a:latin typeface="Arial" pitchFamily="34" charset="0"/>
                <a:cs typeface="Arial" pitchFamily="34" charset="0"/>
              </a:rPr>
              <a:t> the role of the leader in defining his or her role and the roles of group members.</a:t>
            </a:r>
          </a:p>
          <a:p>
            <a:pPr lvl="3">
              <a:spcBef>
                <a:spcPct val="40000"/>
              </a:spcBef>
            </a:pPr>
            <a:r>
              <a:rPr lang="en-US" sz="3200" b="1" dirty="0" smtClean="0">
                <a:latin typeface="Arial" pitchFamily="34" charset="0"/>
                <a:cs typeface="Arial" pitchFamily="34" charset="0"/>
              </a:rPr>
              <a:t>Consideration:</a:t>
            </a:r>
            <a:r>
              <a:rPr lang="en-US" sz="3200" dirty="0" smtClean="0">
                <a:latin typeface="Arial" pitchFamily="34" charset="0"/>
                <a:cs typeface="Arial" pitchFamily="34" charset="0"/>
              </a:rPr>
              <a:t> the leader’s mutual trust and respect for group members’ ideas and feelings.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13</a:t>
            </a:fld>
            <a:endParaRPr lang="en-US" dirty="0"/>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152400" y="685800"/>
            <a:ext cx="8686800" cy="4622804"/>
          </a:xfrm>
          <a:prstGeom prst="rect">
            <a:avLst/>
          </a:prstGeom>
          <a:solidFill>
            <a:schemeClr val="bg2">
              <a:lumMod val="90000"/>
            </a:schemeClr>
          </a:solidFill>
        </p:spPr>
        <p:txBody>
          <a:bodyPr wrap="square">
            <a:spAutoFit/>
          </a:bodyPr>
          <a:lstStyle/>
          <a:p>
            <a:pPr lvl="1">
              <a:spcBef>
                <a:spcPct val="40000"/>
              </a:spcBef>
            </a:pPr>
            <a:r>
              <a:rPr lang="en-US" sz="3200" dirty="0" smtClean="0">
                <a:solidFill>
                  <a:srgbClr val="FF0000"/>
                </a:solidFill>
                <a:latin typeface="Arial" pitchFamily="34" charset="0"/>
                <a:cs typeface="Arial" pitchFamily="34" charset="0"/>
              </a:rPr>
              <a:t>Ohio State Studies</a:t>
            </a:r>
          </a:p>
          <a:p>
            <a:pPr lvl="2">
              <a:spcBef>
                <a:spcPct val="40000"/>
              </a:spcBef>
            </a:pPr>
            <a:r>
              <a:rPr lang="en-US" sz="3200" dirty="0" smtClean="0">
                <a:latin typeface="Arial" pitchFamily="34" charset="0"/>
                <a:cs typeface="Arial" pitchFamily="34" charset="0"/>
              </a:rPr>
              <a:t>Research findings: mixed results</a:t>
            </a:r>
          </a:p>
          <a:p>
            <a:pPr lvl="3">
              <a:spcBef>
                <a:spcPct val="40000"/>
              </a:spcBef>
            </a:pPr>
            <a:r>
              <a:rPr lang="en-US" sz="3200" dirty="0" smtClean="0">
                <a:latin typeface="Arial" pitchFamily="34" charset="0"/>
                <a:cs typeface="Arial" pitchFamily="34" charset="0"/>
              </a:rPr>
              <a:t>High-high leaders generally, but not always, achieved high group task performance and satisfaction.</a:t>
            </a:r>
          </a:p>
          <a:p>
            <a:pPr lvl="3">
              <a:spcBef>
                <a:spcPct val="40000"/>
              </a:spcBef>
            </a:pPr>
            <a:r>
              <a:rPr lang="en-US" sz="3200" dirty="0" smtClean="0">
                <a:latin typeface="Arial" pitchFamily="34" charset="0"/>
                <a:cs typeface="Arial" pitchFamily="34" charset="0"/>
              </a:rPr>
              <a:t>Evidence indicated that situational factors appeared to strongly influence leadership effectiveness.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14</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381000" y="762000"/>
            <a:ext cx="8305800" cy="5016758"/>
          </a:xfrm>
          <a:prstGeom prst="rect">
            <a:avLst/>
          </a:prstGeom>
          <a:solidFill>
            <a:schemeClr val="bg2">
              <a:lumMod val="90000"/>
            </a:schemeClr>
          </a:solidFill>
        </p:spPr>
        <p:txBody>
          <a:bodyPr wrap="square">
            <a:spAutoFit/>
          </a:bodyPr>
          <a:lstStyle/>
          <a:p>
            <a:pPr>
              <a:spcBef>
                <a:spcPct val="50000"/>
              </a:spcBef>
            </a:pPr>
            <a:r>
              <a:rPr lang="en-US" sz="3200" dirty="0" smtClean="0">
                <a:solidFill>
                  <a:srgbClr val="FF0000"/>
                </a:solidFill>
                <a:latin typeface="Arial" pitchFamily="34" charset="0"/>
                <a:cs typeface="Arial" pitchFamily="34" charset="0"/>
              </a:rPr>
              <a:t>Behavioral Theories (cont’d)</a:t>
            </a:r>
          </a:p>
          <a:p>
            <a:pPr lvl="1">
              <a:spcBef>
                <a:spcPct val="50000"/>
              </a:spcBef>
            </a:pPr>
            <a:r>
              <a:rPr lang="en-US" sz="3200" dirty="0" smtClean="0">
                <a:solidFill>
                  <a:srgbClr val="FF0000"/>
                </a:solidFill>
                <a:latin typeface="Arial" pitchFamily="34" charset="0"/>
                <a:cs typeface="Arial" pitchFamily="34" charset="0"/>
              </a:rPr>
              <a:t>University of Michigan Studies</a:t>
            </a:r>
          </a:p>
          <a:p>
            <a:pPr lvl="2">
              <a:spcBef>
                <a:spcPct val="50000"/>
              </a:spcBef>
            </a:pPr>
            <a:r>
              <a:rPr lang="en-US" sz="3200" dirty="0" smtClean="0">
                <a:latin typeface="Arial" pitchFamily="34" charset="0"/>
                <a:cs typeface="Arial" pitchFamily="34" charset="0"/>
              </a:rPr>
              <a:t>Identified two dimensions of leader behavior:</a:t>
            </a:r>
          </a:p>
          <a:p>
            <a:pPr lvl="3">
              <a:spcBef>
                <a:spcPct val="50000"/>
              </a:spcBef>
            </a:pPr>
            <a:r>
              <a:rPr lang="en-US" sz="3200" b="1" dirty="0" smtClean="0">
                <a:latin typeface="Arial" pitchFamily="34" charset="0"/>
                <a:cs typeface="Arial" pitchFamily="34" charset="0"/>
              </a:rPr>
              <a:t>Employee oriented:</a:t>
            </a:r>
            <a:r>
              <a:rPr lang="en-US" sz="3200" dirty="0" smtClean="0">
                <a:latin typeface="Arial" pitchFamily="34" charset="0"/>
                <a:cs typeface="Arial" pitchFamily="34" charset="0"/>
              </a:rPr>
              <a:t> emphasizing personal relationships</a:t>
            </a:r>
          </a:p>
          <a:p>
            <a:pPr lvl="3">
              <a:spcBef>
                <a:spcPct val="50000"/>
              </a:spcBef>
            </a:pPr>
            <a:r>
              <a:rPr lang="en-US" sz="3200" b="1" dirty="0" smtClean="0">
                <a:latin typeface="Arial" pitchFamily="34" charset="0"/>
                <a:cs typeface="Arial" pitchFamily="34" charset="0"/>
              </a:rPr>
              <a:t>Production oriented:</a:t>
            </a:r>
            <a:r>
              <a:rPr lang="en-US" sz="3200" dirty="0" smtClean="0">
                <a:latin typeface="Arial" pitchFamily="34" charset="0"/>
                <a:cs typeface="Arial" pitchFamily="34" charset="0"/>
              </a:rPr>
              <a:t> emphasizing task accomplishment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15</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381000" y="762000"/>
            <a:ext cx="8305800" cy="3539430"/>
          </a:xfrm>
          <a:prstGeom prst="rect">
            <a:avLst/>
          </a:prstGeom>
          <a:solidFill>
            <a:schemeClr val="bg2">
              <a:lumMod val="90000"/>
            </a:schemeClr>
          </a:solidFill>
        </p:spPr>
        <p:txBody>
          <a:bodyPr wrap="square">
            <a:spAutoFit/>
          </a:bodyPr>
          <a:lstStyle/>
          <a:p>
            <a:pPr lvl="1">
              <a:spcBef>
                <a:spcPct val="50000"/>
              </a:spcBef>
            </a:pPr>
            <a:r>
              <a:rPr lang="en-US" sz="3200" dirty="0" smtClean="0">
                <a:solidFill>
                  <a:srgbClr val="FF0000"/>
                </a:solidFill>
                <a:latin typeface="Arial" pitchFamily="34" charset="0"/>
                <a:cs typeface="Arial" pitchFamily="34" charset="0"/>
              </a:rPr>
              <a:t>University of Michigan Studies</a:t>
            </a:r>
          </a:p>
          <a:p>
            <a:pPr lvl="2">
              <a:spcBef>
                <a:spcPct val="50000"/>
              </a:spcBef>
            </a:pPr>
            <a:r>
              <a:rPr lang="en-US" sz="3200" dirty="0" smtClean="0">
                <a:latin typeface="Arial" pitchFamily="34" charset="0"/>
                <a:cs typeface="Arial" pitchFamily="34" charset="0"/>
              </a:rPr>
              <a:t>Research findings: </a:t>
            </a:r>
          </a:p>
          <a:p>
            <a:pPr lvl="3">
              <a:spcBef>
                <a:spcPct val="50000"/>
              </a:spcBef>
            </a:pPr>
            <a:r>
              <a:rPr lang="en-US" sz="3200" dirty="0" smtClean="0">
                <a:latin typeface="Arial" pitchFamily="34" charset="0"/>
                <a:cs typeface="Arial" pitchFamily="34" charset="0"/>
              </a:rPr>
              <a:t>Leaders who are employee oriented are strongly associated with high group productivity and high job satisfaction.</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16</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457200" y="602346"/>
            <a:ext cx="8382000" cy="5995487"/>
          </a:xfrm>
          <a:prstGeom prst="rect">
            <a:avLst/>
          </a:prstGeom>
          <a:solidFill>
            <a:schemeClr val="bg2">
              <a:lumMod val="90000"/>
            </a:schemeClr>
          </a:solidFill>
        </p:spPr>
        <p:txBody>
          <a:bodyPr wrap="square">
            <a:spAutoFit/>
          </a:bodyPr>
          <a:lstStyle/>
          <a:p>
            <a:pPr>
              <a:spcBef>
                <a:spcPct val="30000"/>
              </a:spcBef>
            </a:pPr>
            <a:r>
              <a:rPr lang="en-US" sz="2800" dirty="0" smtClean="0">
                <a:solidFill>
                  <a:srgbClr val="FF0000"/>
                </a:solidFill>
                <a:latin typeface="Arial" pitchFamily="34" charset="0"/>
                <a:cs typeface="Arial" pitchFamily="34" charset="0"/>
              </a:rPr>
              <a:t>Managerial Grid</a:t>
            </a:r>
          </a:p>
          <a:p>
            <a:pPr lvl="1">
              <a:spcBef>
                <a:spcPct val="30000"/>
              </a:spcBef>
            </a:pPr>
            <a:r>
              <a:rPr lang="en-US" sz="2800" dirty="0" smtClean="0">
                <a:latin typeface="Arial" pitchFamily="34" charset="0"/>
                <a:cs typeface="Arial" pitchFamily="34" charset="0"/>
              </a:rPr>
              <a:t>Appraises leadership styles using two dimensions:</a:t>
            </a:r>
          </a:p>
          <a:p>
            <a:pPr lvl="2">
              <a:spcBef>
                <a:spcPct val="30000"/>
              </a:spcBef>
            </a:pPr>
            <a:r>
              <a:rPr lang="en-US" sz="2800" dirty="0" smtClean="0">
                <a:latin typeface="Arial" pitchFamily="34" charset="0"/>
                <a:cs typeface="Arial" pitchFamily="34" charset="0"/>
              </a:rPr>
              <a:t>Concern for people</a:t>
            </a:r>
          </a:p>
          <a:p>
            <a:pPr lvl="2">
              <a:spcBef>
                <a:spcPct val="30000"/>
              </a:spcBef>
            </a:pPr>
            <a:r>
              <a:rPr lang="en-US" sz="2800" dirty="0" smtClean="0">
                <a:latin typeface="Arial" pitchFamily="34" charset="0"/>
                <a:cs typeface="Arial" pitchFamily="34" charset="0"/>
              </a:rPr>
              <a:t>Concern for production</a:t>
            </a:r>
          </a:p>
          <a:p>
            <a:pPr lvl="1">
              <a:spcBef>
                <a:spcPct val="30000"/>
              </a:spcBef>
            </a:pPr>
            <a:r>
              <a:rPr lang="en-US" sz="2800" dirty="0" smtClean="0">
                <a:latin typeface="Arial" pitchFamily="34" charset="0"/>
                <a:cs typeface="Arial" pitchFamily="34" charset="0"/>
              </a:rPr>
              <a:t>Places managerial styles in five categories:</a:t>
            </a:r>
          </a:p>
          <a:p>
            <a:pPr lvl="2">
              <a:spcBef>
                <a:spcPct val="30000"/>
              </a:spcBef>
            </a:pPr>
            <a:r>
              <a:rPr lang="en-US" sz="2800" dirty="0" smtClean="0">
                <a:latin typeface="Arial" pitchFamily="34" charset="0"/>
                <a:cs typeface="Arial" pitchFamily="34" charset="0"/>
              </a:rPr>
              <a:t>Impoverished management</a:t>
            </a:r>
          </a:p>
          <a:p>
            <a:pPr lvl="2">
              <a:spcBef>
                <a:spcPct val="30000"/>
              </a:spcBef>
            </a:pPr>
            <a:r>
              <a:rPr lang="en-US" sz="2800" dirty="0" smtClean="0">
                <a:latin typeface="Arial" pitchFamily="34" charset="0"/>
                <a:cs typeface="Arial" pitchFamily="34" charset="0"/>
              </a:rPr>
              <a:t>Task management</a:t>
            </a:r>
          </a:p>
          <a:p>
            <a:pPr lvl="2">
              <a:spcBef>
                <a:spcPct val="30000"/>
              </a:spcBef>
            </a:pPr>
            <a:r>
              <a:rPr lang="en-US" sz="2800" dirty="0" smtClean="0">
                <a:latin typeface="Arial" pitchFamily="34" charset="0"/>
                <a:cs typeface="Arial" pitchFamily="34" charset="0"/>
              </a:rPr>
              <a:t>Middle-of-the-road management</a:t>
            </a:r>
          </a:p>
          <a:p>
            <a:pPr lvl="2">
              <a:spcBef>
                <a:spcPct val="30000"/>
              </a:spcBef>
            </a:pPr>
            <a:r>
              <a:rPr lang="en-US" sz="2800" dirty="0" smtClean="0">
                <a:latin typeface="Arial" pitchFamily="34" charset="0"/>
                <a:cs typeface="Arial" pitchFamily="34" charset="0"/>
              </a:rPr>
              <a:t>Country club management</a:t>
            </a:r>
          </a:p>
          <a:p>
            <a:pPr lvl="2">
              <a:spcBef>
                <a:spcPct val="30000"/>
              </a:spcBef>
            </a:pPr>
            <a:r>
              <a:rPr lang="en-US" sz="2800" dirty="0" smtClean="0">
                <a:latin typeface="Arial" pitchFamily="34" charset="0"/>
                <a:cs typeface="Arial" pitchFamily="34" charset="0"/>
              </a:rPr>
              <a:t>Team management</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17</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5"/>
          <p:cNvPicPr>
            <a:picLocks noChangeAspect="1" noChangeArrowheads="1"/>
          </p:cNvPicPr>
          <p:nvPr/>
        </p:nvPicPr>
        <p:blipFill>
          <a:blip r:embed="rId2"/>
          <a:srcRect/>
          <a:stretch>
            <a:fillRect/>
          </a:stretch>
        </p:blipFill>
        <p:spPr bwMode="auto">
          <a:xfrm>
            <a:off x="457200" y="609600"/>
            <a:ext cx="8153400" cy="5867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18</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 name="Picture 6"/>
          <p:cNvPicPr>
            <a:picLocks noChangeAspect="1" noChangeArrowheads="1"/>
          </p:cNvPicPr>
          <p:nvPr/>
        </p:nvPicPr>
        <p:blipFill>
          <a:blip r:embed="rId2"/>
          <a:srcRect/>
          <a:stretch>
            <a:fillRect/>
          </a:stretch>
        </p:blipFill>
        <p:spPr bwMode="auto">
          <a:xfrm>
            <a:off x="609600" y="838200"/>
            <a:ext cx="7924800" cy="4651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19</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8"/>
          <p:cNvPicPr>
            <a:picLocks noChangeAspect="1" noChangeArrowheads="1"/>
          </p:cNvPicPr>
          <p:nvPr/>
        </p:nvPicPr>
        <p:blipFill>
          <a:blip r:embed="rId2"/>
          <a:srcRect/>
          <a:stretch>
            <a:fillRect/>
          </a:stretch>
        </p:blipFill>
        <p:spPr bwMode="auto">
          <a:xfrm>
            <a:off x="533400" y="1143000"/>
            <a:ext cx="7924800"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20</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1487712" y="685800"/>
            <a:ext cx="6757556"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Contingency Theories of Leadership</a:t>
            </a:r>
            <a:endParaRPr lang="en-US" sz="3200" dirty="0">
              <a:solidFill>
                <a:srgbClr val="FF0000"/>
              </a:solidFill>
              <a:latin typeface="Arial" pitchFamily="34" charset="0"/>
              <a:cs typeface="Arial" pitchFamily="34" charset="0"/>
            </a:endParaRPr>
          </a:p>
        </p:txBody>
      </p:sp>
      <p:sp>
        <p:nvSpPr>
          <p:cNvPr id="12" name="Rectangle 11"/>
          <p:cNvSpPr/>
          <p:nvPr/>
        </p:nvSpPr>
        <p:spPr>
          <a:xfrm>
            <a:off x="304800" y="1371600"/>
            <a:ext cx="8610600" cy="3711785"/>
          </a:xfrm>
          <a:prstGeom prst="rect">
            <a:avLst/>
          </a:prstGeom>
          <a:solidFill>
            <a:schemeClr val="bg2">
              <a:lumMod val="90000"/>
            </a:schemeClr>
          </a:solidFill>
        </p:spPr>
        <p:txBody>
          <a:bodyPr wrap="square">
            <a:spAutoFit/>
          </a:bodyPr>
          <a:lstStyle/>
          <a:p>
            <a:pPr>
              <a:spcBef>
                <a:spcPct val="35000"/>
              </a:spcBef>
            </a:pPr>
            <a:r>
              <a:rPr lang="en-US" sz="3200" dirty="0" smtClean="0">
                <a:solidFill>
                  <a:srgbClr val="FF0000"/>
                </a:solidFill>
                <a:latin typeface="Arial" pitchFamily="34" charset="0"/>
                <a:cs typeface="Arial" pitchFamily="34" charset="0"/>
              </a:rPr>
              <a:t>The Fiedler Model</a:t>
            </a:r>
          </a:p>
          <a:p>
            <a:pPr lvl="1">
              <a:spcBef>
                <a:spcPct val="35000"/>
              </a:spcBef>
            </a:pPr>
            <a:r>
              <a:rPr lang="en-US" sz="3200" dirty="0" smtClean="0">
                <a:latin typeface="Arial" pitchFamily="34" charset="0"/>
                <a:cs typeface="Arial" pitchFamily="34" charset="0"/>
              </a:rPr>
              <a:t>Proposes that effective group performance depends upon the proper match between the leader’s style of interacting with followers and the degree to which the situation allows the leader to control and influence.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21</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304800" y="685800"/>
            <a:ext cx="8610600" cy="5213735"/>
          </a:xfrm>
          <a:prstGeom prst="rect">
            <a:avLst/>
          </a:prstGeom>
          <a:solidFill>
            <a:schemeClr val="bg2">
              <a:lumMod val="90000"/>
            </a:schemeClr>
          </a:solidFill>
        </p:spPr>
        <p:txBody>
          <a:bodyPr wrap="square">
            <a:spAutoFit/>
          </a:bodyPr>
          <a:lstStyle/>
          <a:p>
            <a:pPr>
              <a:spcBef>
                <a:spcPct val="35000"/>
              </a:spcBef>
            </a:pPr>
            <a:r>
              <a:rPr lang="en-US" sz="3200" dirty="0" smtClean="0">
                <a:solidFill>
                  <a:srgbClr val="FF0000"/>
                </a:solidFill>
                <a:latin typeface="Arial" pitchFamily="34" charset="0"/>
                <a:cs typeface="Arial" pitchFamily="34" charset="0"/>
              </a:rPr>
              <a:t>The Fiedler Model</a:t>
            </a:r>
          </a:p>
          <a:p>
            <a:pPr lvl="1">
              <a:spcBef>
                <a:spcPct val="35000"/>
              </a:spcBef>
            </a:pPr>
            <a:r>
              <a:rPr lang="en-US" sz="3200" dirty="0" smtClean="0">
                <a:latin typeface="Arial" pitchFamily="34" charset="0"/>
                <a:cs typeface="Arial" pitchFamily="34" charset="0"/>
              </a:rPr>
              <a:t>Assumptions:</a:t>
            </a:r>
          </a:p>
          <a:p>
            <a:pPr lvl="2">
              <a:spcBef>
                <a:spcPct val="35000"/>
              </a:spcBef>
            </a:pPr>
            <a:r>
              <a:rPr lang="en-US" sz="3200" dirty="0" smtClean="0">
                <a:latin typeface="Arial" pitchFamily="34" charset="0"/>
                <a:cs typeface="Arial" pitchFamily="34" charset="0"/>
              </a:rPr>
              <a:t>A certain leadership style should be most effective in different types of situations.</a:t>
            </a:r>
          </a:p>
          <a:p>
            <a:pPr lvl="2">
              <a:spcBef>
                <a:spcPct val="35000"/>
              </a:spcBef>
            </a:pPr>
            <a:r>
              <a:rPr lang="en-US" sz="3200" dirty="0" smtClean="0">
                <a:latin typeface="Arial" pitchFamily="34" charset="0"/>
                <a:cs typeface="Arial" pitchFamily="34" charset="0"/>
              </a:rPr>
              <a:t>Leaders do not readily change leadership styles.</a:t>
            </a:r>
          </a:p>
          <a:p>
            <a:pPr lvl="3">
              <a:spcBef>
                <a:spcPct val="35000"/>
              </a:spcBef>
            </a:pPr>
            <a:r>
              <a:rPr lang="en-US" sz="3200" dirty="0" smtClean="0">
                <a:latin typeface="Arial" pitchFamily="34" charset="0"/>
                <a:cs typeface="Arial" pitchFamily="34" charset="0"/>
              </a:rPr>
              <a:t>Matching the leader to the situation or changing the situation to make it favorable to the leader is required.</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22</a:t>
            </a:fld>
            <a:endParaRPr lang="en-US"/>
          </a:p>
        </p:txBody>
      </p:sp>
      <p:sp>
        <p:nvSpPr>
          <p:cNvPr id="8" name="Rectangle 7"/>
          <p:cNvSpPr/>
          <p:nvPr/>
        </p:nvSpPr>
        <p:spPr>
          <a:xfrm>
            <a:off x="152400" y="762000"/>
            <a:ext cx="8686800" cy="5607689"/>
          </a:xfrm>
          <a:prstGeom prst="rect">
            <a:avLst/>
          </a:prstGeom>
          <a:solidFill>
            <a:schemeClr val="bg2">
              <a:lumMod val="90000"/>
            </a:schemeClr>
          </a:solidFill>
        </p:spPr>
        <p:txBody>
          <a:bodyPr wrap="square">
            <a:spAutoFit/>
          </a:bodyPr>
          <a:lstStyle/>
          <a:p>
            <a:pPr>
              <a:spcBef>
                <a:spcPct val="30000"/>
              </a:spcBef>
            </a:pPr>
            <a:r>
              <a:rPr lang="en-US" sz="3200" dirty="0" smtClean="0">
                <a:solidFill>
                  <a:srgbClr val="FF0000"/>
                </a:solidFill>
                <a:latin typeface="Arial" pitchFamily="34" charset="0"/>
                <a:cs typeface="Arial" pitchFamily="34" charset="0"/>
              </a:rPr>
              <a:t>The Fiedler Model (cont’d)</a:t>
            </a:r>
          </a:p>
          <a:p>
            <a:pPr lvl="1">
              <a:spcBef>
                <a:spcPct val="30000"/>
              </a:spcBef>
            </a:pPr>
            <a:r>
              <a:rPr lang="en-US" sz="3200" dirty="0" smtClean="0">
                <a:latin typeface="Arial" pitchFamily="34" charset="0"/>
                <a:cs typeface="Arial" pitchFamily="34" charset="0"/>
              </a:rPr>
              <a:t>Least-preferred co-worker (LPC) questionnaire</a:t>
            </a:r>
          </a:p>
          <a:p>
            <a:pPr lvl="2">
              <a:spcBef>
                <a:spcPct val="30000"/>
              </a:spcBef>
            </a:pPr>
            <a:r>
              <a:rPr lang="en-US" sz="3200" dirty="0" smtClean="0">
                <a:latin typeface="Arial" pitchFamily="34" charset="0"/>
                <a:cs typeface="Arial" pitchFamily="34" charset="0"/>
              </a:rPr>
              <a:t>Determines leadership style by measuring responses to 18 pairs of contrasting adjectives.</a:t>
            </a:r>
          </a:p>
          <a:p>
            <a:pPr lvl="3">
              <a:spcBef>
                <a:spcPct val="30000"/>
              </a:spcBef>
            </a:pPr>
            <a:r>
              <a:rPr lang="en-US" sz="3200" dirty="0" smtClean="0">
                <a:latin typeface="Arial" pitchFamily="34" charset="0"/>
                <a:cs typeface="Arial" pitchFamily="34" charset="0"/>
              </a:rPr>
              <a:t>High score: a relationship-oriented leadership style</a:t>
            </a:r>
          </a:p>
          <a:p>
            <a:pPr lvl="3">
              <a:spcBef>
                <a:spcPct val="30000"/>
              </a:spcBef>
            </a:pPr>
            <a:r>
              <a:rPr lang="en-US" sz="3200" dirty="0" smtClean="0">
                <a:latin typeface="Arial" pitchFamily="34" charset="0"/>
                <a:cs typeface="Arial" pitchFamily="34" charset="0"/>
              </a:rPr>
              <a:t>Low score: a task-oriented leadership style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23</a:t>
            </a:fld>
            <a:endParaRPr lang="en-US"/>
          </a:p>
        </p:txBody>
      </p:sp>
      <p:sp>
        <p:nvSpPr>
          <p:cNvPr id="8" name="Rectangle 7"/>
          <p:cNvSpPr/>
          <p:nvPr/>
        </p:nvSpPr>
        <p:spPr>
          <a:xfrm>
            <a:off x="152400" y="762000"/>
            <a:ext cx="8686800" cy="3637919"/>
          </a:xfrm>
          <a:prstGeom prst="rect">
            <a:avLst/>
          </a:prstGeom>
          <a:solidFill>
            <a:schemeClr val="bg2">
              <a:lumMod val="90000"/>
            </a:schemeClr>
          </a:solidFill>
        </p:spPr>
        <p:txBody>
          <a:bodyPr wrap="square">
            <a:spAutoFit/>
          </a:bodyPr>
          <a:lstStyle/>
          <a:p>
            <a:pPr>
              <a:spcBef>
                <a:spcPct val="30000"/>
              </a:spcBef>
            </a:pPr>
            <a:r>
              <a:rPr lang="en-US" sz="3200" dirty="0" smtClean="0">
                <a:solidFill>
                  <a:srgbClr val="FF0000"/>
                </a:solidFill>
                <a:latin typeface="Arial" pitchFamily="34" charset="0"/>
                <a:cs typeface="Arial" pitchFamily="34" charset="0"/>
              </a:rPr>
              <a:t>The Fiedler Model (cont’d)</a:t>
            </a:r>
          </a:p>
          <a:p>
            <a:pPr lvl="1">
              <a:spcBef>
                <a:spcPct val="30000"/>
              </a:spcBef>
            </a:pPr>
            <a:r>
              <a:rPr lang="en-US" sz="3200" dirty="0" smtClean="0">
                <a:latin typeface="Arial" pitchFamily="34" charset="0"/>
                <a:cs typeface="Arial" pitchFamily="34" charset="0"/>
              </a:rPr>
              <a:t>Situational factors in matching leader to the situation:</a:t>
            </a:r>
          </a:p>
          <a:p>
            <a:pPr lvl="2">
              <a:spcBef>
                <a:spcPct val="30000"/>
              </a:spcBef>
            </a:pPr>
            <a:r>
              <a:rPr lang="en-US" sz="3200" dirty="0" smtClean="0">
                <a:latin typeface="Arial" pitchFamily="34" charset="0"/>
                <a:cs typeface="Arial" pitchFamily="34" charset="0"/>
              </a:rPr>
              <a:t>Leader-member relations</a:t>
            </a:r>
          </a:p>
          <a:p>
            <a:pPr lvl="2">
              <a:spcBef>
                <a:spcPct val="30000"/>
              </a:spcBef>
            </a:pPr>
            <a:r>
              <a:rPr lang="en-US" sz="3200" dirty="0" smtClean="0">
                <a:latin typeface="Arial" pitchFamily="34" charset="0"/>
                <a:cs typeface="Arial" pitchFamily="34" charset="0"/>
              </a:rPr>
              <a:t>Task structure</a:t>
            </a:r>
          </a:p>
          <a:p>
            <a:pPr lvl="2">
              <a:spcBef>
                <a:spcPct val="30000"/>
              </a:spcBef>
            </a:pPr>
            <a:r>
              <a:rPr lang="en-US" sz="3200" dirty="0" smtClean="0">
                <a:latin typeface="Arial" pitchFamily="34" charset="0"/>
                <a:cs typeface="Arial" pitchFamily="34" charset="0"/>
              </a:rPr>
              <a:t>Position power</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24</a:t>
            </a:fld>
            <a:endParaRPr lang="en-US"/>
          </a:p>
        </p:txBody>
      </p:sp>
      <p:pic>
        <p:nvPicPr>
          <p:cNvPr id="10" name="Picture 6"/>
          <p:cNvPicPr>
            <a:picLocks noChangeAspect="1" noChangeArrowheads="1"/>
          </p:cNvPicPr>
          <p:nvPr/>
        </p:nvPicPr>
        <p:blipFill>
          <a:blip r:embed="rId2"/>
          <a:srcRect/>
          <a:stretch>
            <a:fillRect/>
          </a:stretch>
        </p:blipFill>
        <p:spPr bwMode="auto">
          <a:xfrm>
            <a:off x="533400" y="1468438"/>
            <a:ext cx="8077200" cy="3921125"/>
          </a:xfrm>
          <a:prstGeom prst="rect">
            <a:avLst/>
          </a:prstGeom>
          <a:noFill/>
          <a:ln w="9525">
            <a:noFill/>
            <a:miter lim="800000"/>
            <a:headEnd/>
            <a:tailEnd/>
          </a:ln>
          <a:effectLst/>
        </p:spPr>
      </p:pic>
      <p:sp>
        <p:nvSpPr>
          <p:cNvPr id="11" name="Rectangle 10"/>
          <p:cNvSpPr/>
          <p:nvPr/>
        </p:nvSpPr>
        <p:spPr>
          <a:xfrm>
            <a:off x="2057400" y="609600"/>
            <a:ext cx="5466561"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Findings of the Fiedler Model</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25</a:t>
            </a:fld>
            <a:endParaRPr lang="en-US"/>
          </a:p>
        </p:txBody>
      </p:sp>
      <p:sp>
        <p:nvSpPr>
          <p:cNvPr id="7" name="Rectangle 6"/>
          <p:cNvSpPr/>
          <p:nvPr/>
        </p:nvSpPr>
        <p:spPr>
          <a:xfrm>
            <a:off x="152400" y="569688"/>
            <a:ext cx="8763000" cy="5866221"/>
          </a:xfrm>
          <a:prstGeom prst="rect">
            <a:avLst/>
          </a:prstGeom>
          <a:solidFill>
            <a:schemeClr val="bg2">
              <a:lumMod val="90000"/>
            </a:schemeClr>
          </a:solidFill>
        </p:spPr>
        <p:txBody>
          <a:bodyPr wrap="square">
            <a:spAutoFit/>
          </a:bodyPr>
          <a:lstStyle/>
          <a:p>
            <a:pPr>
              <a:spcBef>
                <a:spcPct val="35000"/>
              </a:spcBef>
            </a:pPr>
            <a:r>
              <a:rPr lang="en-US" sz="2800" dirty="0" smtClean="0">
                <a:solidFill>
                  <a:srgbClr val="FF0000"/>
                </a:solidFill>
                <a:latin typeface="Arial" pitchFamily="34" charset="0"/>
                <a:cs typeface="Arial" pitchFamily="34" charset="0"/>
              </a:rPr>
              <a:t>Hersey and Blanchard’s Situational Leadership Theory (SLT)</a:t>
            </a:r>
          </a:p>
          <a:p>
            <a:pPr lvl="1">
              <a:spcBef>
                <a:spcPct val="35000"/>
              </a:spcBef>
            </a:pPr>
            <a:r>
              <a:rPr lang="en-US" sz="2800" dirty="0" smtClean="0">
                <a:latin typeface="Arial" pitchFamily="34" charset="0"/>
                <a:cs typeface="Arial" pitchFamily="34" charset="0"/>
              </a:rPr>
              <a:t>Argues that successful leadership is achieved by selecting the right leadership style which is contingent on the level of the followers’ readiness.</a:t>
            </a:r>
          </a:p>
          <a:p>
            <a:pPr lvl="2">
              <a:spcBef>
                <a:spcPct val="35000"/>
              </a:spcBef>
            </a:pPr>
            <a:r>
              <a:rPr lang="en-US" sz="2800" b="1" dirty="0" smtClean="0">
                <a:latin typeface="Arial" pitchFamily="34" charset="0"/>
                <a:cs typeface="Arial" pitchFamily="34" charset="0"/>
              </a:rPr>
              <a:t>Acceptance:</a:t>
            </a:r>
            <a:r>
              <a:rPr lang="en-US" sz="2800" dirty="0" smtClean="0">
                <a:latin typeface="Arial" pitchFamily="34" charset="0"/>
                <a:cs typeface="Arial" pitchFamily="34" charset="0"/>
              </a:rPr>
              <a:t> leadership effectiveness depends on whether followers accept or reject a leader.</a:t>
            </a:r>
          </a:p>
          <a:p>
            <a:pPr lvl="2">
              <a:spcBef>
                <a:spcPct val="35000"/>
              </a:spcBef>
            </a:pPr>
            <a:r>
              <a:rPr lang="en-US" sz="2800" b="1" dirty="0" smtClean="0">
                <a:latin typeface="Arial" pitchFamily="34" charset="0"/>
                <a:cs typeface="Arial" pitchFamily="34" charset="0"/>
              </a:rPr>
              <a:t>Readiness:</a:t>
            </a:r>
            <a:r>
              <a:rPr lang="en-US" sz="2800" dirty="0" smtClean="0">
                <a:latin typeface="Arial" pitchFamily="34" charset="0"/>
                <a:cs typeface="Arial" pitchFamily="34" charset="0"/>
              </a:rPr>
              <a:t> the extent to which followers have the ability and willingness to accomplish a specific task.</a:t>
            </a:r>
          </a:p>
          <a:p>
            <a:pPr lvl="1">
              <a:spcBef>
                <a:spcPct val="35000"/>
              </a:spcBef>
            </a:pPr>
            <a:r>
              <a:rPr lang="en-US" sz="2800" dirty="0" smtClean="0">
                <a:latin typeface="Arial" pitchFamily="34" charset="0"/>
                <a:cs typeface="Arial" pitchFamily="34" charset="0"/>
              </a:rPr>
              <a:t>Leaders must relinquish control over and contact with followers as they become more competent.</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26</a:t>
            </a:fld>
            <a:endParaRPr lang="en-US"/>
          </a:p>
        </p:txBody>
      </p:sp>
      <p:sp>
        <p:nvSpPr>
          <p:cNvPr id="10" name="Rectangle 9"/>
          <p:cNvSpPr/>
          <p:nvPr/>
        </p:nvSpPr>
        <p:spPr>
          <a:xfrm>
            <a:off x="381000" y="762000"/>
            <a:ext cx="8305800" cy="5262979"/>
          </a:xfrm>
          <a:prstGeom prst="rect">
            <a:avLst/>
          </a:prstGeom>
          <a:solidFill>
            <a:schemeClr val="bg2">
              <a:lumMod val="90000"/>
            </a:schemeClr>
          </a:solidFill>
        </p:spPr>
        <p:txBody>
          <a:bodyPr wrap="square">
            <a:spAutoFit/>
          </a:bodyPr>
          <a:lstStyle/>
          <a:p>
            <a:pPr lvl="1">
              <a:spcBef>
                <a:spcPct val="50000"/>
              </a:spcBef>
            </a:pPr>
            <a:r>
              <a:rPr lang="en-US" sz="2800" dirty="0" smtClean="0">
                <a:latin typeface="Arial" pitchFamily="34" charset="0"/>
                <a:cs typeface="Arial" pitchFamily="34" charset="0"/>
              </a:rPr>
              <a:t>Creates four specific leadership styles incorporating Fiedler’s two leadership dimensions:</a:t>
            </a:r>
          </a:p>
          <a:p>
            <a:pPr lvl="2">
              <a:spcBef>
                <a:spcPct val="50000"/>
              </a:spcBef>
            </a:pPr>
            <a:r>
              <a:rPr lang="en-US" sz="2800" b="1" dirty="0" smtClean="0">
                <a:latin typeface="Arial" pitchFamily="34" charset="0"/>
                <a:cs typeface="Arial" pitchFamily="34" charset="0"/>
              </a:rPr>
              <a:t>Telling:</a:t>
            </a:r>
            <a:r>
              <a:rPr lang="en-US" sz="2800" dirty="0" smtClean="0">
                <a:latin typeface="Arial" pitchFamily="34" charset="0"/>
                <a:cs typeface="Arial" pitchFamily="34" charset="0"/>
              </a:rPr>
              <a:t> high task-low relationship leadership</a:t>
            </a:r>
          </a:p>
          <a:p>
            <a:pPr lvl="2">
              <a:spcBef>
                <a:spcPct val="50000"/>
              </a:spcBef>
            </a:pPr>
            <a:r>
              <a:rPr lang="en-US" sz="2800" b="1" dirty="0" smtClean="0">
                <a:latin typeface="Arial" pitchFamily="34" charset="0"/>
                <a:cs typeface="Arial" pitchFamily="34" charset="0"/>
              </a:rPr>
              <a:t>Selling:</a:t>
            </a:r>
            <a:r>
              <a:rPr lang="en-US" sz="2800" dirty="0" smtClean="0">
                <a:latin typeface="Arial" pitchFamily="34" charset="0"/>
                <a:cs typeface="Arial" pitchFamily="34" charset="0"/>
              </a:rPr>
              <a:t> high task-high relationship leadership</a:t>
            </a:r>
          </a:p>
          <a:p>
            <a:pPr lvl="2">
              <a:spcBef>
                <a:spcPct val="50000"/>
              </a:spcBef>
            </a:pPr>
            <a:r>
              <a:rPr lang="en-US" sz="2800" b="1" dirty="0" smtClean="0">
                <a:latin typeface="Arial" pitchFamily="34" charset="0"/>
                <a:cs typeface="Arial" pitchFamily="34" charset="0"/>
              </a:rPr>
              <a:t>Participating:</a:t>
            </a:r>
            <a:r>
              <a:rPr lang="en-US" sz="2800" dirty="0" smtClean="0">
                <a:latin typeface="Arial" pitchFamily="34" charset="0"/>
                <a:cs typeface="Arial" pitchFamily="34" charset="0"/>
              </a:rPr>
              <a:t> low task-high relationship leadership</a:t>
            </a:r>
          </a:p>
          <a:p>
            <a:pPr lvl="2">
              <a:spcBef>
                <a:spcPct val="50000"/>
              </a:spcBef>
            </a:pPr>
            <a:r>
              <a:rPr lang="en-US" sz="2800" b="1" dirty="0" smtClean="0">
                <a:latin typeface="Arial" pitchFamily="34" charset="0"/>
                <a:cs typeface="Arial" pitchFamily="34" charset="0"/>
              </a:rPr>
              <a:t>Delegating:</a:t>
            </a:r>
            <a:r>
              <a:rPr lang="en-US" sz="2800" dirty="0" smtClean="0">
                <a:latin typeface="Arial" pitchFamily="34" charset="0"/>
                <a:cs typeface="Arial" pitchFamily="34" charset="0"/>
              </a:rPr>
              <a:t> low task-low relationship leadership</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27</a:t>
            </a:fld>
            <a:endParaRPr lang="en-US"/>
          </a:p>
        </p:txBody>
      </p:sp>
      <p:sp>
        <p:nvSpPr>
          <p:cNvPr id="10" name="Rectangle 9"/>
          <p:cNvSpPr/>
          <p:nvPr/>
        </p:nvSpPr>
        <p:spPr>
          <a:xfrm>
            <a:off x="381000" y="1066800"/>
            <a:ext cx="8305800" cy="3539430"/>
          </a:xfrm>
          <a:prstGeom prst="rect">
            <a:avLst/>
          </a:prstGeom>
          <a:solidFill>
            <a:schemeClr val="bg2">
              <a:lumMod val="90000"/>
            </a:schemeClr>
          </a:solidFill>
        </p:spPr>
        <p:txBody>
          <a:bodyPr wrap="square">
            <a:spAutoFit/>
          </a:bodyPr>
          <a:lstStyle/>
          <a:p>
            <a:pPr lvl="1">
              <a:spcBef>
                <a:spcPct val="50000"/>
              </a:spcBef>
            </a:pPr>
            <a:r>
              <a:rPr lang="en-US" sz="3200" dirty="0" smtClean="0">
                <a:latin typeface="Arial" pitchFamily="34" charset="0"/>
                <a:cs typeface="Arial" pitchFamily="34" charset="0"/>
              </a:rPr>
              <a:t>Posits four stages follower readiness:</a:t>
            </a:r>
          </a:p>
          <a:p>
            <a:pPr lvl="2">
              <a:spcBef>
                <a:spcPct val="50000"/>
              </a:spcBef>
            </a:pPr>
            <a:r>
              <a:rPr lang="en-US" sz="3200" b="1" dirty="0" smtClean="0">
                <a:latin typeface="Arial" pitchFamily="34" charset="0"/>
                <a:cs typeface="Arial" pitchFamily="34" charset="0"/>
              </a:rPr>
              <a:t>R1:</a:t>
            </a:r>
            <a:r>
              <a:rPr lang="en-US" sz="3200" dirty="0" smtClean="0">
                <a:latin typeface="Arial" pitchFamily="34" charset="0"/>
                <a:cs typeface="Arial" pitchFamily="34" charset="0"/>
              </a:rPr>
              <a:t> followers are unable and unwilling</a:t>
            </a:r>
          </a:p>
          <a:p>
            <a:pPr lvl="2">
              <a:spcBef>
                <a:spcPct val="50000"/>
              </a:spcBef>
            </a:pPr>
            <a:r>
              <a:rPr lang="en-US" sz="3200" b="1" dirty="0" smtClean="0">
                <a:latin typeface="Arial" pitchFamily="34" charset="0"/>
                <a:cs typeface="Arial" pitchFamily="34" charset="0"/>
              </a:rPr>
              <a:t>R2:</a:t>
            </a:r>
            <a:r>
              <a:rPr lang="en-US" sz="3200" dirty="0" smtClean="0">
                <a:latin typeface="Arial" pitchFamily="34" charset="0"/>
                <a:cs typeface="Arial" pitchFamily="34" charset="0"/>
              </a:rPr>
              <a:t> followers are unable but willing</a:t>
            </a:r>
          </a:p>
          <a:p>
            <a:pPr lvl="2">
              <a:spcBef>
                <a:spcPct val="50000"/>
              </a:spcBef>
            </a:pPr>
            <a:r>
              <a:rPr lang="en-US" sz="3200" b="1" dirty="0" smtClean="0">
                <a:latin typeface="Arial" pitchFamily="34" charset="0"/>
                <a:cs typeface="Arial" pitchFamily="34" charset="0"/>
              </a:rPr>
              <a:t>R3:</a:t>
            </a:r>
            <a:r>
              <a:rPr lang="en-US" sz="3200" dirty="0" smtClean="0">
                <a:latin typeface="Arial" pitchFamily="34" charset="0"/>
                <a:cs typeface="Arial" pitchFamily="34" charset="0"/>
              </a:rPr>
              <a:t> followers are able but unwilling</a:t>
            </a:r>
          </a:p>
          <a:p>
            <a:pPr lvl="2">
              <a:spcBef>
                <a:spcPct val="50000"/>
              </a:spcBef>
            </a:pPr>
            <a:r>
              <a:rPr lang="en-US" sz="3200" b="1" dirty="0" smtClean="0">
                <a:latin typeface="Arial" pitchFamily="34" charset="0"/>
                <a:cs typeface="Arial" pitchFamily="34" charset="0"/>
              </a:rPr>
              <a:t>R4:</a:t>
            </a:r>
            <a:r>
              <a:rPr lang="en-US" sz="3200" dirty="0" smtClean="0">
                <a:latin typeface="Arial" pitchFamily="34" charset="0"/>
                <a:cs typeface="Arial" pitchFamily="34" charset="0"/>
              </a:rPr>
              <a:t> followers are able and willing</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1702</TotalTime>
  <Words>930</Words>
  <Application>Microsoft Office PowerPoint</Application>
  <PresentationFormat>On-screen Show (4:3)</PresentationFormat>
  <Paragraphs>166</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263</cp:revision>
  <dcterms:created xsi:type="dcterms:W3CDTF">2012-02-27T05:45:45Z</dcterms:created>
  <dcterms:modified xsi:type="dcterms:W3CDTF">2012-04-19T11:30:42Z</dcterms:modified>
</cp:coreProperties>
</file>