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2" r:id="rId2"/>
    <p:sldId id="295" r:id="rId3"/>
    <p:sldId id="336" r:id="rId4"/>
    <p:sldId id="297" r:id="rId5"/>
    <p:sldId id="329" r:id="rId6"/>
    <p:sldId id="303" r:id="rId7"/>
    <p:sldId id="327" r:id="rId8"/>
    <p:sldId id="307" r:id="rId9"/>
    <p:sldId id="328" r:id="rId10"/>
    <p:sldId id="305" r:id="rId11"/>
    <p:sldId id="312" r:id="rId12"/>
    <p:sldId id="313" r:id="rId13"/>
    <p:sldId id="330" r:id="rId14"/>
    <p:sldId id="314" r:id="rId15"/>
    <p:sldId id="308" r:id="rId16"/>
    <p:sldId id="337" r:id="rId17"/>
    <p:sldId id="338" r:id="rId18"/>
    <p:sldId id="339" r:id="rId19"/>
    <p:sldId id="304" r:id="rId20"/>
    <p:sldId id="306" r:id="rId21"/>
    <p:sldId id="331" r:id="rId22"/>
    <p:sldId id="309" r:id="rId23"/>
    <p:sldId id="310" r:id="rId24"/>
    <p:sldId id="332" r:id="rId25"/>
    <p:sldId id="315" r:id="rId26"/>
    <p:sldId id="316" r:id="rId27"/>
    <p:sldId id="317" r:id="rId28"/>
    <p:sldId id="333" r:id="rId29"/>
    <p:sldId id="318" r:id="rId30"/>
    <p:sldId id="319" r:id="rId31"/>
    <p:sldId id="334" r:id="rId32"/>
    <p:sldId id="320" r:id="rId33"/>
    <p:sldId id="335" r:id="rId34"/>
    <p:sldId id="322" r:id="rId35"/>
    <p:sldId id="321" r:id="rId36"/>
    <p:sldId id="32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3: </a:t>
            </a:r>
          </a:p>
          <a:p>
            <a:pPr algn="ctr"/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152400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771465"/>
            <a:ext cx="8534400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 we discussed</a:t>
            </a: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Skills Manager Require.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What is an Organization 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Why Study Management ?</a:t>
            </a: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Historical Background </a:t>
            </a:r>
          </a:p>
          <a:p>
            <a:pPr lvl="2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Early examples of Management</a:t>
            </a:r>
          </a:p>
          <a:p>
            <a:pPr lvl="2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Adam Smith</a:t>
            </a:r>
          </a:p>
          <a:p>
            <a:pPr lvl="2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Industrial Revolution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152400"/>
            <a:ext cx="6705600" cy="5232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22152"/>
            <a:ext cx="8534400" cy="46166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we will discuss</a:t>
            </a: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</a:t>
            </a: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Scientific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Administrative Theories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Quantitative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Organizational Behavior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Systems Approach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2: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Management History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09490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837486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Scientific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3195" y="152400"/>
            <a:ext cx="6705600" cy="10772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362200" y="1600200"/>
            <a:ext cx="6477000" cy="29484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Fredrick Winslow Taylor</a:t>
            </a:r>
          </a:p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“father” of scientific management</a:t>
            </a:r>
          </a:p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Published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Principles of Scientific Management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(1911)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1371600"/>
            <a:ext cx="2057400" cy="3352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3195" y="152400"/>
            <a:ext cx="6705600" cy="5232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838200"/>
            <a:ext cx="8763000" cy="531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theory of scientific management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Using scientific methods to define the “one best way” for a job to be done: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Putting the right person on the job with the correct tools and equipment.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Having a standardized method of doing the job.</a:t>
            </a:r>
          </a:p>
          <a:p>
            <a:pPr lvl="3"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Providing an economic incentive to the worker.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0065" y="152400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9600" y="1066800"/>
            <a:ext cx="8153400" cy="1143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Taylor’s Principles</a:t>
            </a:r>
            <a:endParaRPr lang="en-US" sz="5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09600" y="2685633"/>
            <a:ext cx="8153400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solidFill>
                  <a:srgbClr val="211D1E"/>
                </a:solidFill>
                <a:latin typeface="Arial" pitchFamily="34" charset="0"/>
                <a:cs typeface="Arial" pitchFamily="34" charset="0"/>
              </a:rPr>
              <a:t>Develop a science for each element of an individual’s work, which will replace the old rule-of-thumb method.</a:t>
            </a:r>
          </a:p>
          <a:p>
            <a:pPr marL="338138" indent="-338138">
              <a:spcBef>
                <a:spcPct val="50000"/>
              </a:spcBef>
              <a:buFontTx/>
              <a:buAutoNum type="arabicPeriod"/>
            </a:pPr>
            <a:r>
              <a:rPr lang="en-US" sz="3200" dirty="0" smtClean="0">
                <a:solidFill>
                  <a:srgbClr val="211D1E"/>
                </a:solidFill>
                <a:latin typeface="Arial" pitchFamily="34" charset="0"/>
                <a:cs typeface="Arial" pitchFamily="34" charset="0"/>
              </a:rPr>
              <a:t>Scientifically select and then train, teach, and develop the worker.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0065" y="152400"/>
            <a:ext cx="6705600" cy="10772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28600" y="1436906"/>
            <a:ext cx="8610600" cy="427809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 startAt="3"/>
            </a:pPr>
            <a:r>
              <a:rPr lang="en-US" sz="3200" dirty="0" smtClean="0">
                <a:solidFill>
                  <a:srgbClr val="211D1E"/>
                </a:solidFill>
                <a:latin typeface="Arial" pitchFamily="34" charset="0"/>
                <a:cs typeface="Arial" pitchFamily="34" charset="0"/>
              </a:rPr>
              <a:t>Heartily cooperate with the workers so as to ensure that all work is done in accordance with the principles of the science that has been developed. 	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 startAt="3"/>
            </a:pPr>
            <a:r>
              <a:rPr lang="en-US" sz="3200" dirty="0" smtClean="0">
                <a:solidFill>
                  <a:srgbClr val="211D1E"/>
                </a:solidFill>
                <a:latin typeface="Arial" pitchFamily="34" charset="0"/>
                <a:cs typeface="Arial" pitchFamily="34" charset="0"/>
              </a:rPr>
              <a:t>Divide work and responsibility almost equally between management and workers. Management takes over all work for which it is better fitted than the workers.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5232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828800" y="914400"/>
            <a:ext cx="7086600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Frank and Lillian </a:t>
            </a:r>
            <a:r>
              <a:rPr lang="en-US" sz="3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Gilbreth</a:t>
            </a: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Focused on increasing worker productivity through the reduction of wasted motion</a:t>
            </a:r>
          </a:p>
          <a:p>
            <a:pPr lvl="1" algn="just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Developed the </a:t>
            </a:r>
            <a:r>
              <a:rPr lang="en-US" sz="3200" dirty="0" err="1" smtClean="0">
                <a:latin typeface="Arial" pitchFamily="34" charset="0"/>
                <a:cs typeface="Arial" pitchFamily="34" charset="0"/>
              </a:rPr>
              <a:t>microchronometer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 time worker motions and optimize work performance</a:t>
            </a:r>
          </a:p>
        </p:txBody>
      </p:sp>
      <p:pic>
        <p:nvPicPr>
          <p:cNvPr id="12" name="Picture 22" descr="Gilbreth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180" y="3048000"/>
            <a:ext cx="1524000" cy="2113448"/>
          </a:xfrm>
          <a:prstGeom prst="rect">
            <a:avLst/>
          </a:prstGeom>
          <a:noFill/>
        </p:spPr>
      </p:pic>
      <p:pic>
        <p:nvPicPr>
          <p:cNvPr id="13" name="Picture 23" descr="gilbrethfran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838200"/>
            <a:ext cx="1551231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52600" y="685800"/>
            <a:ext cx="5943600" cy="762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Henry Gantt</a:t>
            </a:r>
            <a:endParaRPr lang="en-US" sz="5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1" descr="05-150 EX02-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868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9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81000" y="685800"/>
            <a:ext cx="8382000" cy="513986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How Do Today’s Managers Use Scientific Management?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Use time and motion studies to increase productivity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Hire the best qualified employees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Design incentive systems based on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General Administrative Theories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48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667000" y="838200"/>
            <a:ext cx="6172200" cy="52629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Henri Fayol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Believed that the practice of management was distinct from other organizational functions </a:t>
            </a:r>
          </a:p>
          <a:p>
            <a:pPr lvl="1"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Developed  principles of management that applied to all organizational situations</a:t>
            </a:r>
          </a:p>
        </p:txBody>
      </p:sp>
      <p:pic>
        <p:nvPicPr>
          <p:cNvPr id="1026" name="Picture 2" descr="http://2.bp.blogspot.com/-RI1MTy_sKSA/Tq-lOtv-w7I/AAAAAAAABQ8/NwVx7jAdL5c/s1600/fayol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0"/>
            <a:ext cx="2609850" cy="3486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37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651160"/>
            <a:ext cx="83820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Fayol’s 14 Principles</a:t>
            </a:r>
            <a:endParaRPr lang="en-US" sz="5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33400" y="1489355"/>
            <a:ext cx="36576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Division of work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Authority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Discipline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Unity of command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Unity of direction</a:t>
            </a:r>
          </a:p>
          <a:p>
            <a:pPr marL="342900" indent="-342900" eaLnBrk="1" hangingPunct="1">
              <a:spcBef>
                <a:spcPct val="50000"/>
              </a:spcBef>
              <a:buFontTx/>
              <a:buAutoNum type="arabicPeriod"/>
              <a:defRPr/>
            </a:pPr>
            <a:r>
              <a:rPr lang="en-US" sz="2800" dirty="0">
                <a:latin typeface="Arial" pitchFamily="34" charset="0"/>
              </a:rPr>
              <a:t>Subordination of individual interests to the general interest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4724400" y="1482431"/>
            <a:ext cx="4191000" cy="547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Remuneration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Centralization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Scalar chain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Order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Equity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Stability of tenure of personnel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Initiative</a:t>
            </a:r>
          </a:p>
          <a:p>
            <a:pPr marL="566738" indent="-566738" eaLnBrk="1" hangingPunct="1">
              <a:spcBef>
                <a:spcPct val="50000"/>
              </a:spcBef>
              <a:buFontTx/>
              <a:buAutoNum type="arabicPeriod" startAt="7"/>
              <a:defRPr/>
            </a:pPr>
            <a:r>
              <a:rPr lang="en-US" sz="2800" dirty="0">
                <a:latin typeface="Arial" pitchFamily="34" charset="0"/>
              </a:rPr>
              <a:t>Esprit de corps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4: </a:t>
            </a:r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5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152400"/>
            <a:ext cx="6705600" cy="46166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771465"/>
            <a:ext cx="8534400" cy="26468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we discussed</a:t>
            </a: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2:</a:t>
            </a:r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Scientific Management.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Administrative Theories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95400" y="152400"/>
            <a:ext cx="6705600" cy="5232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22152"/>
            <a:ext cx="8534400" cy="33547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we will discuss</a:t>
            </a: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0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</a:t>
            </a: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General Administrative Theories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Quantitative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Organizational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Behavior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48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57400" y="609600"/>
            <a:ext cx="6934200" cy="58785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Max Weber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Developed a theory of authority based on an ideal type of organization (bureaucracy)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exercise of control on the basis of knowledge, expertise, or experience.</a:t>
            </a:r>
          </a:p>
          <a:p>
            <a:pPr lvl="2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Emphasized rationality, predictability, impersonality, technical competence, and authoritarianism</a:t>
            </a:r>
          </a:p>
        </p:txBody>
      </p:sp>
      <p:pic>
        <p:nvPicPr>
          <p:cNvPr id="12" name="Picture 8" descr="max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28800"/>
            <a:ext cx="1724025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090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685800"/>
            <a:ext cx="75438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Weber’s Bureaucracy</a:t>
            </a:r>
            <a:endParaRPr lang="en-US" sz="5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18"/>
          <p:cNvGrpSpPr>
            <a:grpSpLocks/>
          </p:cNvGrpSpPr>
          <p:nvPr/>
        </p:nvGrpSpPr>
        <p:grpSpPr bwMode="auto">
          <a:xfrm>
            <a:off x="152395" y="1752600"/>
            <a:ext cx="8839200" cy="4341813"/>
            <a:chOff x="469" y="720"/>
            <a:chExt cx="5088" cy="2100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469" y="720"/>
              <a:ext cx="5088" cy="324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1.   Qualification-based hiring</a:t>
              </a: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469" y="1051"/>
              <a:ext cx="5088" cy="287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2.   Merit-based promotion</a:t>
              </a: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69" y="1347"/>
              <a:ext cx="5088" cy="288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3.   Chain of command</a:t>
              </a: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469" y="1644"/>
              <a:ext cx="5088" cy="288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4.   Division of labor</a:t>
              </a: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469" y="1940"/>
              <a:ext cx="5088" cy="287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5.   Impartial application of rules and procedures</a:t>
              </a: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469" y="2236"/>
              <a:ext cx="5088" cy="288"/>
            </a:xfrm>
            <a:prstGeom prst="rect">
              <a:avLst/>
            </a:prstGeom>
            <a:solidFill>
              <a:srgbClr val="D4C26A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6.   Recorded in writing</a:t>
              </a:r>
            </a:p>
          </p:txBody>
        </p: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469" y="2532"/>
              <a:ext cx="5088" cy="288"/>
            </a:xfrm>
            <a:prstGeom prst="rect">
              <a:avLst/>
            </a:prstGeom>
            <a:solidFill>
              <a:srgbClr val="E5DBA7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eaLnBrk="0" hangingPunct="0">
                <a:lnSpc>
                  <a:spcPct val="90000"/>
                </a:lnSpc>
              </a:pPr>
              <a:r>
                <a:rPr lang="en-US" sz="320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7.   Managers separate from owners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Quantitative Approach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3783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3285" y="914400"/>
            <a:ext cx="8610600" cy="4893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Also called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operations research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or 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management science</a:t>
            </a:r>
          </a:p>
          <a:p>
            <a:pPr algn="just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Evolved from mathematical and statistical methods developed to solve WWII military logistics and quality control problems</a:t>
            </a:r>
          </a:p>
          <a:p>
            <a:pPr algn="just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Focuses on improving managerial decision making by applying:</a:t>
            </a:r>
          </a:p>
          <a:p>
            <a:pPr lvl="1" algn="just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Statistics, optimization models, information models, and computer simulations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762000"/>
            <a:ext cx="7924800" cy="76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Quality Management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62000" y="1600200"/>
            <a:ext cx="8001000" cy="47705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211D1E"/>
                </a:solidFill>
                <a:latin typeface="Arial" pitchFamily="34" charset="0"/>
              </a:rPr>
              <a:t>Intense focus on the </a:t>
            </a: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customer</a:t>
            </a:r>
            <a:endParaRPr lang="en-US" sz="3200" b="1" dirty="0" smtClean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211D1E"/>
                </a:solidFill>
                <a:latin typeface="Arial" pitchFamily="34" charset="0"/>
              </a:rPr>
              <a:t>Concern for </a:t>
            </a: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continual improvement</a:t>
            </a:r>
          </a:p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Process-focused</a:t>
            </a:r>
            <a:endParaRPr lang="en-US" sz="3200" b="1" i="1" dirty="0" smtClean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rgbClr val="211D1E"/>
                </a:solidFill>
                <a:latin typeface="Arial" pitchFamily="34" charset="0"/>
              </a:rPr>
              <a:t>Improvement in the </a:t>
            </a: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quality of everything</a:t>
            </a:r>
            <a:endParaRPr lang="en-US" sz="3200" b="1" dirty="0" smtClean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Accurate measurement</a:t>
            </a:r>
            <a:endParaRPr lang="en-US" sz="3200" b="1" i="1" dirty="0" smtClean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b="1" i="1" dirty="0" smtClean="0">
                <a:solidFill>
                  <a:srgbClr val="336699"/>
                </a:solidFill>
                <a:latin typeface="Arial" pitchFamily="34" charset="0"/>
              </a:rPr>
              <a:t>Empowerment of employees </a:t>
            </a:r>
            <a:endParaRPr lang="en-US" sz="3200" b="1" dirty="0">
              <a:solidFill>
                <a:srgbClr val="336699"/>
              </a:solidFill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Behavior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28600" y="609600"/>
            <a:ext cx="8686801" cy="58446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685800"/>
            <a:ext cx="8001000" cy="304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Human Relations Management 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&amp; </a:t>
            </a:r>
          </a:p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Organizational Behavior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3886200"/>
            <a:ext cx="8610600" cy="206210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Efficiency alone is not enough to produce organizational success.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Success also depends on treating workers well.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762000"/>
            <a:ext cx="7467600" cy="7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Hawthorne Studies</a:t>
            </a:r>
            <a:endParaRPr lang="en-US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7200" y="1981200"/>
            <a:ext cx="3795712" cy="3402012"/>
          </a:xfrm>
          <a:prstGeom prst="rect">
            <a:avLst/>
          </a:prstGeom>
          <a:noFill/>
          <a:ln/>
        </p:spPr>
      </p:pic>
      <p:sp>
        <p:nvSpPr>
          <p:cNvPr id="12" name="Rectangle 11"/>
          <p:cNvSpPr/>
          <p:nvPr/>
        </p:nvSpPr>
        <p:spPr>
          <a:xfrm>
            <a:off x="4267200" y="25908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 smtClean="0">
                <a:latin typeface="Arial" pitchFamily="34" charset="0"/>
              </a:rPr>
              <a:t>A series of productivity experiments conducted at Western Electric from 1924 to 1932.</a:t>
            </a:r>
          </a:p>
          <a:p>
            <a:pPr>
              <a:defRPr/>
            </a:pPr>
            <a:endParaRPr lang="en-US" sz="16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" y="685800"/>
            <a:ext cx="86868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en-US" sz="3200" dirty="0" smtClean="0">
                <a:latin typeface="Arial" pitchFamily="34" charset="0"/>
              </a:rPr>
              <a:t>Experimental findings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</a:rPr>
              <a:t>Productivity unexpectedly increased under imposed adverse working conditions.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</a:rPr>
              <a:t>The effect of incentive plans was less than expected.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</a:endParaRPr>
          </a:p>
          <a:p>
            <a:pPr>
              <a:buFontTx/>
              <a:buChar char="•"/>
              <a:defRPr/>
            </a:pPr>
            <a:r>
              <a:rPr lang="en-US" sz="3200" dirty="0" smtClean="0">
                <a:latin typeface="Arial" pitchFamily="34" charset="0"/>
              </a:rPr>
              <a:t>Research conclusion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</a:rPr>
              <a:t>Social norms, group standards and attitudes more strongly influence individual output and work behavior than do monetary incentives.</a:t>
            </a:r>
            <a:endParaRPr lang="en-US" sz="32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610600" cy="1676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Cooperation and Acceptance of Authority:  Chester Barnard</a:t>
            </a:r>
            <a:endParaRPr lang="en-US" sz="4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3240" y="2743200"/>
            <a:ext cx="8686800" cy="310854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Managers can gain cooperation by: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Securing essential services from individuals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Unifying people by clearly formulating an organization’s purpose and objectives</a:t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Providing a system of effective communication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685801"/>
            <a:ext cx="8763000" cy="5509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marL="419100" indent="-419100">
              <a:buFont typeface="Wingdings" pitchFamily="2" charset="2"/>
              <a:buNone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People will be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indifferent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to managerial directives if they…</a:t>
            </a:r>
          </a:p>
          <a:p>
            <a:pPr marL="419100" indent="-419100">
              <a:buFont typeface="Wingdings" pitchFamily="2" charset="2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understood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19100" indent="-419100">
              <a:buFont typeface="Wingdings" pitchFamily="2" charset="2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consistent with the purpose of the organization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19100" indent="-419100">
              <a:buFont typeface="Wingdings" pitchFamily="2" charset="2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compatible with the people’s personal interests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marL="419100" indent="-419100">
              <a:buFont typeface="Wingdings" pitchFamily="2" charset="2"/>
              <a:buAutoNum type="arabicPeriod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can actually be carried out by those people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Systems Approach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219200"/>
            <a:ext cx="8153400" cy="4031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System</a:t>
            </a:r>
          </a:p>
          <a:p>
            <a:pPr lvl="1"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set of interrelated and interdependent parts arranged in a manner that produces a unified whole.</a:t>
            </a:r>
          </a:p>
          <a:p>
            <a:pPr lvl="1"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2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85800"/>
            <a:ext cx="8610600" cy="5509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Basic Types of Systems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Closed systems</a:t>
            </a:r>
          </a:p>
          <a:p>
            <a:pPr lvl="2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not influenced by and do not interact with their environment (all system input and output is internal).</a:t>
            </a:r>
          </a:p>
          <a:p>
            <a:pPr lvl="1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Open systems</a:t>
            </a:r>
          </a:p>
          <a:p>
            <a:pPr lvl="2">
              <a:spcBef>
                <a:spcPct val="2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Dynamically interact to their environments by taking in inputs and transforming them into outputs that are distributed into their environments.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609600"/>
            <a:ext cx="84582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21" descr="05-150 EX02-0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85344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4740" y="637305"/>
            <a:ext cx="8763000" cy="57554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Implications: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Coordination of the organization’s parts is essential for proper functioning of the entire organization.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Decisions and actions taken in one area of the  organization will have an effect in other areas of the organization.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are not self-contained and, therefore, must adapt to changes in their external environment.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1014</Words>
  <Application>Microsoft Office PowerPoint</Application>
  <PresentationFormat>On-screen Show (4:3)</PresentationFormat>
  <Paragraphs>328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112</cp:revision>
  <dcterms:created xsi:type="dcterms:W3CDTF">2012-02-27T05:45:45Z</dcterms:created>
  <dcterms:modified xsi:type="dcterms:W3CDTF">2012-03-16T12:32:18Z</dcterms:modified>
</cp:coreProperties>
</file>