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2" r:id="rId2"/>
    <p:sldId id="295" r:id="rId3"/>
    <p:sldId id="338" r:id="rId4"/>
    <p:sldId id="544" r:id="rId5"/>
    <p:sldId id="568" r:id="rId6"/>
    <p:sldId id="524" r:id="rId7"/>
    <p:sldId id="557" r:id="rId8"/>
    <p:sldId id="563" r:id="rId9"/>
    <p:sldId id="479" r:id="rId10"/>
    <p:sldId id="569" r:id="rId11"/>
    <p:sldId id="559" r:id="rId12"/>
    <p:sldId id="570" r:id="rId13"/>
    <p:sldId id="530" r:id="rId14"/>
    <p:sldId id="571" r:id="rId15"/>
    <p:sldId id="545" r:id="rId16"/>
    <p:sldId id="379" r:id="rId17"/>
    <p:sldId id="560" r:id="rId18"/>
    <p:sldId id="572" r:id="rId19"/>
    <p:sldId id="546" r:id="rId20"/>
    <p:sldId id="561" r:id="rId21"/>
    <p:sldId id="564" r:id="rId22"/>
    <p:sldId id="547" r:id="rId23"/>
    <p:sldId id="573" r:id="rId24"/>
    <p:sldId id="523" r:id="rId25"/>
    <p:sldId id="510" r:id="rId26"/>
    <p:sldId id="574" r:id="rId27"/>
    <p:sldId id="575" r:id="rId28"/>
    <p:sldId id="562" r:id="rId29"/>
    <p:sldId id="54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6127" autoAdjust="0"/>
  </p:normalViewPr>
  <p:slideViewPr>
    <p:cSldViewPr>
      <p:cViewPr>
        <p:scale>
          <a:sx n="66" d="100"/>
          <a:sy n="66" d="100"/>
        </p:scale>
        <p:origin x="-151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29: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04698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28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15: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Motivation?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Early Theories of Motivation.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Theories of Motivation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283154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15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Theories in Motivation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Current Issues in Motivation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286232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Contemporary Theories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1447800"/>
            <a:ext cx="8077200" cy="206210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conceptual framework for designing motivating jobs that create meaningful work experiences that satisfy employees’ growth needs.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752600" y="685800"/>
            <a:ext cx="612860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Characteristics Model (JCM)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736614"/>
            <a:ext cx="8686800" cy="53245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Five primary job characteristics:</a:t>
            </a:r>
          </a:p>
          <a:p>
            <a:pPr lvl="2">
              <a:spcBef>
                <a:spcPct val="4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Skill variety: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how many skills and talents are needed?</a:t>
            </a:r>
          </a:p>
          <a:p>
            <a:pPr lvl="2">
              <a:spcBef>
                <a:spcPct val="4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Task identity: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does the job produce a complete work?</a:t>
            </a:r>
          </a:p>
          <a:p>
            <a:pPr lvl="2">
              <a:spcBef>
                <a:spcPct val="4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Task significance: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how important is the job?</a:t>
            </a:r>
          </a:p>
          <a:p>
            <a:pPr lvl="2">
              <a:spcBef>
                <a:spcPct val="4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Autonomy: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how much independence does the jobholder have?</a:t>
            </a:r>
          </a:p>
          <a:p>
            <a:pPr lvl="2">
              <a:spcBef>
                <a:spcPct val="40000"/>
              </a:spcBef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Feedback: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do workers know how well they are doing?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80010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752600" y="685800"/>
            <a:ext cx="612860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 Characteristics Model (JCM)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512888"/>
            <a:ext cx="80772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981200" y="685800"/>
            <a:ext cx="5331909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Guidelines for Job Redesign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2600" y="609600"/>
            <a:ext cx="583364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Suggestions for Using the JCM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447800"/>
            <a:ext cx="8458200" cy="334245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Combine tasks (job enlargement) to create more meaningful work.</a:t>
            </a:r>
          </a:p>
          <a:p>
            <a:pPr lvl="1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Create natural work units to make employees’ work important and whole.</a:t>
            </a:r>
          </a:p>
          <a:p>
            <a:pPr lvl="1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Establish external and internal client relationships to provide feedback.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2600" y="609600"/>
            <a:ext cx="5833648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Suggestions for Using the JCM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1447800"/>
            <a:ext cx="8458200" cy="220983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Expand jobs vertically (job enrichment) by giving employees more autonomy.</a:t>
            </a:r>
          </a:p>
          <a:p>
            <a:pPr lvl="1" algn="just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Open feedback channels to let employees know how well they are doing.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57600" y="609600"/>
            <a:ext cx="2490554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Equity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371600"/>
            <a:ext cx="8534400" cy="30469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 algn="just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Proposes that employees perceive what they get from a job situation (outcomes) in relation to what they put in (inputs) and then compare their inputs-outcomes ratio with the inputs-outcomes ratios of relevant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57600" y="609600"/>
            <a:ext cx="2490554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Equity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371600"/>
            <a:ext cx="8534400" cy="43765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If the ratios are perceived as equal then a state of equity (fairness) exists.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If the ratios are perceived as unequal, inequity exists and the person feels under- or over-rewarded.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When inequities occur, employees will attempt to do something to rebalance the ratios (seek justice).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09600"/>
            <a:ext cx="8763000" cy="58785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 responses to perceived inequities: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Distort own or others’ ratios.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Induce others to change their own inputs or outcomes.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Change own inputs (increase or decrease efforts) or outcomes (seek greater rewards).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Choose a different comparison (referent) other (person, systems, or self).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Quit their job.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05800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are concerned with both the absolute and relative nature of organizational rewards.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300163"/>
            <a:ext cx="74676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762000"/>
            <a:ext cx="8686800" cy="569386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Distributive justice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perceived fairness of the amount and allocation of rewards among individuals (i.e., who received what).</a:t>
            </a:r>
          </a:p>
          <a:p>
            <a:pPr lvl="3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Influences an employee’s satisfaction.</a:t>
            </a:r>
          </a:p>
          <a:p>
            <a:pPr lvl="1">
              <a:spcBef>
                <a:spcPct val="4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Procedural justice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perceived fairness of the process use to determine the distribution of rewards (i.e., how who received what).</a:t>
            </a:r>
          </a:p>
          <a:p>
            <a:pPr lvl="3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Affects an employee’s organizational commitment.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609600"/>
            <a:ext cx="3321935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Expectancy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295400"/>
            <a:ext cx="8305800" cy="25545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 algn="just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States that an individual tends to act in a certain way based on the expectation that the act will be followed by a given outcome and on the attractiveness of that outcome to the individual.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0" y="609600"/>
            <a:ext cx="3321935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Expectancy Theory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295400"/>
            <a:ext cx="8305800" cy="511524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1" algn="just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Key to the theory is understanding and managing employee goals and the linkages among and between effort, performance and rewards.</a:t>
            </a:r>
          </a:p>
          <a:p>
            <a:pPr lvl="2" algn="just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Effort: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employee abilities and training/development</a:t>
            </a:r>
          </a:p>
          <a:p>
            <a:pPr lvl="2" algn="just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Performance: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valid appraisal systems</a:t>
            </a:r>
          </a:p>
          <a:p>
            <a:pPr lvl="2" algn="just">
              <a:spcBef>
                <a:spcPct val="4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Rewards (goals):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understanding employee needs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62200" y="609600"/>
            <a:ext cx="4987071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</a:rPr>
              <a:t>Simplified Expectancy Model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55750"/>
            <a:ext cx="8077200" cy="24066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685800"/>
            <a:ext cx="8534400" cy="569386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Expectancy Relationships</a:t>
            </a:r>
          </a:p>
          <a:p>
            <a:pPr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Expectancy (effort-performance linkage)</a:t>
            </a:r>
          </a:p>
          <a:p>
            <a:pPr lvl="2"/>
            <a:r>
              <a:rPr lang="en-US" sz="2800" dirty="0" smtClean="0">
                <a:latin typeface="Arial" pitchFamily="34" charset="0"/>
                <a:cs typeface="Arial" pitchFamily="34" charset="0"/>
              </a:rPr>
              <a:t>The perceived probability that an individual’s effort will result in a certain level of performance.</a:t>
            </a:r>
          </a:p>
          <a:p>
            <a:pPr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Instrumentality</a:t>
            </a:r>
          </a:p>
          <a:p>
            <a:pPr lvl="2"/>
            <a:r>
              <a:rPr lang="en-US" sz="2800" dirty="0" smtClean="0">
                <a:latin typeface="Arial" pitchFamily="34" charset="0"/>
                <a:cs typeface="Arial" pitchFamily="34" charset="0"/>
              </a:rPr>
              <a:t>The perception that a particular level of performance will result in the attaining a desired outcome (reward).</a:t>
            </a:r>
          </a:p>
          <a:p>
            <a:pPr lvl="1"/>
            <a:r>
              <a:rPr lang="en-US" sz="2800" dirty="0" smtClean="0">
                <a:latin typeface="Arial" pitchFamily="34" charset="0"/>
                <a:cs typeface="Arial" pitchFamily="34" charset="0"/>
              </a:rPr>
              <a:t>Valence</a:t>
            </a:r>
          </a:p>
          <a:p>
            <a:pPr lvl="2"/>
            <a:r>
              <a:rPr lang="en-US" sz="2800" dirty="0" smtClean="0">
                <a:latin typeface="Arial" pitchFamily="34" charset="0"/>
                <a:cs typeface="Arial" pitchFamily="34" charset="0"/>
              </a:rPr>
              <a:t>The attractiveness/importance of the performance reward (outcome) to the individual.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4163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Current Issues in Motivation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573318"/>
            <a:ext cx="8458200" cy="61986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Cross-Cultural Challenges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Motivational programs are most applicable in cultures where 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individualism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and achievement are cultural characteristics</a:t>
            </a:r>
          </a:p>
          <a:p>
            <a:pPr lvl="2"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Uncertainty avoidance of some cultures inverts Maslow’s needs hierarchy.</a:t>
            </a:r>
          </a:p>
          <a:p>
            <a:pPr lvl="2"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need for achievement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nAch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 is lacking in other cultures.</a:t>
            </a:r>
          </a:p>
          <a:p>
            <a:pPr lvl="2"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Collectivist cultures view rewards as “entitlements” to be distributed based on individual needs, not individual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762000"/>
            <a:ext cx="8458200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Cross-Cultural Challenges</a:t>
            </a:r>
          </a:p>
          <a:p>
            <a:pPr lvl="1">
              <a:lnSpc>
                <a:spcPct val="9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Cross-Cultural Consistencies</a:t>
            </a:r>
          </a:p>
          <a:p>
            <a:pPr lvl="2">
              <a:lnSpc>
                <a:spcPct val="9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Interesting work is widely desired, as is growth, achievement, and responsibility.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914400"/>
            <a:ext cx="8382000" cy="452431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Diverse Workforce 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Motivating a diverse workforce through flexibility: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Men desire more autonomy than do women.</a:t>
            </a:r>
          </a:p>
          <a:p>
            <a:pPr lvl="2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Women desire learning opportunities, flexible work schedules, and good interpersonal relations.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762000"/>
            <a:ext cx="8382000" cy="462280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Diverse Workforce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Compressed workweek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Longer daily hours, but fewer days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Flexible work hours (flextime)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Specific weekly hours with varying arrival, departure, lunch and break times around certain core hours during which all employees must be present.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762000"/>
            <a:ext cx="8382000" cy="363791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Diverse Workforce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Job Sharing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Two or more people split a full-time job.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Telecommuting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work from home using computer links.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609600"/>
            <a:ext cx="8763000" cy="45735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Professionals</a:t>
            </a:r>
          </a:p>
          <a:p>
            <a:pPr lvl="1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Characteristics of professionals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Strong and long-term commitment to their field of expertise.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Loyalty is to their profession, not to the employer.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Have the need to regularly update their knowledge.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Don’t define their workweek as 8:00 am to 5:00 pm.</a:t>
            </a:r>
          </a:p>
          <a:p>
            <a:pPr lvl="1">
              <a:spcBef>
                <a:spcPct val="40000"/>
              </a:spcBef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609600"/>
            <a:ext cx="8763000" cy="233294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Professionals</a:t>
            </a:r>
          </a:p>
          <a:p>
            <a:pPr lvl="1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Motivators for professionals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Job challenge</a:t>
            </a:r>
          </a:p>
          <a:p>
            <a:pPr lvl="2">
              <a:spcBef>
                <a:spcPct val="4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Organizational support of their work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15)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762000"/>
            <a:ext cx="8610600" cy="444429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Contingent Workers</a:t>
            </a:r>
          </a:p>
          <a:p>
            <a:pPr lvl="1">
              <a:spcBef>
                <a:spcPct val="3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Opportunity to become a permanent employee</a:t>
            </a:r>
          </a:p>
          <a:p>
            <a:pPr lvl="1">
              <a:spcBef>
                <a:spcPct val="3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Opportunity for training</a:t>
            </a:r>
          </a:p>
          <a:p>
            <a:pPr lvl="1">
              <a:spcBef>
                <a:spcPct val="3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Equity in compensation and benefits</a:t>
            </a:r>
          </a:p>
          <a:p>
            <a:pPr lvl="1">
              <a:spcBef>
                <a:spcPct val="30000"/>
              </a:spcBef>
              <a:buFont typeface="Wingdings" pitchFamily="2" charset="2"/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Motivating Low-Skilled, Minimum-Wage Employees</a:t>
            </a:r>
          </a:p>
          <a:p>
            <a:pPr lvl="1">
              <a:spcBef>
                <a:spcPct val="3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Employee recognition programs</a:t>
            </a:r>
          </a:p>
          <a:p>
            <a:pPr lvl="1">
              <a:spcBef>
                <a:spcPct val="3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Provision of sincere praise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1064</Words>
  <Application>Microsoft Office PowerPoint</Application>
  <PresentationFormat>On-screen Show (4:3)</PresentationFormat>
  <Paragraphs>175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259</cp:revision>
  <dcterms:created xsi:type="dcterms:W3CDTF">2012-02-27T05:45:45Z</dcterms:created>
  <dcterms:modified xsi:type="dcterms:W3CDTF">2012-04-19T10:20:59Z</dcterms:modified>
</cp:coreProperties>
</file>