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92" r:id="rId2"/>
    <p:sldId id="295" r:id="rId3"/>
    <p:sldId id="338" r:id="rId4"/>
    <p:sldId id="335" r:id="rId5"/>
    <p:sldId id="544" r:id="rId6"/>
    <p:sldId id="558" r:id="rId7"/>
    <p:sldId id="524" r:id="rId8"/>
    <p:sldId id="557" r:id="rId9"/>
    <p:sldId id="563" r:id="rId10"/>
    <p:sldId id="479" r:id="rId11"/>
    <p:sldId id="559" r:id="rId12"/>
    <p:sldId id="530" r:id="rId13"/>
    <p:sldId id="545" r:id="rId14"/>
    <p:sldId id="379" r:id="rId15"/>
    <p:sldId id="560" r:id="rId16"/>
    <p:sldId id="546" r:id="rId17"/>
    <p:sldId id="561" r:id="rId18"/>
    <p:sldId id="547" r:id="rId19"/>
    <p:sldId id="523" r:id="rId20"/>
    <p:sldId id="510" r:id="rId21"/>
    <p:sldId id="562" r:id="rId22"/>
    <p:sldId id="564" r:id="rId23"/>
    <p:sldId id="548" r:id="rId24"/>
    <p:sldId id="452" r:id="rId25"/>
    <p:sldId id="565" r:id="rId26"/>
    <p:sldId id="554" r:id="rId27"/>
    <p:sldId id="517" r:id="rId28"/>
    <p:sldId id="566" r:id="rId29"/>
    <p:sldId id="531" r:id="rId30"/>
    <p:sldId id="567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clrMru>
    <a:srgbClr val="FDFBA5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147" autoAdjust="0"/>
    <p:restoredTop sz="96127" autoAdjust="0"/>
  </p:normalViewPr>
  <p:slideViewPr>
    <p:cSldViewPr>
      <p:cViewPr>
        <p:scale>
          <a:sx n="66" d="100"/>
          <a:sy n="66" d="100"/>
        </p:scale>
        <p:origin x="-826" y="3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28: </a:t>
            </a: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045020"/>
            <a:ext cx="8534400" cy="403187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27 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13: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Psychological Factors</a:t>
            </a:r>
          </a:p>
          <a:p>
            <a:pPr lvl="2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Personality</a:t>
            </a:r>
          </a:p>
          <a:p>
            <a:pPr lvl="2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Emotions</a:t>
            </a:r>
          </a:p>
          <a:p>
            <a:pPr lvl="2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Perception</a:t>
            </a:r>
          </a:p>
          <a:p>
            <a:pPr lvl="2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Learning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914400"/>
            <a:ext cx="8534400" cy="332398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in Chapter 15 we 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What is Motivation?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Early Theories of Motivation.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Contemporary Theories of Motivation</a:t>
            </a:r>
          </a:p>
          <a:p>
            <a:pPr lvl="1">
              <a:buFont typeface="Arial" pitchFamily="34" charset="0"/>
              <a:buChar char="•"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15: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Motivating Employees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286232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Motivating Employees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286232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Motivation ?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9600" y="762000"/>
            <a:ext cx="8077200" cy="39333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Motivation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Is the result of an interaction between the person and a situation; it is not a personal trait.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Is the process by which a person’s efforts are energized, directed, and sustained towards attaining a goal.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9600" y="762000"/>
            <a:ext cx="8077200" cy="46228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2">
              <a:spcBef>
                <a:spcPct val="40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Energy: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a measure of intensity or drive.</a:t>
            </a:r>
          </a:p>
          <a:p>
            <a:pPr lvl="2">
              <a:spcBef>
                <a:spcPct val="40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Direction: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toward organizational goals</a:t>
            </a:r>
          </a:p>
          <a:p>
            <a:pPr lvl="2">
              <a:spcBef>
                <a:spcPct val="40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Persistence: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exerting effort to achieve goals.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Motivation works best when individual needs are compatible with organizational goals.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341632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Early Theories of Motivation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66800" y="2057400"/>
            <a:ext cx="6858000" cy="23329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Bef>
                <a:spcPct val="40000"/>
              </a:spcBef>
            </a:pPr>
            <a:r>
              <a:rPr lang="en-US" sz="2800" dirty="0" smtClean="0"/>
              <a:t>Maslow’s Hierarchy of Needs</a:t>
            </a:r>
          </a:p>
          <a:p>
            <a:pPr algn="ctr">
              <a:spcBef>
                <a:spcPct val="40000"/>
              </a:spcBef>
            </a:pPr>
            <a:r>
              <a:rPr lang="en-US" sz="2800" dirty="0" smtClean="0"/>
              <a:t>McGregor’s Theories X and Y</a:t>
            </a:r>
          </a:p>
          <a:p>
            <a:pPr algn="ctr">
              <a:spcBef>
                <a:spcPct val="40000"/>
              </a:spcBef>
            </a:pPr>
            <a:r>
              <a:rPr lang="en-US" sz="2800" dirty="0" smtClean="0"/>
              <a:t>Herzberg’s Two-Factor Theory</a:t>
            </a:r>
          </a:p>
          <a:p>
            <a:pPr algn="ctr">
              <a:spcBef>
                <a:spcPct val="40000"/>
              </a:spcBef>
            </a:pPr>
            <a:r>
              <a:rPr lang="en-US" sz="2800" dirty="0" smtClean="0"/>
              <a:t>McClelland’s Three Needs Theory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1981200" y="685800"/>
            <a:ext cx="5255541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Early Theories of Motivation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676400" y="685800"/>
            <a:ext cx="6265433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Maslow’s Hierarchy of Needs Theory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" y="1447800"/>
            <a:ext cx="8458200" cy="45243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Needs were categorized as five levels of lower- to higher-order needs.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Individuals must satisfy lower-order needs before they can satisfy higher order needs.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Satisfied needs will no longer motivate.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Motivating a person depends on knowing at what level that person is on the hierarchy.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676400" y="685800"/>
            <a:ext cx="6265433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Maslow’s Hierarchy of Needs Theory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" y="1447800"/>
            <a:ext cx="8458200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Hierarchy of needs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Lower-order (external): physiological, safety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Higher-order (internal): social, esteem, self-actualization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8250" y="1514475"/>
            <a:ext cx="666750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57400" y="685800"/>
            <a:ext cx="5958811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McGregor’s Theory X and Theory Y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1524000"/>
            <a:ext cx="8534400" cy="45243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Theory X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Assumes that workers have little ambition, dislike work, avoid responsibility, and require close supervision.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Theory Y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Assumes that workers can exercise self-direction, desire responsibility, and like to work.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57400" y="685800"/>
            <a:ext cx="5958811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McGregor’s Theory X and Theory Y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1524000"/>
            <a:ext cx="8534400" cy="20621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Assumption: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Motivation is maximized by participative decision making, interesting jobs, and good group relations.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600200" y="685800"/>
            <a:ext cx="6620851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</a:rPr>
              <a:t>Herzberg’s Motivation-Hygiene Theory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1524000"/>
            <a:ext cx="8534400" cy="46228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Job satisfaction and job dissatisfaction are created by different factors.</a:t>
            </a:r>
          </a:p>
          <a:p>
            <a:pPr lvl="2">
              <a:spcBef>
                <a:spcPct val="40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Hygiene factors: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extrinsic (environmental) factors that create job dissatisfaction.</a:t>
            </a:r>
          </a:p>
          <a:p>
            <a:pPr lvl="2">
              <a:spcBef>
                <a:spcPct val="40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Motivators: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intrinsic (psychological) factors that create job satisfaction.</a:t>
            </a:r>
          </a:p>
          <a:p>
            <a:pPr lvl="1">
              <a:spcBef>
                <a:spcPct val="40000"/>
              </a:spcBef>
            </a:pP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600200" y="685800"/>
            <a:ext cx="6620851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</a:rPr>
              <a:t>Herzberg’s Motivation-Hygiene Theory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1524000"/>
            <a:ext cx="8534400" cy="22590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Attempted to explain why job satisfaction does not result in increased performance.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opposite of satisfaction is not dissatisfaction, but rather no satisfaction.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0166" y="1491342"/>
            <a:ext cx="7419975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1600200" y="685800"/>
            <a:ext cx="6620851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</a:rPr>
              <a:t>Herzberg’s Motivation-Hygiene Theory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362200"/>
            <a:ext cx="807720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609600" y="762000"/>
            <a:ext cx="7924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Contrasting Views of Satisfaction- Dissatisfaction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04800" y="1752600"/>
            <a:ext cx="8534400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There are three major acquired needs that are major motives in work.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24200" y="685800"/>
            <a:ext cx="3672608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</a:rPr>
              <a:t>Three- Needs Theory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04800" y="1447800"/>
            <a:ext cx="8534400" cy="50167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Need for achievement (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nAch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lvl="3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drive to excel and succeed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Need for power (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nPow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lvl="3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need to influence the behavior of others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Need of affiliation (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nAff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lvl="3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desire for interpersonal relationships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24200" y="685800"/>
            <a:ext cx="3672608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</a:rPr>
              <a:t>Three- Needs Theory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341632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Contemporary Theories of Motivation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676400" y="1066800"/>
            <a:ext cx="6248400" cy="33424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Goal-Setting Theory</a:t>
            </a:r>
          </a:p>
          <a:p>
            <a:pPr algn="ctr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Reinforcement Theory</a:t>
            </a:r>
          </a:p>
          <a:p>
            <a:pPr algn="ctr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Designing Motivating Jobs</a:t>
            </a:r>
          </a:p>
          <a:p>
            <a:pPr algn="ctr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Equity Theory</a:t>
            </a:r>
          </a:p>
          <a:p>
            <a:pPr algn="ctr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Expectancy Theory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8600" y="1752600"/>
            <a:ext cx="8686800" cy="20621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 algn="just"/>
            <a:r>
              <a:rPr lang="en-US" sz="3200" dirty="0" smtClean="0">
                <a:latin typeface="Arial" pitchFamily="34" charset="0"/>
                <a:cs typeface="Arial" pitchFamily="34" charset="0"/>
              </a:rPr>
              <a:t>Proposes that setting goals that are accepted, specific, and challenging yet achievable will result in higher performance than having no or easy goals.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24200" y="685800"/>
            <a:ext cx="3596241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</a:rPr>
              <a:t>Goal-Setting Theory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8600" y="1426026"/>
            <a:ext cx="8686800" cy="35640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Benefits of Participation in Goal-Setting</a:t>
            </a:r>
          </a:p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Increases the acceptance of goals.</a:t>
            </a:r>
          </a:p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Fosters commitment to difficult, public goals.</a:t>
            </a:r>
          </a:p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Provides for self-feedback (internal locus of control) that guides behavior and motivates performance (self-efficacy).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24200" y="685800"/>
            <a:ext cx="3596241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</a:rPr>
              <a:t>Goal-Setting Theory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981200"/>
            <a:ext cx="7872413" cy="348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3124200" y="685800"/>
            <a:ext cx="3596241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</a:rPr>
              <a:t>Goal-Setting Theory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86000" y="609600"/>
            <a:ext cx="4229619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Reinforcement Theory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9600" y="1447800"/>
            <a:ext cx="8001000" cy="49182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Assumes that a desired behavior is a function of its consequences, is externally caused, and if reinforced, is likely to be repeated.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Positive reinforcement is preferred for its long-term effects on performance.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Ignoring undesired behavior is better than punishment which may create additional dysfunctional behaviors.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86000" y="609600"/>
            <a:ext cx="4968028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Designing Motivating Jobs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1000" y="1371600"/>
            <a:ext cx="8534400" cy="20621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Job Design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The way into which tasks can be combined to form complete  jobs.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86000" y="609600"/>
            <a:ext cx="4968028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Designing Motivating Jobs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1000" y="1371600"/>
            <a:ext cx="8534400" cy="40318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Factors influencing job design:</a:t>
            </a:r>
          </a:p>
          <a:p>
            <a:pPr lvl="2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Changing organizational environment/structure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The organization’s technology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Employees’ skill, abilities, and preferences</a:t>
            </a:r>
          </a:p>
          <a:p>
            <a:pPr lvl="1"/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86000" y="609600"/>
            <a:ext cx="4968028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Designing Motivating Jobs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1000" y="1371600"/>
            <a:ext cx="8534400" cy="30469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Job enlargement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Increasing the job’s scope (number and frequency of tasks)</a:t>
            </a:r>
          </a:p>
          <a:p>
            <a:pPr lvl="1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Job enrichment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Increasing responsibility and autonomy (depth) in a job.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1606</TotalTime>
  <Words>864</Words>
  <Application>Microsoft Office PowerPoint</Application>
  <PresentationFormat>On-screen Show (4:3)</PresentationFormat>
  <Paragraphs>179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254</cp:revision>
  <dcterms:created xsi:type="dcterms:W3CDTF">2012-02-27T05:45:45Z</dcterms:created>
  <dcterms:modified xsi:type="dcterms:W3CDTF">2012-04-18T00:41:08Z</dcterms:modified>
</cp:coreProperties>
</file>