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92" r:id="rId2"/>
    <p:sldId id="295" r:id="rId3"/>
    <p:sldId id="338" r:id="rId4"/>
    <p:sldId id="335" r:id="rId5"/>
    <p:sldId id="544" r:id="rId6"/>
    <p:sldId id="524" r:id="rId7"/>
    <p:sldId id="479" r:id="rId8"/>
    <p:sldId id="530" r:id="rId9"/>
    <p:sldId id="545" r:id="rId10"/>
    <p:sldId id="379" r:id="rId11"/>
    <p:sldId id="546" r:id="rId12"/>
    <p:sldId id="547" r:id="rId13"/>
    <p:sldId id="523" r:id="rId14"/>
    <p:sldId id="510" r:id="rId15"/>
    <p:sldId id="548" r:id="rId16"/>
    <p:sldId id="452" r:id="rId17"/>
    <p:sldId id="554" r:id="rId18"/>
    <p:sldId id="517" r:id="rId19"/>
    <p:sldId id="531" r:id="rId20"/>
    <p:sldId id="549" r:id="rId21"/>
    <p:sldId id="532" r:id="rId22"/>
    <p:sldId id="550" r:id="rId23"/>
    <p:sldId id="555" r:id="rId24"/>
    <p:sldId id="534" r:id="rId25"/>
    <p:sldId id="533" r:id="rId26"/>
    <p:sldId id="551" r:id="rId27"/>
    <p:sldId id="535" r:id="rId28"/>
    <p:sldId id="556" r:id="rId29"/>
    <p:sldId id="538" r:id="rId30"/>
    <p:sldId id="539" r:id="rId31"/>
    <p:sldId id="552" r:id="rId32"/>
    <p:sldId id="553" r:id="rId33"/>
    <p:sldId id="540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  <p:clrMru>
    <a:srgbClr val="FDFBA5"/>
    <a:srgbClr val="CC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147" autoAdjust="0"/>
    <p:restoredTop sz="96127" autoAdjust="0"/>
  </p:normalViewPr>
  <p:slideViewPr>
    <p:cSldViewPr>
      <p:cViewPr>
        <p:scale>
          <a:sx n="66" d="100"/>
          <a:sy n="66" d="100"/>
        </p:scale>
        <p:origin x="-826" y="2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DBFFF3-AB19-4426-9010-B5C09CB09BE2}" type="datetimeFigureOut">
              <a:rPr lang="en-US" smtClean="0"/>
              <a:pPr/>
              <a:t>4/18/2012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155DFD-622C-4799-9E9B-2AB95F8CC3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B0628-DD1E-4D0B-9696-C78E620200FE}" type="datetime1">
              <a:rPr lang="en-US" smtClean="0"/>
              <a:pPr/>
              <a:t>4/18/2012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570FE-295E-4796-8741-A6749CAF03B4}" type="datetime1">
              <a:rPr lang="en-US" smtClean="0"/>
              <a:pPr/>
              <a:t>4/18/2012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DA32C-9534-4892-A055-D8F128FEE7E0}" type="datetime1">
              <a:rPr lang="en-US" smtClean="0"/>
              <a:pPr/>
              <a:t>4/18/2012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0F28-A992-4AB1-9B48-D4C990449C65}" type="datetime1">
              <a:rPr lang="en-US" smtClean="0"/>
              <a:pPr/>
              <a:t>4/18/2012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10542-B501-4931-9954-3115CAEE1C12}" type="datetime1">
              <a:rPr lang="en-US" smtClean="0"/>
              <a:pPr/>
              <a:t>4/18/2012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A410-4F20-40C4-ACC7-745F4ACDEDE7}" type="datetime1">
              <a:rPr lang="en-US" smtClean="0"/>
              <a:pPr/>
              <a:t>4/18/2012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05CD0-41BE-4FC1-A1BA-981CE7E1CE89}" type="datetime1">
              <a:rPr lang="en-US" smtClean="0"/>
              <a:pPr/>
              <a:t>4/18/2012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69CE4-74EC-482B-9857-9943D3913390}" type="datetime1">
              <a:rPr lang="en-US" smtClean="0"/>
              <a:pPr/>
              <a:t>4/18/2012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99D83-CC2B-4086-BC9C-B606305C8C55}" type="datetime1">
              <a:rPr lang="en-US" smtClean="0"/>
              <a:pPr/>
              <a:t>4/18/2012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07D53-7018-4909-9EA0-C0FACEFD27A6}" type="datetime1">
              <a:rPr lang="en-US" smtClean="0"/>
              <a:pPr/>
              <a:t>4/18/2012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9D436-6901-4B6B-87D4-B5D76485AC81}" type="datetime1">
              <a:rPr lang="en-US" smtClean="0"/>
              <a:pPr/>
              <a:t>4/18/2012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1449B-F95F-4F1E-90C6-B766A38AAAC3}" type="datetime1">
              <a:rPr lang="en-US" smtClean="0"/>
              <a:pPr/>
              <a:t>4/18/2012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58645" y="159325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563231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LECTURE 27: </a:t>
            </a:r>
          </a:p>
          <a:p>
            <a:pPr algn="ctr"/>
            <a:endParaRPr lang="en-US" sz="5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5400" dirty="0" smtClean="0">
                <a:latin typeface="Arial" pitchFamily="34" charset="0"/>
                <a:cs typeface="Arial" pitchFamily="34" charset="0"/>
              </a:rPr>
              <a:t>	         </a:t>
            </a:r>
            <a:r>
              <a:rPr lang="en-US" sz="5400" b="1" dirty="0" smtClean="0">
                <a:latin typeface="Arial" pitchFamily="34" charset="0"/>
                <a:cs typeface="Arial" pitchFamily="34" charset="0"/>
              </a:rPr>
              <a:t>MGT 101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48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1045020"/>
            <a:ext cx="8534400" cy="304698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 lecture 26 we discussed</a:t>
            </a: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Topics from Chapter 13: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Organizational &amp; Employee Behavior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Psychological Factor Effecting Employee Behavior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48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914400"/>
            <a:ext cx="8534400" cy="4308872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Today in Chapter 13 we will discuss</a:t>
            </a: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Psychological Factors</a:t>
            </a:r>
          </a:p>
          <a:p>
            <a:pPr lvl="2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Personality</a:t>
            </a:r>
          </a:p>
          <a:p>
            <a:pPr lvl="2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Emotions</a:t>
            </a:r>
          </a:p>
          <a:p>
            <a:pPr lvl="2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Perception</a:t>
            </a:r>
          </a:p>
          <a:p>
            <a:pPr lvl="2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Learning</a:t>
            </a:r>
          </a:p>
          <a:p>
            <a:pPr lvl="1">
              <a:buFont typeface="Arial" pitchFamily="34" charset="0"/>
              <a:buChar char="•"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248216"/>
            <a:ext cx="8458200" cy="480131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Chapter 13: </a:t>
            </a: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Understanding Individual Behavior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248216"/>
            <a:ext cx="8458200" cy="369331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5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Psychological Factors- Personality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09600" y="762000"/>
            <a:ext cx="8077200" cy="30469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Personality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The unique combination of emotional, thought and behavioral patterns that affect how a person reacts and interacts with others.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04800" y="685800"/>
            <a:ext cx="8458200" cy="59093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Myers Briggs Type Indicator (MBTI</a:t>
            </a:r>
            <a:r>
              <a:rPr lang="en-US" sz="2800" baseline="30000" dirty="0" smtClean="0">
                <a:latin typeface="Arial" pitchFamily="34" charset="0"/>
                <a:cs typeface="Arial" pitchFamily="34" charset="0"/>
              </a:rPr>
              <a:t>®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lvl="1">
              <a:spcBef>
                <a:spcPct val="50000"/>
              </a:spcBef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A general personality assessment tool that measures the personality of an individual using four categories:</a:t>
            </a:r>
          </a:p>
          <a:p>
            <a:pPr lvl="2">
              <a:spcBef>
                <a:spcPct val="50000"/>
              </a:spcBef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Social interaction: Extrovert or Introvert (E or I)</a:t>
            </a:r>
          </a:p>
          <a:p>
            <a:pPr lvl="2">
              <a:spcBef>
                <a:spcPct val="50000"/>
              </a:spcBef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Preference for gathering data: Sensing or Intuitive (S or N)</a:t>
            </a:r>
          </a:p>
          <a:p>
            <a:pPr lvl="2">
              <a:spcBef>
                <a:spcPct val="50000"/>
              </a:spcBef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Preference for decision making: Feeling or Thinking (F or T)</a:t>
            </a:r>
          </a:p>
          <a:p>
            <a:pPr lvl="2">
              <a:spcBef>
                <a:spcPct val="50000"/>
              </a:spcBef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Style of decision making: Perceptive or Judgmental (P or J)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743200" y="685800"/>
            <a:ext cx="3736920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 Big-Five Model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4800" y="1447800"/>
            <a:ext cx="8458200" cy="452431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Extraversion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Sociable, talkative, and assertive</a:t>
            </a:r>
          </a:p>
          <a:p>
            <a:pPr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Agreeableness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Good-natured, cooperative, and trusting</a:t>
            </a:r>
          </a:p>
          <a:p>
            <a:pPr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Conscientiousness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Responsible, dependable, persistent, and achievement oriented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743200" y="685800"/>
            <a:ext cx="3736920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 Big-Five Model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4800" y="1447800"/>
            <a:ext cx="8458200" cy="36379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Emotional Stability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Calm, enthusiastic, and secure or tense, nervous, and insecure</a:t>
            </a:r>
          </a:p>
          <a:p>
            <a:pPr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Openness to Experience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Imaginative, artistically sensitive, and intellectual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057400" y="685800"/>
            <a:ext cx="5766322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Additional Personality Insights 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4800" y="1524000"/>
            <a:ext cx="8534400" cy="38348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3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Locus of Control</a:t>
            </a:r>
          </a:p>
          <a:p>
            <a:pPr lvl="1">
              <a:spcBef>
                <a:spcPct val="30000"/>
              </a:spcBef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Internal locus: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persons who believe that they control their own destiny.</a:t>
            </a:r>
          </a:p>
          <a:p>
            <a:pPr lvl="1">
              <a:spcBef>
                <a:spcPct val="30000"/>
              </a:spcBef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External locus: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persons who believe that what happens to them is due to luck or chance (the uncontrollable effects of outside forces).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057400" y="685800"/>
            <a:ext cx="5766322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Additional Personality Insights 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4800" y="1524000"/>
            <a:ext cx="8534400" cy="27022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3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Machiavellianism (Mach)</a:t>
            </a:r>
          </a:p>
          <a:p>
            <a:pPr lvl="1">
              <a:spcBef>
                <a:spcPct val="3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degree to which an individual is pragmatic, maintains emotional distance, and seeks to gain and manipulate power—ends can justify means.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12054" y="685800"/>
            <a:ext cx="8534400" cy="563231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25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Self-Esteem (SE)</a:t>
            </a:r>
          </a:p>
          <a:p>
            <a:pPr lvl="1">
              <a:spcBef>
                <a:spcPct val="2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degree to which people like or dislike themselves</a:t>
            </a:r>
          </a:p>
          <a:p>
            <a:pPr lvl="1">
              <a:spcBef>
                <a:spcPct val="25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High SEs</a:t>
            </a:r>
          </a:p>
          <a:p>
            <a:pPr lvl="2">
              <a:spcBef>
                <a:spcPct val="2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Believe in themselves and expect success.</a:t>
            </a:r>
          </a:p>
          <a:p>
            <a:pPr lvl="2">
              <a:spcBef>
                <a:spcPct val="2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Take more risks and use unconventional approaches.</a:t>
            </a:r>
          </a:p>
          <a:p>
            <a:pPr lvl="2">
              <a:spcBef>
                <a:spcPct val="2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Are more satisfied with their jobs than low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Ses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52400" y="685800"/>
            <a:ext cx="8534400" cy="39087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1">
              <a:spcBef>
                <a:spcPct val="25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Low SEs</a:t>
            </a:r>
          </a:p>
          <a:p>
            <a:pPr lvl="2">
              <a:spcBef>
                <a:spcPct val="2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Are more susceptible to external influences.</a:t>
            </a:r>
          </a:p>
          <a:p>
            <a:pPr lvl="2">
              <a:spcBef>
                <a:spcPct val="2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Depend on positive evaluations from others.</a:t>
            </a:r>
          </a:p>
          <a:p>
            <a:pPr lvl="2">
              <a:spcBef>
                <a:spcPct val="2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Are more prone to conform than high SEs.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04800" y="762000"/>
            <a:ext cx="8610600" cy="501675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25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Self-Monitoring</a:t>
            </a:r>
          </a:p>
          <a:p>
            <a:pPr lvl="1">
              <a:spcBef>
                <a:spcPct val="2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An individual’s ability to adjust his or her behavior to external, situational factors.</a:t>
            </a:r>
          </a:p>
          <a:p>
            <a:pPr lvl="1">
              <a:spcBef>
                <a:spcPct val="25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High self-monitors:</a:t>
            </a:r>
          </a:p>
          <a:p>
            <a:pPr lvl="2">
              <a:spcBef>
                <a:spcPct val="2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Are sensitive to external cues and behave differently in different situations.</a:t>
            </a:r>
          </a:p>
          <a:p>
            <a:pPr lvl="2">
              <a:spcBef>
                <a:spcPct val="2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Can present contradictory public persona and private selves—impression management.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04800" y="762000"/>
            <a:ext cx="8610600" cy="280076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1">
              <a:spcBef>
                <a:spcPct val="25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Low self-monitors</a:t>
            </a:r>
          </a:p>
          <a:p>
            <a:pPr lvl="2">
              <a:spcBef>
                <a:spcPct val="2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Do not adjust their behavior to the situation.</a:t>
            </a:r>
          </a:p>
          <a:p>
            <a:pPr lvl="2">
              <a:spcBef>
                <a:spcPct val="2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Are behaviorally consistent in public and private.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49940" y="576948"/>
            <a:ext cx="8382000" cy="58785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25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Risk Taking</a:t>
            </a:r>
          </a:p>
          <a:p>
            <a:pPr lvl="1">
              <a:spcBef>
                <a:spcPct val="2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propensity (or willingness) to take risks.</a:t>
            </a:r>
          </a:p>
          <a:p>
            <a:pPr lvl="2">
              <a:spcBef>
                <a:spcPct val="2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High risk-takers take less time and require less information than low risk-takers when making a decision.</a:t>
            </a:r>
          </a:p>
          <a:p>
            <a:pPr lvl="1">
              <a:spcBef>
                <a:spcPct val="25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Organizational effectiveness is maximized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when the risk-taking propensity of a manager is aligned with  the specific demands of the job assigned to the manager.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248216"/>
            <a:ext cx="8458200" cy="369331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5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Psychological Factors- Emotions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581400" y="609600"/>
            <a:ext cx="1893467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Emotions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8600" y="1371600"/>
            <a:ext cx="8610600" cy="415498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25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Emotions</a:t>
            </a:r>
          </a:p>
          <a:p>
            <a:pPr lvl="1">
              <a:spcBef>
                <a:spcPct val="2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Intense feelings (reactions) that are directed at specific objects (someone or something)</a:t>
            </a:r>
          </a:p>
          <a:p>
            <a:pPr lvl="1">
              <a:spcBef>
                <a:spcPct val="2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Universal emotions:</a:t>
            </a:r>
          </a:p>
          <a:p>
            <a:pPr lvl="2">
              <a:spcBef>
                <a:spcPct val="2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Anger			Fear</a:t>
            </a:r>
          </a:p>
          <a:p>
            <a:pPr lvl="2">
              <a:spcBef>
                <a:spcPct val="2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Sadness			Happiness</a:t>
            </a:r>
          </a:p>
          <a:p>
            <a:pPr lvl="2">
              <a:spcBef>
                <a:spcPct val="2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Disgust			Surprise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04800" y="762000"/>
            <a:ext cx="8610600" cy="24068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35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Emotional Intelligence (EI)</a:t>
            </a:r>
          </a:p>
          <a:p>
            <a:pPr lvl="1">
              <a:spcBef>
                <a:spcPct val="35000"/>
              </a:spcBef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ability to notice and to manage emotional cues and information.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90286" y="631374"/>
            <a:ext cx="8610600" cy="58785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1">
              <a:spcBef>
                <a:spcPct val="35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Dimensions of EI:</a:t>
            </a:r>
          </a:p>
          <a:p>
            <a:pPr lvl="2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Self-awareness: knowing what you’re feeling</a:t>
            </a:r>
          </a:p>
          <a:p>
            <a:pPr lvl="2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Self-management: managing emotions and impulses</a:t>
            </a:r>
          </a:p>
          <a:p>
            <a:pPr lvl="2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Self-motivation: persisting despite setbacks and failures</a:t>
            </a:r>
          </a:p>
          <a:p>
            <a:pPr lvl="2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Empathy: sensing how others are feeling</a:t>
            </a:r>
          </a:p>
          <a:p>
            <a:pPr lvl="2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Social skills: handling the emotions of others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219200" y="685800"/>
            <a:ext cx="7169527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Understanding Personality Differences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7200" y="1371600"/>
            <a:ext cx="8458200" cy="32932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25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Personality Job Fit Theory (Holland)</a:t>
            </a:r>
          </a:p>
          <a:p>
            <a:pPr lvl="1">
              <a:spcBef>
                <a:spcPct val="25000"/>
              </a:spcBef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spcBef>
                <a:spcPct val="2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An employee’s job satisfaction and likelihood of turnover depends on the compatibility of the employee’s personality and occupation.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219200" y="685800"/>
            <a:ext cx="7169527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Understanding Personality Differences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7200" y="1371600"/>
            <a:ext cx="8458200" cy="34163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1">
              <a:spcBef>
                <a:spcPct val="2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Key points of the theory:</a:t>
            </a:r>
          </a:p>
          <a:p>
            <a:pPr lvl="2">
              <a:spcBef>
                <a:spcPct val="2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There are differences in personalities.</a:t>
            </a:r>
          </a:p>
          <a:p>
            <a:pPr lvl="2">
              <a:spcBef>
                <a:spcPct val="2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There are different types of jobs.</a:t>
            </a:r>
          </a:p>
          <a:p>
            <a:pPr lvl="2">
              <a:spcBef>
                <a:spcPct val="2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Job satisfaction and turnover are related to the match between personality and job for an individual.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248216"/>
            <a:ext cx="8458200" cy="369331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5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Psychological Factors- </a:t>
            </a:r>
            <a:r>
              <a:rPr lang="en-US" sz="5400" b="1" dirty="0" err="1" smtClean="0">
                <a:latin typeface="Arial" pitchFamily="34" charset="0"/>
                <a:cs typeface="Arial" pitchFamily="34" charset="0"/>
              </a:rPr>
              <a:t>Peception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567536" y="638628"/>
            <a:ext cx="6585457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Psychological Factors – Perception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38200" y="1524000"/>
            <a:ext cx="7924800" cy="25545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Perception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A process by which individuals give meaning (reality) to their environment by organizing and interpreting their sensory impressions.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3400" y="914400"/>
            <a:ext cx="8153400" cy="501675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Factors influencing perception: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The perceiver’s personal characteristics—interests, biases and expectations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The target’s characteristics—distinctiveness, contrast, and similarity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The situation (context) factors—place, time, location—draw attention or distract from the target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676400" y="685800"/>
            <a:ext cx="5559535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How do we perceive people ?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04800" y="1371600"/>
            <a:ext cx="8610600" cy="46228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Attribution Theory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How the actions of individuals are perceived by others depends on what meaning (causation) we attribute to a given behavior.</a:t>
            </a:r>
          </a:p>
          <a:p>
            <a:pPr lvl="2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Internally caused behavior: under the individual’s control</a:t>
            </a:r>
          </a:p>
          <a:p>
            <a:pPr lvl="2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Externally caused behavior: due to outside factors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676400" y="685800"/>
            <a:ext cx="5559535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How do we perceive people ?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04800" y="1371600"/>
            <a:ext cx="8610600" cy="41303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1"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Determining the source of behaviors:</a:t>
            </a:r>
          </a:p>
          <a:p>
            <a:pPr lvl="2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Distinctiveness: different behaviors in different situations</a:t>
            </a:r>
          </a:p>
          <a:p>
            <a:pPr lvl="2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Consensus: behaviors similar to others in same situation</a:t>
            </a:r>
          </a:p>
          <a:p>
            <a:pPr lvl="2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Consistency: regularity of the same behavior over time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248216"/>
            <a:ext cx="8458200" cy="369331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5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Psychological Factors- Learning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676400" y="598716"/>
            <a:ext cx="6219972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Psychological Factors – Learning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1277262"/>
            <a:ext cx="9144000" cy="41303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3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Learning</a:t>
            </a:r>
          </a:p>
          <a:p>
            <a:pPr lvl="1">
              <a:spcBef>
                <a:spcPct val="3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Any relatively permanent change in behavior that occurs as a result of experience.</a:t>
            </a:r>
          </a:p>
          <a:p>
            <a:pPr lvl="2">
              <a:spcBef>
                <a:spcPct val="3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Almost all complex behavior is learned.</a:t>
            </a:r>
          </a:p>
          <a:p>
            <a:pPr lvl="2">
              <a:spcBef>
                <a:spcPct val="3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Learning is a continuous, life-long process.</a:t>
            </a:r>
          </a:p>
          <a:p>
            <a:pPr lvl="2">
              <a:spcBef>
                <a:spcPct val="3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principles of learning can be used to shape behavior.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57200" y="838200"/>
            <a:ext cx="8305800" cy="22098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3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Operant Conditioning (B.F. Skinner)</a:t>
            </a:r>
          </a:p>
          <a:p>
            <a:pPr lvl="1">
              <a:spcBef>
                <a:spcPct val="3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theory that behavior is a function of its consequences and is learned through experience.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57200" y="838200"/>
            <a:ext cx="8305800" cy="447507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1">
              <a:spcBef>
                <a:spcPct val="3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Operant behavior: voluntary or learned behaviors</a:t>
            </a:r>
          </a:p>
          <a:p>
            <a:pPr lvl="2">
              <a:spcBef>
                <a:spcPct val="3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Behaviors are learned by making rewards contingent to behaviors. </a:t>
            </a:r>
          </a:p>
          <a:p>
            <a:pPr lvl="2">
              <a:spcBef>
                <a:spcPct val="3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Behavior that is rewarded (positively reinforced) is likely to be repeated.</a:t>
            </a:r>
          </a:p>
          <a:p>
            <a:pPr lvl="2">
              <a:spcBef>
                <a:spcPct val="3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Behavior that is punished or ignored is less likely to be repeated.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81000" y="762000"/>
            <a:ext cx="8382000" cy="223445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35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Social Learning</a:t>
            </a:r>
          </a:p>
          <a:p>
            <a:pPr lvl="1">
              <a:spcBef>
                <a:spcPct val="3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theory that individuals learn through their observations of others and through their direct experiences.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81000" y="762000"/>
            <a:ext cx="8382000" cy="57061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1">
              <a:spcBef>
                <a:spcPct val="35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Attributes of models that influence learning:</a:t>
            </a:r>
          </a:p>
          <a:p>
            <a:pPr lvl="2">
              <a:spcBef>
                <a:spcPct val="35000"/>
              </a:spcBef>
            </a:pPr>
            <a:r>
              <a:rPr lang="en-US" sz="3200" b="1" dirty="0" err="1" smtClean="0">
                <a:latin typeface="Arial" pitchFamily="34" charset="0"/>
                <a:cs typeface="Arial" pitchFamily="34" charset="0"/>
              </a:rPr>
              <a:t>Attentional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the attractiveness or similarity of the model</a:t>
            </a:r>
          </a:p>
          <a:p>
            <a:pPr lvl="2">
              <a:spcBef>
                <a:spcPct val="35000"/>
              </a:spcBef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Retention: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how well the model can be recalled</a:t>
            </a:r>
          </a:p>
          <a:p>
            <a:pPr lvl="2">
              <a:spcBef>
                <a:spcPct val="35000"/>
              </a:spcBef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Motor reproduction: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the reproducibility of the model’s actions</a:t>
            </a:r>
          </a:p>
          <a:p>
            <a:pPr lvl="2">
              <a:spcBef>
                <a:spcPct val="35000"/>
              </a:spcBef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Reinforcement: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the rewards associated with learning the model behavior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1638</TotalTime>
  <Words>1180</Words>
  <Application>Microsoft Office PowerPoint</Application>
  <PresentationFormat>On-screen Show (4:3)</PresentationFormat>
  <Paragraphs>220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240</cp:revision>
  <dcterms:created xsi:type="dcterms:W3CDTF">2012-02-27T05:45:45Z</dcterms:created>
  <dcterms:modified xsi:type="dcterms:W3CDTF">2012-04-18T00:27:56Z</dcterms:modified>
</cp:coreProperties>
</file>