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92" r:id="rId2"/>
    <p:sldId id="295" r:id="rId3"/>
    <p:sldId id="338" r:id="rId4"/>
    <p:sldId id="335" r:id="rId5"/>
    <p:sldId id="544" r:id="rId6"/>
    <p:sldId id="524" r:id="rId7"/>
    <p:sldId id="479" r:id="rId8"/>
    <p:sldId id="530" r:id="rId9"/>
    <p:sldId id="379" r:id="rId10"/>
    <p:sldId id="523" r:id="rId11"/>
    <p:sldId id="510" r:id="rId12"/>
    <p:sldId id="536" r:id="rId13"/>
    <p:sldId id="452" r:id="rId14"/>
    <p:sldId id="517" r:id="rId15"/>
    <p:sldId id="531" r:id="rId16"/>
    <p:sldId id="532" r:id="rId17"/>
    <p:sldId id="534" r:id="rId18"/>
    <p:sldId id="533" r:id="rId19"/>
    <p:sldId id="535" r:id="rId20"/>
    <p:sldId id="537" r:id="rId21"/>
    <p:sldId id="538" r:id="rId22"/>
    <p:sldId id="539" r:id="rId23"/>
    <p:sldId id="540" r:id="rId24"/>
    <p:sldId id="541" r:id="rId25"/>
    <p:sldId id="526" r:id="rId26"/>
    <p:sldId id="542" r:id="rId27"/>
    <p:sldId id="477" r:id="rId28"/>
    <p:sldId id="527" r:id="rId29"/>
    <p:sldId id="543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FDFBA5"/>
    <a:srgbClr val="CCC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147" autoAdjust="0"/>
    <p:restoredTop sz="96127" autoAdjust="0"/>
  </p:normalViewPr>
  <p:slideViewPr>
    <p:cSldViewPr>
      <p:cViewPr>
        <p:scale>
          <a:sx n="66" d="100"/>
          <a:sy n="66" d="100"/>
        </p:scale>
        <p:origin x="-1512" y="-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DBFFF3-AB19-4426-9010-B5C09CB09BE2}" type="datetimeFigureOut">
              <a:rPr lang="en-US" smtClean="0"/>
              <a:pPr/>
              <a:t>4/17/2012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155DFD-622C-4799-9E9B-2AB95F8CC31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B0628-DD1E-4D0B-9696-C78E620200FE}" type="datetime1">
              <a:rPr lang="en-US" smtClean="0"/>
              <a:pPr/>
              <a:t>4/17/2012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570FE-295E-4796-8741-A6749CAF03B4}" type="datetime1">
              <a:rPr lang="en-US" smtClean="0"/>
              <a:pPr/>
              <a:t>4/17/2012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DA32C-9534-4892-A055-D8F128FEE7E0}" type="datetime1">
              <a:rPr lang="en-US" smtClean="0"/>
              <a:pPr/>
              <a:t>4/17/2012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20F28-A992-4AB1-9B48-D4C990449C65}" type="datetime1">
              <a:rPr lang="en-US" smtClean="0"/>
              <a:pPr/>
              <a:t>4/17/2012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10542-B501-4931-9954-3115CAEE1C12}" type="datetime1">
              <a:rPr lang="en-US" smtClean="0"/>
              <a:pPr/>
              <a:t>4/17/2012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DA410-4F20-40C4-ACC7-745F4ACDEDE7}" type="datetime1">
              <a:rPr lang="en-US" smtClean="0"/>
              <a:pPr/>
              <a:t>4/17/2012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05CD0-41BE-4FC1-A1BA-981CE7E1CE89}" type="datetime1">
              <a:rPr lang="en-US" smtClean="0"/>
              <a:pPr/>
              <a:t>4/17/2012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69CE4-74EC-482B-9857-9943D3913390}" type="datetime1">
              <a:rPr lang="en-US" smtClean="0"/>
              <a:pPr/>
              <a:t>4/17/2012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99D83-CC2B-4086-BC9C-B606305C8C55}" type="datetime1">
              <a:rPr lang="en-US" smtClean="0"/>
              <a:pPr/>
              <a:t>4/17/2012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07D53-7018-4909-9EA0-C0FACEFD27A6}" type="datetime1">
              <a:rPr lang="en-US" smtClean="0"/>
              <a:pPr/>
              <a:t>4/17/2012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9D436-6901-4B6B-87D4-B5D76485AC81}" type="datetime1">
              <a:rPr lang="en-US" smtClean="0"/>
              <a:pPr/>
              <a:t>4/17/2012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D1449B-F95F-4F1E-90C6-B766A38AAAC3}" type="datetime1">
              <a:rPr lang="en-US" smtClean="0"/>
              <a:pPr/>
              <a:t>4/17/2012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58645" y="159325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609600"/>
            <a:ext cx="8534400" cy="5632311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54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LECTURE 26: </a:t>
            </a:r>
          </a:p>
          <a:p>
            <a:pPr algn="ctr"/>
            <a:endParaRPr lang="en-US" sz="54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Introduction to Management</a:t>
            </a:r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5400" dirty="0" smtClean="0">
                <a:latin typeface="Arial" pitchFamily="34" charset="0"/>
                <a:cs typeface="Arial" pitchFamily="34" charset="0"/>
              </a:rPr>
              <a:t>	         </a:t>
            </a:r>
            <a:r>
              <a:rPr lang="en-US" sz="5400" b="1" dirty="0" smtClean="0">
                <a:latin typeface="Arial" pitchFamily="34" charset="0"/>
                <a:cs typeface="Arial" pitchFamily="34" charset="0"/>
              </a:rPr>
              <a:t>MGT 101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24875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1045020"/>
            <a:ext cx="8534400" cy="353943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In lecture 25 we discussed</a:t>
            </a:r>
          </a:p>
          <a:p>
            <a:endParaRPr lang="en-US" sz="32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Topics from Chapter 12:</a:t>
            </a:r>
          </a:p>
          <a:p>
            <a:pPr lvl="1">
              <a:buFont typeface="Arial" pitchFamily="34" charset="0"/>
              <a:buChar char="•"/>
            </a:pP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What is Change ?</a:t>
            </a:r>
          </a:p>
          <a:p>
            <a:pPr lvl="1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 The Change Process.</a:t>
            </a:r>
          </a:p>
          <a:p>
            <a:pPr lvl="1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 Organizational Development</a:t>
            </a:r>
          </a:p>
          <a:p>
            <a:pPr lvl="1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 Innovation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24875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914400"/>
            <a:ext cx="8534400" cy="3816429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Today in Chapter 13 we will discuss</a:t>
            </a:r>
          </a:p>
          <a:p>
            <a:endParaRPr lang="en-US" sz="32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 Organizational &amp; Employee Behavior</a:t>
            </a:r>
          </a:p>
          <a:p>
            <a:pPr lvl="1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 Psychological Factor Effecting Employee Behavior</a:t>
            </a:r>
          </a:p>
          <a:p>
            <a:pPr lvl="1">
              <a:buFont typeface="Arial" pitchFamily="34" charset="0"/>
              <a:buChar char="•"/>
            </a:pPr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32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1248216"/>
            <a:ext cx="8458200" cy="4801314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54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Chapter 13: </a:t>
            </a:r>
          </a:p>
          <a:p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Understanding Individual Behavior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1248216"/>
            <a:ext cx="8458200" cy="397031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54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Organizational &amp; Employee Behavior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7" name="Picture 4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6400" y="1447800"/>
            <a:ext cx="57912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ectangle 7"/>
          <p:cNvSpPr/>
          <p:nvPr/>
        </p:nvSpPr>
        <p:spPr>
          <a:xfrm>
            <a:off x="1828800" y="609600"/>
            <a:ext cx="5921814" cy="584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 Organization as an Iceberg</a:t>
            </a:r>
            <a:endParaRPr lang="en-US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533400" y="609600"/>
            <a:ext cx="8077200" cy="7016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Organizational Behavior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33400" y="1371600"/>
            <a:ext cx="8077200" cy="156966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Organizational Behavior (OB)</a:t>
            </a:r>
          </a:p>
          <a:p>
            <a:pPr lvl="1"/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The actions of people at work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533400" y="609600"/>
            <a:ext cx="8077200" cy="7016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Organizational Behavior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33400" y="1371600"/>
            <a:ext cx="8077200" cy="501675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Focus of Organizational Behavior</a:t>
            </a: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Individual behavior</a:t>
            </a:r>
          </a:p>
          <a:p>
            <a:pPr lvl="2"/>
            <a:r>
              <a:rPr lang="en-US" sz="3200" dirty="0" smtClean="0">
                <a:latin typeface="Arial" pitchFamily="34" charset="0"/>
                <a:cs typeface="Arial" pitchFamily="34" charset="0"/>
              </a:rPr>
              <a:t>Attitudes, personality, perception, learning, and motivation</a:t>
            </a: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Group behavior</a:t>
            </a:r>
          </a:p>
          <a:p>
            <a:pPr lvl="2"/>
            <a:r>
              <a:rPr lang="en-US" sz="3200" dirty="0" smtClean="0">
                <a:latin typeface="Arial" pitchFamily="34" charset="0"/>
                <a:cs typeface="Arial" pitchFamily="34" charset="0"/>
              </a:rPr>
              <a:t>Norms, roles, team building, leadership, and conflict</a:t>
            </a: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Organizational</a:t>
            </a:r>
          </a:p>
          <a:p>
            <a:pPr lvl="2"/>
            <a:r>
              <a:rPr lang="en-US" sz="3200" dirty="0" smtClean="0">
                <a:latin typeface="Arial" pitchFamily="34" charset="0"/>
                <a:cs typeface="Arial" pitchFamily="34" charset="0"/>
              </a:rPr>
              <a:t>Structure, culture, and human resource policies and practices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33400" y="685800"/>
            <a:ext cx="7848600" cy="584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Goals of Organizational Behavior</a:t>
            </a:r>
            <a:endParaRPr lang="en-US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90292" y="1378860"/>
            <a:ext cx="8625108" cy="501675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To explain, predict and influence behavior.</a:t>
            </a:r>
          </a:p>
          <a:p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Employee Productivity</a:t>
            </a: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A performance measure of both efficiency and effectiveness</a:t>
            </a:r>
          </a:p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Absenteeism</a:t>
            </a: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The failure to report to work when expected</a:t>
            </a:r>
          </a:p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Turnover</a:t>
            </a: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The voluntary and involuntary permanent withdrawal from an organization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33400" y="685800"/>
            <a:ext cx="7848600" cy="584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Important Employee Behaviors</a:t>
            </a:r>
            <a:endParaRPr lang="en-US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90292" y="1524000"/>
            <a:ext cx="8382000" cy="462280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Organizational Citizenship Behavior (OCB)</a:t>
            </a:r>
          </a:p>
          <a:p>
            <a:pPr lvl="1"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Discretionary behavior that is not a part of an employee’s formal job requirements, but which promotes the effective functioning of the organization.</a:t>
            </a:r>
          </a:p>
          <a:p>
            <a:pPr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Job Satisfaction</a:t>
            </a:r>
          </a:p>
          <a:p>
            <a:pPr lvl="1"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The individual’s general attitude </a:t>
            </a:r>
            <a:br>
              <a:rPr lang="en-US" sz="3200" dirty="0" smtClean="0">
                <a:latin typeface="Arial" pitchFamily="34" charset="0"/>
                <a:cs typeface="Arial" pitchFamily="34" charset="0"/>
              </a:rPr>
            </a:br>
            <a:r>
              <a:rPr lang="en-US" sz="3200" dirty="0" smtClean="0">
                <a:latin typeface="Arial" pitchFamily="34" charset="0"/>
                <a:cs typeface="Arial" pitchFamily="34" charset="0"/>
              </a:rPr>
              <a:t>toward his or her job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81000" y="584202"/>
            <a:ext cx="8458200" cy="52322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Important Employee Behaviors</a:t>
            </a:r>
            <a:endParaRPr lang="en-US" sz="28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72142" y="1106718"/>
            <a:ext cx="8686800" cy="570617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Workplace Misbehavior</a:t>
            </a:r>
          </a:p>
          <a:p>
            <a:pPr lvl="1"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Any intentional employee behavior that has negative consequences for the organization or individuals within the organization.</a:t>
            </a:r>
          </a:p>
          <a:p>
            <a:pPr lvl="1"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Types of Misbehavior</a:t>
            </a:r>
          </a:p>
          <a:p>
            <a:pPr lvl="2"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Deviance</a:t>
            </a:r>
          </a:p>
          <a:p>
            <a:pPr lvl="2"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Aggression</a:t>
            </a:r>
          </a:p>
          <a:p>
            <a:pPr lvl="2"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Antisocial behavior</a:t>
            </a:r>
          </a:p>
          <a:p>
            <a:pPr lvl="2"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Violence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899880"/>
            <a:ext cx="8458200" cy="5355312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Psychological Factor Affecting Employee Behavior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28600" y="609600"/>
            <a:ext cx="8564589" cy="584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Psychological Factors Affecting Employee Behavior</a:t>
            </a:r>
            <a:endParaRPr lang="en-US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AutoShape 3"/>
          <p:cNvSpPr txBox="1">
            <a:spLocks noChangeArrowheads="1"/>
          </p:cNvSpPr>
          <p:nvPr/>
        </p:nvSpPr>
        <p:spPr bwMode="blackWhite">
          <a:xfrm>
            <a:off x="1219200" y="2057400"/>
            <a:ext cx="3276600" cy="3886200"/>
          </a:xfrm>
          <a:prstGeom prst="rightArrowCallout">
            <a:avLst>
              <a:gd name="adj1" fmla="val 18087"/>
              <a:gd name="adj2" fmla="val 17198"/>
              <a:gd name="adj3" fmla="val 11505"/>
              <a:gd name="adj4" fmla="val 80620"/>
            </a:avLst>
          </a:prstGeom>
          <a:solidFill>
            <a:srgbClr val="993300"/>
          </a:solidFill>
          <a:ln w="12700">
            <a:solidFill>
              <a:schemeClr val="tx1"/>
            </a:solidFill>
            <a:headEnd type="none" w="med" len="med"/>
            <a:tailEnd type="none" w="med" len="med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vert="horz" lIns="182880" tIns="45720" rIns="91440" bIns="45720" rtlCol="0" anchor="ctr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100000"/>
              </a:spcBef>
              <a:spcAft>
                <a:spcPts val="0"/>
              </a:spcAft>
              <a:buClr>
                <a:schemeClr val="bg1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Attitudes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100000"/>
              </a:spcBef>
              <a:spcAft>
                <a:spcPts val="0"/>
              </a:spcAft>
              <a:buClr>
                <a:schemeClr val="bg1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Personality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100000"/>
              </a:spcBef>
              <a:spcAft>
                <a:spcPts val="0"/>
              </a:spcAft>
              <a:buClr>
                <a:schemeClr val="bg1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Perception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100000"/>
              </a:spcBef>
              <a:spcAft>
                <a:spcPts val="0"/>
              </a:spcAft>
              <a:buClr>
                <a:schemeClr val="bg1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Learning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Rectangle 4"/>
          <p:cNvSpPr>
            <a:spLocks noChangeArrowheads="1"/>
          </p:cNvSpPr>
          <p:nvPr/>
        </p:nvSpPr>
        <p:spPr bwMode="blackWhite">
          <a:xfrm>
            <a:off x="4648200" y="1752600"/>
            <a:ext cx="3733800" cy="4343400"/>
          </a:xfrm>
          <a:prstGeom prst="rect">
            <a:avLst/>
          </a:prstGeom>
          <a:solidFill>
            <a:srgbClr val="336699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lIns="182880" anchor="ctr"/>
          <a:lstStyle/>
          <a:p>
            <a:pPr marL="222250" indent="-222250">
              <a:spcBef>
                <a:spcPct val="20000"/>
              </a:spcBef>
              <a:buClr>
                <a:schemeClr val="bg1"/>
              </a:buClr>
              <a:buFontTx/>
              <a:buChar char="•"/>
            </a:pPr>
            <a:r>
              <a:rPr lang="en-US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Employee Productivity</a:t>
            </a:r>
          </a:p>
          <a:p>
            <a:pPr marL="222250" indent="-222250">
              <a:spcBef>
                <a:spcPct val="20000"/>
              </a:spcBef>
              <a:buClr>
                <a:schemeClr val="bg1"/>
              </a:buClr>
              <a:buFontTx/>
              <a:buChar char="•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Absenteeism</a:t>
            </a:r>
          </a:p>
          <a:p>
            <a:pPr marL="222250" indent="-222250">
              <a:spcBef>
                <a:spcPct val="20000"/>
              </a:spcBef>
              <a:buClr>
                <a:schemeClr val="bg1"/>
              </a:buClr>
              <a:buFontTx/>
              <a:buChar char="•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Turnover</a:t>
            </a:r>
          </a:p>
          <a:p>
            <a:pPr marL="222250" indent="-222250">
              <a:spcBef>
                <a:spcPct val="20000"/>
              </a:spcBef>
              <a:buClr>
                <a:schemeClr val="bg1"/>
              </a:buClr>
              <a:buFontTx/>
              <a:buChar char="•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Organizational Citizenship</a:t>
            </a:r>
          </a:p>
          <a:p>
            <a:pPr marL="222250" indent="-222250">
              <a:spcBef>
                <a:spcPct val="20000"/>
              </a:spcBef>
              <a:buClr>
                <a:schemeClr val="bg1"/>
              </a:buClr>
              <a:buFontTx/>
              <a:buChar char="•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Job Satisfaction</a:t>
            </a:r>
          </a:p>
          <a:p>
            <a:pPr marL="222250" indent="-222250">
              <a:spcBef>
                <a:spcPct val="20000"/>
              </a:spcBef>
              <a:buClr>
                <a:schemeClr val="bg1"/>
              </a:buClr>
              <a:buFontTx/>
              <a:buChar char="•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Workplace Misbehavior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 animBg="1"/>
      <p:bldP spid="1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676400" y="685800"/>
            <a:ext cx="6198941" cy="584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Psychological Factors – Attitudes</a:t>
            </a:r>
            <a:endParaRPr lang="en-US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04800" y="1524000"/>
            <a:ext cx="8610600" cy="255454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Attitudes</a:t>
            </a:r>
          </a:p>
          <a:p>
            <a:pPr lvl="1"/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Evaluative statements—either favorable or unfavorable—concerning objects, people, or events.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676400" y="685800"/>
            <a:ext cx="6198941" cy="584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Psychological Factors – Attitudes</a:t>
            </a:r>
            <a:endParaRPr lang="en-US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04800" y="1524000"/>
            <a:ext cx="8610600" cy="452431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Components of an Attitude</a:t>
            </a:r>
          </a:p>
          <a:p>
            <a:pPr lvl="1"/>
            <a:endParaRPr lang="en-US" sz="3200" b="1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3200" b="1" dirty="0" smtClean="0">
                <a:latin typeface="Arial" pitchFamily="34" charset="0"/>
                <a:cs typeface="Arial" pitchFamily="34" charset="0"/>
              </a:rPr>
              <a:t>Cognitive component: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the beliefs, opinions, knowledge, or information held by a person.</a:t>
            </a:r>
          </a:p>
          <a:p>
            <a:pPr lvl="1"/>
            <a:r>
              <a:rPr lang="en-US" sz="3200" b="1" dirty="0" smtClean="0">
                <a:latin typeface="Arial" pitchFamily="34" charset="0"/>
                <a:cs typeface="Arial" pitchFamily="34" charset="0"/>
              </a:rPr>
              <a:t>Affective component: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the emotional or feeling part of an attitude.</a:t>
            </a:r>
          </a:p>
          <a:p>
            <a:pPr lvl="1"/>
            <a:r>
              <a:rPr lang="en-US" sz="3200" b="1" dirty="0" smtClean="0">
                <a:latin typeface="Arial" pitchFamily="34" charset="0"/>
                <a:cs typeface="Arial" pitchFamily="34" charset="0"/>
              </a:rPr>
              <a:t>Behavioral component: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the intention to behave in a certain way.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676400" y="685800"/>
            <a:ext cx="6198941" cy="584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Psychological Factors – Attitudes</a:t>
            </a:r>
            <a:endParaRPr lang="en-US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04800" y="1422402"/>
            <a:ext cx="8610600" cy="501675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Job Satisfaction</a:t>
            </a: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Job satisfaction is affected by level of income earned and by the type of job a worker does.</a:t>
            </a:r>
          </a:p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Job Satisfaction and Productivity</a:t>
            </a: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The correlation between satisfaction and productivity is fairly strong.</a:t>
            </a: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Organizations with more satisfied employees are more effective than those with fewer satisfied employees.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676400" y="685800"/>
            <a:ext cx="6198941" cy="584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Psychological Factors – Attitudes</a:t>
            </a:r>
            <a:endParaRPr lang="en-US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04800" y="1422402"/>
            <a:ext cx="8610600" cy="304698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Job Satisfaction and Absenteeism</a:t>
            </a:r>
          </a:p>
          <a:p>
            <a:pPr lvl="1"/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Satisfied employees tend to have lower levels of absenteeism, although satisfied employees are bound to take company approved days off (e.g. sick days)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676400" y="685800"/>
            <a:ext cx="6198941" cy="584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Psychological Factors – Attitudes</a:t>
            </a:r>
            <a:endParaRPr lang="en-US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04800" y="1422402"/>
            <a:ext cx="8610600" cy="501675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Job Satisfaction and Turnover</a:t>
            </a: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Satisfied employees have lower levels of turnover; dissatisfied employees have higher levels of turnover.</a:t>
            </a: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Turnover is affected by the level of employee performance.</a:t>
            </a:r>
          </a:p>
          <a:p>
            <a:pPr lvl="2"/>
            <a:r>
              <a:rPr lang="en-US" sz="3200" dirty="0" smtClean="0">
                <a:latin typeface="Arial" pitchFamily="34" charset="0"/>
                <a:cs typeface="Arial" pitchFamily="34" charset="0"/>
              </a:rPr>
              <a:t>The preferential treatment afforded superior employees makes satisfaction less important in predicting their turnover decisions.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676400" y="685800"/>
            <a:ext cx="6198941" cy="584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Psychological Factors – Attitudes</a:t>
            </a:r>
            <a:endParaRPr lang="en-US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04800" y="1422402"/>
            <a:ext cx="8610600" cy="339169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35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Job Satisfaction and Customer Satisfaction</a:t>
            </a:r>
          </a:p>
          <a:p>
            <a:pPr lvl="1">
              <a:spcBef>
                <a:spcPct val="35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The level of job satisfaction for frontline employees is related to increased customer satisfaction and loyalty.</a:t>
            </a:r>
          </a:p>
          <a:p>
            <a:pPr lvl="1">
              <a:spcBef>
                <a:spcPct val="35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Interaction with dissatisfied customers can increase an employee’s job dissatisfaction.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676400" y="685800"/>
            <a:ext cx="6198941" cy="584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Psychological Factors – Attitudes</a:t>
            </a:r>
            <a:endParaRPr lang="en-US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04800" y="1422402"/>
            <a:ext cx="8610600" cy="422885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lvl="1">
              <a:spcBef>
                <a:spcPct val="35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Actions to increase job satisfaction for customer service workers:</a:t>
            </a:r>
          </a:p>
          <a:p>
            <a:pPr lvl="2">
              <a:spcBef>
                <a:spcPct val="35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Hire upbeat and friendly employees.</a:t>
            </a:r>
          </a:p>
          <a:p>
            <a:pPr lvl="2">
              <a:spcBef>
                <a:spcPct val="35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Reward superior customer service.</a:t>
            </a:r>
          </a:p>
          <a:p>
            <a:pPr lvl="2">
              <a:spcBef>
                <a:spcPct val="35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Provide a positive work climate.</a:t>
            </a:r>
          </a:p>
          <a:p>
            <a:pPr lvl="2">
              <a:spcBef>
                <a:spcPct val="35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Use attitude surveys to track employee satisfaction.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676400" y="685800"/>
            <a:ext cx="6198941" cy="584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Psychological Factors – Attitudes</a:t>
            </a:r>
            <a:endParaRPr lang="en-US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04800" y="1422402"/>
            <a:ext cx="8610600" cy="403187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Job Involvement</a:t>
            </a: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The degree to which an employee identifies with his or her job, actively participates in it, and considers his or her performance to be important to his or her self-worth.</a:t>
            </a:r>
          </a:p>
          <a:p>
            <a:pPr lvl="2"/>
            <a:r>
              <a:rPr lang="en-US" sz="3200" dirty="0" smtClean="0">
                <a:latin typeface="Arial" pitchFamily="34" charset="0"/>
                <a:cs typeface="Arial" pitchFamily="34" charset="0"/>
              </a:rPr>
              <a:t>High levels of commitment are related to fewer absences and lower resignation rates.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676400" y="685800"/>
            <a:ext cx="6198941" cy="584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Psychological Factors – Attitudes</a:t>
            </a:r>
            <a:endParaRPr lang="en-US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52400" y="1349832"/>
            <a:ext cx="8763000" cy="403187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Organizational Commitment</a:t>
            </a:r>
          </a:p>
          <a:p>
            <a:pPr lvl="1">
              <a:spcBef>
                <a:spcPct val="5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Is the degree to which an employee identifies with a particular organization and its goals and wishes to maintain membership in the organization.</a:t>
            </a:r>
          </a:p>
          <a:p>
            <a:pPr lvl="1">
              <a:spcBef>
                <a:spcPct val="5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Leads to lower levels of both absenteeism and turnover.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676400" y="685800"/>
            <a:ext cx="6198941" cy="584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Psychological Factors – Attitudes</a:t>
            </a:r>
            <a:endParaRPr lang="en-US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52400" y="1349832"/>
            <a:ext cx="8763000" cy="477053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Perceived Organizational Support</a:t>
            </a:r>
          </a:p>
          <a:p>
            <a:pPr lvl="1">
              <a:spcBef>
                <a:spcPct val="5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Is the general belief of employees that their organization values their contribution and cares about their well-being.</a:t>
            </a:r>
          </a:p>
          <a:p>
            <a:pPr lvl="1">
              <a:spcBef>
                <a:spcPct val="5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Represents the commitment of the organization to the employee.</a:t>
            </a:r>
          </a:p>
          <a:p>
            <a:pPr lvl="1">
              <a:spcBef>
                <a:spcPct val="5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Providing high levels of support increases job satisfaction and lower turnover.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286000" y="609600"/>
            <a:ext cx="4501873" cy="584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Attitudes and Consistency</a:t>
            </a:r>
            <a:endParaRPr lang="en-US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88682" y="1348800"/>
            <a:ext cx="8763000" cy="452431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People seek consistency in two ways:</a:t>
            </a: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Consistency among their attitudes.</a:t>
            </a: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Consistency between their attitudes and behaviors.</a:t>
            </a:r>
          </a:p>
          <a:p>
            <a:pPr lvl="1"/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If an inconsistency arises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, individuals:</a:t>
            </a: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Alter their attitudes or Alter their behavior</a:t>
            </a:r>
            <a:br>
              <a:rPr lang="en-US" sz="3200" dirty="0" smtClean="0">
                <a:latin typeface="Arial" pitchFamily="34" charset="0"/>
                <a:cs typeface="Arial" pitchFamily="34" charset="0"/>
              </a:rPr>
            </a:br>
            <a:r>
              <a:rPr lang="en-US" sz="3200" dirty="0" smtClean="0">
                <a:latin typeface="Arial" pitchFamily="34" charset="0"/>
                <a:cs typeface="Arial" pitchFamily="34" charset="0"/>
              </a:rPr>
              <a:t>or Develop a rationalization for the inconsistency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57200" y="1371600"/>
            <a:ext cx="7848600" cy="321934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lvl="1">
              <a:spcBef>
                <a:spcPct val="35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Any incompatibility or inconsistency between attitudes or between behavior and attitudes.</a:t>
            </a:r>
          </a:p>
          <a:p>
            <a:pPr lvl="2">
              <a:spcBef>
                <a:spcPct val="35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Any form of inconsistency is uncomfortable and individuals will try to reduce the dissonance.</a:t>
            </a:r>
          </a:p>
        </p:txBody>
      </p:sp>
      <p:sp>
        <p:nvSpPr>
          <p:cNvPr id="7" name="Rectangle 6"/>
          <p:cNvSpPr/>
          <p:nvPr/>
        </p:nvSpPr>
        <p:spPr>
          <a:xfrm>
            <a:off x="1905000" y="609600"/>
            <a:ext cx="5529655" cy="584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Cognitive Dissonance Theory</a:t>
            </a:r>
            <a:endParaRPr lang="en-US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57200" y="1371600"/>
            <a:ext cx="8229600" cy="504138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lvl="1">
              <a:spcBef>
                <a:spcPct val="35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The intensity of the desire to reduce the dissonance is influenced by:</a:t>
            </a:r>
          </a:p>
          <a:p>
            <a:pPr lvl="2">
              <a:spcBef>
                <a:spcPct val="35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The importance of the factors creating the dissonance.</a:t>
            </a:r>
          </a:p>
          <a:p>
            <a:pPr lvl="2">
              <a:spcBef>
                <a:spcPct val="35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The degree to which an individual believes that the factors causing the dissonance are controllable.</a:t>
            </a:r>
          </a:p>
          <a:p>
            <a:pPr lvl="2">
              <a:spcBef>
                <a:spcPct val="35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Rewards available to compensate for the dissonance.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905000" y="609600"/>
            <a:ext cx="5529655" cy="584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Cognitive Dissonance Theory</a:t>
            </a:r>
            <a:endParaRPr lang="en-US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124200" y="609600"/>
            <a:ext cx="3169457" cy="584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Attitude Surveys</a:t>
            </a:r>
            <a:endParaRPr lang="en-US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04800" y="1295400"/>
            <a:ext cx="8610600" cy="427809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lvl="1">
              <a:spcBef>
                <a:spcPct val="5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A instrument/document that presents employees with a set of statements or questions eliciting how they feel about their jobs, work groups, supervisors, or their organization.</a:t>
            </a:r>
          </a:p>
          <a:p>
            <a:pPr lvl="1">
              <a:spcBef>
                <a:spcPct val="5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Provide management with feedback on employee perceptions of the organization and their jobs.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04800" y="1422402"/>
            <a:ext cx="8534400" cy="496751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lvl="1">
              <a:spcBef>
                <a:spcPct val="3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Attitudes warn of potential behavioral problems: </a:t>
            </a:r>
          </a:p>
          <a:p>
            <a:pPr lvl="2">
              <a:spcBef>
                <a:spcPct val="3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Managers should do things that generate the positive attitudes that reduce absenteeism and turnover.</a:t>
            </a:r>
          </a:p>
          <a:p>
            <a:pPr lvl="1">
              <a:spcBef>
                <a:spcPct val="3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Attitudes influence behaviors of employees:</a:t>
            </a:r>
          </a:p>
          <a:p>
            <a:pPr lvl="2">
              <a:spcBef>
                <a:spcPct val="3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Managers should focus on helping employees become more productive to increase job satisfaction.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828800" y="685800"/>
            <a:ext cx="5193858" cy="584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 Importance of Attitudes</a:t>
            </a:r>
            <a:endParaRPr lang="en-US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04800" y="1524000"/>
            <a:ext cx="8534400" cy="334245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lvl="1">
              <a:spcBef>
                <a:spcPct val="3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Employees will try to reduce dissonance unless:</a:t>
            </a:r>
          </a:p>
          <a:p>
            <a:pPr lvl="2">
              <a:spcBef>
                <a:spcPct val="3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Managers identify the external sources of dissonance.</a:t>
            </a:r>
          </a:p>
          <a:p>
            <a:pPr lvl="2">
              <a:spcBef>
                <a:spcPct val="3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Managers provide rewards compensating for the dissonance.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828800" y="685800"/>
            <a:ext cx="5193858" cy="584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 Importance of Attitudes</a:t>
            </a:r>
            <a:endParaRPr lang="en-US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1601</TotalTime>
  <Words>1128</Words>
  <Application>Microsoft Office PowerPoint</Application>
  <PresentationFormat>On-screen Show (4:3)</PresentationFormat>
  <Paragraphs>216</Paragraphs>
  <Slides>29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GHAZALA</dc:creator>
  <cp:lastModifiedBy>NTS</cp:lastModifiedBy>
  <cp:revision>235</cp:revision>
  <dcterms:created xsi:type="dcterms:W3CDTF">2012-02-27T05:45:45Z</dcterms:created>
  <dcterms:modified xsi:type="dcterms:W3CDTF">2012-04-17T11:38:55Z</dcterms:modified>
</cp:coreProperties>
</file>