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2" r:id="rId2"/>
    <p:sldId id="295" r:id="rId3"/>
    <p:sldId id="338" r:id="rId4"/>
    <p:sldId id="335" r:id="rId5"/>
    <p:sldId id="524" r:id="rId6"/>
    <p:sldId id="479" r:id="rId7"/>
    <p:sldId id="379" r:id="rId8"/>
    <p:sldId id="523" r:id="rId9"/>
    <p:sldId id="521" r:id="rId10"/>
    <p:sldId id="510" r:id="rId11"/>
    <p:sldId id="452" r:id="rId12"/>
    <p:sldId id="517" r:id="rId13"/>
    <p:sldId id="525" r:id="rId14"/>
    <p:sldId id="526" r:id="rId15"/>
    <p:sldId id="477" r:id="rId16"/>
    <p:sldId id="527" r:id="rId17"/>
    <p:sldId id="453" r:id="rId18"/>
    <p:sldId id="515" r:id="rId19"/>
    <p:sldId id="522" r:id="rId20"/>
    <p:sldId id="511" r:id="rId21"/>
    <p:sldId id="504" r:id="rId22"/>
    <p:sldId id="480" r:id="rId23"/>
    <p:sldId id="505" r:id="rId24"/>
    <p:sldId id="506" r:id="rId25"/>
    <p:sldId id="528" r:id="rId26"/>
    <p:sldId id="512" r:id="rId27"/>
    <p:sldId id="529" r:id="rId28"/>
    <p:sldId id="516" r:id="rId29"/>
    <p:sldId id="497" r:id="rId30"/>
    <p:sldId id="51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1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25: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35394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24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11: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Group Decision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Conflict Management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Teams Management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381642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12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What is Change 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The Change Process.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Organizational Development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Innovation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</a:t>
            </a:r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12: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Managing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Change &amp; Innovations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What is Change ?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0960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What Is Change?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1524000"/>
            <a:ext cx="80010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Characteristics of Change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Is constant yet varies in degree and direction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Produces uncertainty yet is not completely unpredictable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Creates both threats and opportunities</a:t>
            </a:r>
          </a:p>
          <a:p>
            <a:pPr algn="ctr"/>
            <a:r>
              <a:rPr lang="en-US" sz="3200" i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Managing change is an integral part</a:t>
            </a:r>
            <a:br>
              <a:rPr lang="en-US" sz="3200" i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i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of every manager’s job.</a:t>
            </a:r>
            <a:endParaRPr lang="en-US" sz="3200" i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685800"/>
            <a:ext cx="7848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External and Internal Forces for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Change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0292" y="1524000"/>
            <a:ext cx="83820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External</a:t>
            </a:r>
          </a:p>
          <a:p>
            <a:pPr>
              <a:buFontTx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	• Changing consumer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needs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and wants</a:t>
            </a:r>
          </a:p>
          <a:p>
            <a:pPr>
              <a:buFontTx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	• New governmental laws</a:t>
            </a:r>
          </a:p>
          <a:p>
            <a:pPr>
              <a:buFontTx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	• Changing technology</a:t>
            </a:r>
          </a:p>
          <a:p>
            <a:pPr>
              <a:buFontTx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	• Economic changes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685800"/>
            <a:ext cx="7848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External and Internal Forces for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Change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0292" y="1524000"/>
            <a:ext cx="83820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Internal</a:t>
            </a:r>
          </a:p>
          <a:p>
            <a:pPr lvl="1"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• New organizational strategy</a:t>
            </a:r>
          </a:p>
          <a:p>
            <a:pPr lvl="1"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• Change in composition of workforce</a:t>
            </a:r>
          </a:p>
          <a:p>
            <a:pPr lvl="1"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• New equipment</a:t>
            </a:r>
          </a:p>
          <a:p>
            <a:pPr lvl="1"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• Changing employee attitudes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The Change Process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1000" y="584202"/>
            <a:ext cx="84582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Change Process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295400"/>
            <a:ext cx="85344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Calm Waters Metaphor</a:t>
            </a:r>
          </a:p>
          <a:p>
            <a:pPr lvl="1"/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Lewin’s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description of the change process as a break in the organization’s equilibrium state</a:t>
            </a:r>
          </a:p>
          <a:p>
            <a:pPr lvl="2"/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Unfreezing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the status quo</a:t>
            </a:r>
          </a:p>
          <a:p>
            <a:pPr lvl="2"/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Changing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to a new state</a:t>
            </a:r>
          </a:p>
          <a:p>
            <a:pPr lvl="2"/>
            <a:r>
              <a:rPr lang="en-US" sz="3200" b="1" i="1" dirty="0" smtClean="0">
                <a:latin typeface="Arial" pitchFamily="34" charset="0"/>
                <a:cs typeface="Arial" pitchFamily="34" charset="0"/>
              </a:rPr>
              <a:t>Refreezing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to make the change permanent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160588"/>
            <a:ext cx="80772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590800" y="609600"/>
            <a:ext cx="4033476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Change Process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1066800"/>
            <a:ext cx="7848600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White-Water Rapids Metaphor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lack of environmental stability and predictability requires that managers and organizations continually adapt (manage change actively) to survive.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Change &amp; Change Agents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914400"/>
            <a:ext cx="78486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Organizational Change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Any alterations in the people, structure, or technology of an organization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Change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Agents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Persons who act as catalysts and assume the responsibility for managing the change process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914400"/>
            <a:ext cx="81534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Types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Change Agents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internal entrepreneurs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Nonmanagers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: change specialists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Outside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consultants: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change implementation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experts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295400"/>
            <a:ext cx="7924800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Structure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Changing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an organization’s structural components or its structural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design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19400" y="609600"/>
            <a:ext cx="3281476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Change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762000"/>
            <a:ext cx="792480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Technology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Adopting new equipment, tools, or operating methods that displace old skills and require new ones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Automation: replacing certain tasks done by people with machines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Computerization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People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Changing attitudes, expectations, perceptions, and behaviors of the workforce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6850" y="1381125"/>
            <a:ext cx="6210300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286000" y="609600"/>
            <a:ext cx="4457054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Three Types of Change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Development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2000" y="838200"/>
            <a:ext cx="79248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Organizational Development (OD)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Techniques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or programs to change people and the nature and quality of interpersonal work relationships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0" y="1228725"/>
            <a:ext cx="7867650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362200" y="613230"/>
            <a:ext cx="4504759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Popular OD Techniques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7710" y="696684"/>
            <a:ext cx="884283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Why People Resist Change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ambiguity and uncertainty that change introduces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comfort of old habits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concern over personal loss of status, money, authority, friendships, and personal convenience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perception that change is incompatible with the goals and interest of the organization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57400" y="609600"/>
            <a:ext cx="537679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Issues in Managing Change 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1295400"/>
            <a:ext cx="8534400" cy="48690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5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Changing Organizational Cultures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Cultures are naturally resistant to change.</a:t>
            </a:r>
          </a:p>
          <a:p>
            <a:pPr lvl="1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Conditions that facilitate cultural change:</a:t>
            </a:r>
          </a:p>
          <a:p>
            <a:pPr lvl="2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occurrence of a dramatic crisis</a:t>
            </a:r>
          </a:p>
          <a:p>
            <a:pPr lvl="2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Leadership changing hands</a:t>
            </a:r>
          </a:p>
          <a:p>
            <a:pPr lvl="2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young, flexible, and small organization</a:t>
            </a:r>
          </a:p>
          <a:p>
            <a:pPr lvl="2">
              <a:spcBef>
                <a:spcPct val="45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weak organizational culture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57400" y="609600"/>
            <a:ext cx="537679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Issues in Managing Change 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1295400"/>
            <a:ext cx="8534400" cy="344094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Handling Employee Stress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Stress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adverse reaction people have to excessive pressure placed on them from extraordinary demands, constraints, or opportunities.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57400" y="609600"/>
            <a:ext cx="5376793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Issues in Managing Change 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1295400"/>
            <a:ext cx="8534400" cy="481978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Functional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Stress</a:t>
            </a:r>
          </a:p>
          <a:p>
            <a:pPr lvl="3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Stress that has a positive effect on performance.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How Potential Stress Becomes Actual Stress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When there is uncertainty over the outcome.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When the outcome is important.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850" y="1538288"/>
            <a:ext cx="77343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2362200" y="609600"/>
            <a:ext cx="3852337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Symptoms of Stress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Innovation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83820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Creativity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ability to combine ideas in a unique way or to make an unusual association.</a:t>
            </a:r>
          </a:p>
          <a:p>
            <a:pPr lvl="1">
              <a:buFont typeface="Wingdings" pitchFamily="2" charset="2"/>
              <a:buNone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Innovation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Turning the outcomes of the creative process into useful products, services, or work methods.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62200" y="685800"/>
            <a:ext cx="4216219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Stimulating Innovation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25600"/>
            <a:ext cx="74676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1905000" y="685800"/>
            <a:ext cx="521226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Systems View of Innovation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611188"/>
            <a:ext cx="5943600" cy="563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28600" y="914400"/>
            <a:ext cx="2188420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Innovation 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Variables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</TotalTime>
  <Words>754</Words>
  <Application>Microsoft Office PowerPoint</Application>
  <PresentationFormat>On-screen Show (4:3)</PresentationFormat>
  <Paragraphs>209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229</cp:revision>
  <dcterms:created xsi:type="dcterms:W3CDTF">2012-02-27T05:45:45Z</dcterms:created>
  <dcterms:modified xsi:type="dcterms:W3CDTF">2012-04-10T04:56:12Z</dcterms:modified>
</cp:coreProperties>
</file>