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2" r:id="rId2"/>
    <p:sldId id="295" r:id="rId3"/>
    <p:sldId id="338" r:id="rId4"/>
    <p:sldId id="335" r:id="rId5"/>
    <p:sldId id="379" r:id="rId6"/>
    <p:sldId id="479" r:id="rId7"/>
    <p:sldId id="510" r:id="rId8"/>
    <p:sldId id="452" r:id="rId9"/>
    <p:sldId id="477" r:id="rId10"/>
    <p:sldId id="515" r:id="rId11"/>
    <p:sldId id="453" r:id="rId12"/>
    <p:sldId id="511" r:id="rId13"/>
    <p:sldId id="504" r:id="rId14"/>
    <p:sldId id="480" r:id="rId15"/>
    <p:sldId id="516" r:id="rId16"/>
    <p:sldId id="505" r:id="rId17"/>
    <p:sldId id="506" r:id="rId18"/>
    <p:sldId id="512" r:id="rId19"/>
    <p:sldId id="459" r:id="rId20"/>
    <p:sldId id="497" r:id="rId21"/>
    <p:sldId id="513" r:id="rId22"/>
    <p:sldId id="481" r:id="rId23"/>
    <p:sldId id="507" r:id="rId24"/>
    <p:sldId id="514" r:id="rId25"/>
    <p:sldId id="499" r:id="rId26"/>
    <p:sldId id="500" r:id="rId27"/>
    <p:sldId id="440" r:id="rId28"/>
    <p:sldId id="508" r:id="rId29"/>
    <p:sldId id="501" r:id="rId30"/>
    <p:sldId id="48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39" autoAdjust="0"/>
    <p:restoredTop sz="96303" autoAdjust="0"/>
  </p:normalViewPr>
  <p:slideViewPr>
    <p:cSldViewPr>
      <p:cViewPr>
        <p:scale>
          <a:sx n="66" d="100"/>
          <a:sy n="66" d="100"/>
        </p:scale>
        <p:origin x="-1512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4/13/2012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4/13/2012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23: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353943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22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10: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Selection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Employee needed knowledge &amp; skills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Employee performance management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Contemporary issues in HRM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914400"/>
            <a:ext cx="8534400" cy="332398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11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Group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Stages in Group Development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Group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Performance Satisfaction Model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11: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Managing Teams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Groups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685800"/>
            <a:ext cx="86106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Two or more interacting and interdependent individuals who come together to achieve specific goals.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685800"/>
            <a:ext cx="8610600" cy="501675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Formal groups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Work groups defined by the organization’s structure that have designated work assignments and tasks.</a:t>
            </a:r>
          </a:p>
          <a:p>
            <a:pPr lvl="3"/>
            <a:r>
              <a:rPr lang="en-US" sz="3200" dirty="0" smtClean="0">
                <a:latin typeface="Arial" pitchFamily="34" charset="0"/>
                <a:cs typeface="Arial" pitchFamily="34" charset="0"/>
              </a:rPr>
              <a:t>Appropriate behaviors are defined by and directed toward organizational goals.</a:t>
            </a:r>
          </a:p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Informal groups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Groups that are independently formed to meet the social needs of their members.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209800" y="609600"/>
            <a:ext cx="5285421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Examples of Formal Groups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1219200"/>
            <a:ext cx="8763000" cy="46166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22250" indent="-222250" algn="just">
              <a:spcBef>
                <a:spcPct val="5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Command Groups</a:t>
            </a:r>
          </a:p>
          <a:p>
            <a:pPr marL="625475" lvl="1" indent="-284163" algn="just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Groups that are determined by the organization chart and composed of individuals who report directly to a given manager.</a:t>
            </a:r>
          </a:p>
          <a:p>
            <a:pPr marL="222250" indent="-222250" algn="just">
              <a:spcBef>
                <a:spcPct val="5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CC0000"/>
                </a:solidFill>
                <a:latin typeface="Arial" pitchFamily="34" charset="0"/>
                <a:cs typeface="Arial" pitchFamily="34" charset="0"/>
              </a:rPr>
              <a:t>Task Groups</a:t>
            </a:r>
          </a:p>
          <a:p>
            <a:pPr marL="625475" lvl="1" indent="-284163" algn="just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Groups composed of individuals brought together to complete a specific job task; their existence is often temporary because once the task is completed, the group disbands.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2400" y="1143000"/>
            <a:ext cx="8839200" cy="461664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22250" indent="-222250">
              <a:spcBef>
                <a:spcPct val="5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Cross-Functional Teams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Groups that bring together the knowledge and skills of individuals from various work areas or groups whose members have been trained to do each others’ jobs.</a:t>
            </a:r>
          </a:p>
          <a:p>
            <a:pPr marL="222250" indent="-222250">
              <a:spcBef>
                <a:spcPct val="50000"/>
              </a:spcBef>
              <a:buClr>
                <a:schemeClr val="tx1"/>
              </a:buClr>
              <a:buFontTx/>
              <a:buChar char="•"/>
            </a:pPr>
            <a:r>
              <a:rPr lang="en-US" sz="28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Self-Managed Teams</a:t>
            </a:r>
          </a:p>
          <a:p>
            <a:pPr marL="625475" lvl="1" indent="-284163">
              <a:spcBef>
                <a:spcPct val="50000"/>
              </a:spcBef>
              <a:buClr>
                <a:schemeClr val="bg2"/>
              </a:buClr>
              <a:buFont typeface="Wingdings" pitchFamily="2" charset="2"/>
              <a:buChar char="Ø"/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Groups that are essentially independent and in addition to their own tasks, take on traditional responsibilities such as hiring, planning and scheduling, and performance evaluations.</a:t>
            </a:r>
            <a:endParaRPr lang="en-US" sz="2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09800" y="551544"/>
            <a:ext cx="5285421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Examples of Formal Groups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Stages in Group Development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57200" y="61323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Stages in Group Development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81000" y="1371600"/>
            <a:ext cx="8153400" cy="502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Forming</a:t>
            </a: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Members join and begin the process of defining the group’s purpose, structure, and leadership.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Storming</a:t>
            </a: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Intragroup</a:t>
            </a: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conflict occurs as individuals resist control by the group and disagree over leadership.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57200" y="613230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Stages in Group Development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381000" y="1371600"/>
            <a:ext cx="8153400" cy="502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Norming</a:t>
            </a: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Close relationships develop as the group becomes cohesive and establishes its norms for acceptable behavior.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Performing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 fully functional group structure allows the group to focus on performing the task at hand.</a:t>
            </a:r>
          </a:p>
          <a:p>
            <a:pPr marL="457200" marR="0" lvl="1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762000"/>
            <a:ext cx="8001000" cy="25545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Adjourning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group prepares to disband and is no longer concerned with high levels of performance.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6" descr="ex11_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0963" y="1371600"/>
            <a:ext cx="6440487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Groups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Performance Satisfaction Model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613224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400" dirty="0" smtClean="0">
                <a:solidFill>
                  <a:srgbClr val="FF0000"/>
                </a:solidFill>
              </a:rPr>
              <a:t>Group Performance Satisfaction Model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246313"/>
            <a:ext cx="8077200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533400" y="569682"/>
            <a:ext cx="8077200" cy="7016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400" dirty="0" smtClean="0">
                <a:solidFill>
                  <a:srgbClr val="FF0000"/>
                </a:solidFill>
              </a:rPr>
              <a:t>External Conditions Imposed on the Group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1295400"/>
            <a:ext cx="8001000" cy="5181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Organization’s strategy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Authority relationships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Formal regulations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Available organizational resources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Employee selection criteria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Performance management system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Organizational culture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General physical layout of work space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05000" y="609600"/>
            <a:ext cx="5011308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 Member Resources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228600" y="1219200"/>
            <a:ext cx="8686800" cy="381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Knowledge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Skills 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Interpersonal skills such as conflict management and resolution, collaborative problem solving, and communication determine how effectively members perform in a group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05000" y="609600"/>
            <a:ext cx="5011308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 Member Resources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228600" y="1219200"/>
            <a:ext cx="8686800" cy="3657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Abilities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Determine what members can do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Personality traits 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4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Positive traits tend to be positively related to group productivity and morale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609601"/>
            <a:ext cx="8077200" cy="609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Group Structure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1240974"/>
            <a:ext cx="8077200" cy="39333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Role</a:t>
            </a:r>
          </a:p>
          <a:p>
            <a:pPr lvl="1">
              <a:spcBef>
                <a:spcPct val="40000"/>
              </a:spcBef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set of expected behavior patterns attributed to someone who occupies a given position in a social unit that assists the group in task accomplishment or maintaining group member satisfaction.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7200" y="609601"/>
            <a:ext cx="8077200" cy="609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Group Structure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200" y="1342572"/>
            <a:ext cx="8077200" cy="29484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1"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Role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Role conflict: experiencing differing role expectations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Role ambiguity: uncertainty about role expectations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57200" y="838200"/>
            <a:ext cx="8229600" cy="57061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Norms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Acceptable standards or expectations that are shared by the group’s members.</a:t>
            </a:r>
          </a:p>
          <a:p>
            <a:pPr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Common types of norms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Effort and performance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Output levels, absenteeism, promptness, socializing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Dress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Loyalty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838200"/>
            <a:ext cx="8382000" cy="452431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Conformity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Individuals conform in order to be accepted by groups.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Group pressures can have an effect on an individual member’s judgment and attitudes.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The effect of conformity is not as strong as it once was, although still a powerful force.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838200"/>
            <a:ext cx="8382000" cy="40318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Conformity</a:t>
            </a:r>
          </a:p>
          <a:p>
            <a:pPr lvl="1"/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Groupthink</a:t>
            </a:r>
          </a:p>
          <a:p>
            <a:pPr lvl="2"/>
            <a:r>
              <a:rPr lang="en-US" sz="3200" dirty="0" smtClean="0">
                <a:latin typeface="Arial" pitchFamily="34" charset="0"/>
                <a:cs typeface="Arial" pitchFamily="34" charset="0"/>
              </a:rPr>
              <a:t>The extensive pressure of others in a strongly cohesive or threatened group that causes individual members to change their opinions to conform to that of the group.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9700" y="2219325"/>
            <a:ext cx="632460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228600" y="609600"/>
            <a:ext cx="8610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Examples of Cards Used in the Asch Study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57200" y="609600"/>
            <a:ext cx="8077200" cy="59031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Status System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formal or informal prestige grading, position, or ranking system for members of a group that serves as  recognition for individual contributions to the group and as a behavioral motivator.</a:t>
            </a:r>
          </a:p>
          <a:p>
            <a:pPr lvl="2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Formal status systems are effective when the perceived ranking of an individual and the status symbols accorded that individual are congruent.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04800" y="685800"/>
            <a:ext cx="8610600" cy="5029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Group Size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Small groups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Complete tasks faster than larger groups.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Make more effective use of facts.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Large groups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Solve problems better than small groups.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Are good for getting diverse input.</a:t>
            </a:r>
          </a:p>
          <a:p>
            <a:pPr marL="457200" marR="0" lvl="1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Are more effective in fact-finding.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>
          <a:xfrm>
            <a:off x="990600" y="762000"/>
            <a:ext cx="7467600" cy="35052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 Size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Social Loafing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The tendency for individuals to expend less effort when working collectively than when working individually.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85800" y="838200"/>
            <a:ext cx="8153400" cy="4327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Group Cohesiveness</a:t>
            </a:r>
          </a:p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degree to which members are attracted to a group and share the group’s goals.</a:t>
            </a:r>
          </a:p>
          <a:p>
            <a:pPr lvl="2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Highly cohesive groups are more effective and productive than less cohesive groups when their goals aligned with organizational goals.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1828800"/>
            <a:ext cx="711517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457200" y="685800"/>
            <a:ext cx="8534400" cy="10772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Relationship Between Cohesiveness   </a:t>
            </a:r>
            <a:b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and Productivity</a:t>
            </a:r>
            <a:endParaRPr lang="en-US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1434</TotalTime>
  <Words>976</Words>
  <Application>Microsoft Office PowerPoint</Application>
  <PresentationFormat>On-screen Show (4:3)</PresentationFormat>
  <Paragraphs>203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imran ghafoor</cp:lastModifiedBy>
  <cp:revision>223</cp:revision>
  <dcterms:created xsi:type="dcterms:W3CDTF">2012-02-27T05:45:45Z</dcterms:created>
  <dcterms:modified xsi:type="dcterms:W3CDTF">2012-04-13T06:44:55Z</dcterms:modified>
</cp:coreProperties>
</file>