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92" r:id="rId2"/>
    <p:sldId id="295" r:id="rId3"/>
    <p:sldId id="338" r:id="rId4"/>
    <p:sldId id="335" r:id="rId5"/>
    <p:sldId id="379" r:id="rId6"/>
    <p:sldId id="479" r:id="rId7"/>
    <p:sldId id="452" r:id="rId8"/>
    <p:sldId id="477" r:id="rId9"/>
    <p:sldId id="453" r:id="rId10"/>
    <p:sldId id="504" r:id="rId11"/>
    <p:sldId id="480" r:id="rId12"/>
    <p:sldId id="505" r:id="rId13"/>
    <p:sldId id="506" r:id="rId14"/>
    <p:sldId id="498" r:id="rId15"/>
    <p:sldId id="459" r:id="rId16"/>
    <p:sldId id="497" r:id="rId17"/>
    <p:sldId id="481" r:id="rId18"/>
    <p:sldId id="507" r:id="rId19"/>
    <p:sldId id="499" r:id="rId20"/>
    <p:sldId id="500" r:id="rId21"/>
    <p:sldId id="440" r:id="rId22"/>
    <p:sldId id="508" r:id="rId23"/>
    <p:sldId id="501" r:id="rId24"/>
    <p:sldId id="484" r:id="rId25"/>
    <p:sldId id="482" r:id="rId26"/>
    <p:sldId id="476" r:id="rId27"/>
    <p:sldId id="502" r:id="rId28"/>
    <p:sldId id="50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BA5"/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39" autoAdjust="0"/>
    <p:restoredTop sz="96303" autoAdjust="0"/>
  </p:normalViewPr>
  <p:slideViewPr>
    <p:cSldViewPr>
      <p:cViewPr>
        <p:scale>
          <a:sx n="66" d="100"/>
          <a:sy n="66" d="100"/>
        </p:scale>
        <p:origin x="-1506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4/4/2012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4/4/2012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4/4/2012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4/4/2012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4/4/2012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4/4/2012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22: </a:t>
            </a: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045020"/>
            <a:ext cx="8534400" cy="353943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21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we discussed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10: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Importance of HRM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HRM Process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Managing Human Resource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Selection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914400"/>
            <a:ext cx="8534400" cy="332398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in Chapter 10 we will discuss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Selection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Employee needed knowledge &amp; skills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Employee performance management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Contemporary issues in HRM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480131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10: </a:t>
            </a: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Managing Human Resource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369331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Selection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609600"/>
            <a:ext cx="8077200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Application Forms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" y="1378860"/>
            <a:ext cx="8077200" cy="501675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Strengths and weaknesses: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Almost universally used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Relevant biographical data and facts that can be verified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Can predict job performance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Weighted-item applications are difficult and expensive to create and maintain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50"/>
          <p:cNvSpPr txBox="1">
            <a:spLocks noChangeArrowheads="1"/>
          </p:cNvSpPr>
          <p:nvPr/>
        </p:nvSpPr>
        <p:spPr>
          <a:xfrm>
            <a:off x="457200" y="1295400"/>
            <a:ext cx="8102600" cy="3886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Types of Tests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Intelligence	: how smart are you?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Aptitude	: can you learn to do it?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Attitude	: how do you feel about it?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Ability		: can you do it now?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Interest		: do you want to do it?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65716" y="627744"/>
            <a:ext cx="2538452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Written Tests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90600" y="990600"/>
            <a:ext cx="7467600" cy="45243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Legal Challenges to Tests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Lack of job-relatedness of test items or interview questions to job requirements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Discrimination in equal employment opportunity against members of protected classes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33400" y="627738"/>
            <a:ext cx="8077200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Performance Simulation Tests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" y="1752600"/>
            <a:ext cx="8001000" cy="295574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Testing an applicant’s ability to perform actual job behaviors, use required skills, and demonstrate specific knowledge of the job.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33400" y="627738"/>
            <a:ext cx="8077200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Performance Simulation Tests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1447800"/>
            <a:ext cx="8001000" cy="496751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3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Work sampling</a:t>
            </a:r>
          </a:p>
          <a:p>
            <a:pPr lvl="2" algn="just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Requiring applicants to actually perform a task or set of tasks that are central to successful job performance.</a:t>
            </a:r>
          </a:p>
          <a:p>
            <a:pPr lvl="1">
              <a:spcBef>
                <a:spcPct val="3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Assessment centers</a:t>
            </a:r>
          </a:p>
          <a:p>
            <a:pPr lvl="2" algn="just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Dedicated facilities in which job candidates undergo a series of performance simulation tests to evaluate their managerial potential.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533400" y="613224"/>
            <a:ext cx="8077200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Other Selection Approaches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" y="1422402"/>
            <a:ext cx="8153400" cy="501675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Interviews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Although used almost universally, managers need to approach interviews carefully.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Background Investigations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Verification of application data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Reference checks: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Lack validity because self-selection of references ensures only positive outcomes.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533400" y="613224"/>
            <a:ext cx="8077200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Other Selection Approaches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" y="1378860"/>
            <a:ext cx="8153400" cy="255454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Physical Examinations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Useful for physical requirements and for insurance purposes related to pre-existing conditions.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533400" y="613224"/>
            <a:ext cx="8077200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Other Selection Approaches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" y="1378860"/>
            <a:ext cx="8153400" cy="501675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Realistic Job Preview (RJP)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The process of relating to an applicant both the positive and the negative aspects of the job.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Encourages mismatched applicants to withdraw.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Aligns successful applicants’ expectations with actual job conditions, reducing turnover.</a:t>
            </a:r>
          </a:p>
          <a:p>
            <a:pPr lvl="1"/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397031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Employee Needed Skills &amp; Knowledge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" y="685800"/>
            <a:ext cx="8686800" cy="40318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Orientation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Education that introduces a new employee to his or her job and the organization.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Work unit orientation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Organization orientation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Employee Training</a:t>
            </a:r>
          </a:p>
          <a:p>
            <a:pPr lvl="1"/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609601"/>
            <a:ext cx="8077200" cy="609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Types of Training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11" name="Group 70"/>
          <p:cNvGraphicFramePr>
            <a:graphicFrameLocks noGrp="1"/>
          </p:cNvGraphicFramePr>
          <p:nvPr/>
        </p:nvGraphicFramePr>
        <p:xfrm>
          <a:off x="457200" y="1371600"/>
          <a:ext cx="8001000" cy="3840480"/>
        </p:xfrm>
        <a:graphic>
          <a:graphicData uri="http://schemas.openxmlformats.org/drawingml/2006/table">
            <a:tbl>
              <a:tblPr/>
              <a:tblGrid>
                <a:gridCol w="1255059"/>
                <a:gridCol w="6745941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Type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Includes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57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General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Communication skills, computer systems application and programming, customer service, executive development, management skills and development, personal growth, sales, supervisory skills, and technological skills and knowledge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Specific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Basic life/work skills, creativity, customer education, diversity/cultural awareness, remedial writing, managing change, leadership, product knowledge, public speaking/presentation skills, safety, ethics, sexual harassment, team building, wellness, and others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33400" y="1295400"/>
            <a:ext cx="3975100" cy="4800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22250" indent="-222250">
              <a:spcBef>
                <a:spcPct val="50000"/>
              </a:spcBef>
              <a:buClr>
                <a:schemeClr val="tx1"/>
              </a:buClr>
              <a:buFontTx/>
              <a:buChar char="•"/>
            </a:pPr>
            <a:r>
              <a:rPr lang="en-US" sz="24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Traditional </a:t>
            </a:r>
            <a:br>
              <a:rPr lang="en-US" sz="24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Training Methods</a:t>
            </a:r>
          </a:p>
          <a:p>
            <a:pPr marL="625475" lvl="1" indent="-284163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On-the-job</a:t>
            </a:r>
          </a:p>
          <a:p>
            <a:pPr marL="625475" lvl="1" indent="-284163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Job rotation</a:t>
            </a:r>
          </a:p>
          <a:p>
            <a:pPr marL="625475" lvl="1" indent="-284163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Mentoring and coaching</a:t>
            </a:r>
          </a:p>
          <a:p>
            <a:pPr marL="625475" lvl="1" indent="-284163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Experiential exercises</a:t>
            </a:r>
          </a:p>
          <a:p>
            <a:pPr marL="625475" lvl="1" indent="-284163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Workbooks/manuals</a:t>
            </a:r>
          </a:p>
          <a:p>
            <a:pPr marL="625475" lvl="1" indent="-284163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Classroom lectures 	</a:t>
            </a: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4660900" y="1295400"/>
            <a:ext cx="3975100" cy="4800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22250" indent="-222250">
              <a:spcBef>
                <a:spcPct val="50000"/>
              </a:spcBef>
              <a:buClr>
                <a:schemeClr val="tx1"/>
              </a:buClr>
              <a:buFontTx/>
              <a:buChar char="•"/>
            </a:pPr>
            <a:r>
              <a:rPr lang="en-US" sz="24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Technology-Based Training Methods</a:t>
            </a:r>
          </a:p>
          <a:p>
            <a:pPr marL="625475" lvl="1" indent="-284163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CD-ROM/DVD/videotapes/ audiotapes</a:t>
            </a:r>
          </a:p>
          <a:p>
            <a:pPr marL="625475" lvl="1" indent="-284163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Videoconferencing/ teleconferencing/</a:t>
            </a:r>
            <a:b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satellite TV</a:t>
            </a:r>
          </a:p>
          <a:p>
            <a:pPr marL="625475" lvl="1" indent="-284163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E-learning</a:t>
            </a: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67000" y="609600"/>
            <a:ext cx="3333733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Training Methods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10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397031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Employee Performance Management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81000" y="762000"/>
            <a:ext cx="8305800" cy="255454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Performance Management System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A process of establishing performance standards and appraising employee performance. 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685801"/>
            <a:ext cx="8077200" cy="457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Performance Appraisal Methods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10" name="Group 165"/>
          <p:cNvGraphicFramePr>
            <a:graphicFrameLocks noGrp="1"/>
          </p:cNvGraphicFramePr>
          <p:nvPr/>
        </p:nvGraphicFramePr>
        <p:xfrm>
          <a:off x="533400" y="1447800"/>
          <a:ext cx="7924800" cy="4953000"/>
        </p:xfrm>
        <a:graphic>
          <a:graphicData uri="http://schemas.openxmlformats.org/drawingml/2006/table">
            <a:tbl>
              <a:tblPr/>
              <a:tblGrid>
                <a:gridCol w="1554163"/>
                <a:gridCol w="2789237"/>
                <a:gridCol w="3581400"/>
              </a:tblGrid>
              <a:tr h="292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Method</a:t>
                      </a:r>
                    </a:p>
                  </a:txBody>
                  <a:tcPr marB="9144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Advantage</a:t>
                      </a:r>
                    </a:p>
                  </a:txBody>
                  <a:tcPr marB="9144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Disadvantage</a:t>
                      </a:r>
                    </a:p>
                  </a:txBody>
                  <a:tcPr marB="9144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Written essays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Simple to use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More a measure of evaluator’s writing ability than of employee’s actual performance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Critical incidents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Rich examples; behaviorally based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Time-consuming; lack quantification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Graphic rating scales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Provide quantitative data; less time-consuming than others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Do not provide depth of job behavior assessed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BARS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Focus on specific and measurable job behaviors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Time-consuming; difficult to develop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Multiperson comparisons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Compares employees with one another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Unwieldy with large number of employees; legal concerns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MBO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Focuses on end goals; results oriented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Time-consuming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360-degree appraisals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Thorough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</a:rPr>
                        <a:t>Time-consuming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685800"/>
            <a:ext cx="8077200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Compensation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&amp; Benefits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1447800"/>
            <a:ext cx="8610600" cy="339169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Benefits of a Fair, Effective, and Appropriate Compensation System</a:t>
            </a:r>
          </a:p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Helps attract and retain high-performance employees</a:t>
            </a:r>
          </a:p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Impacts the strategic performance of the firm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685800"/>
            <a:ext cx="8077200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Compensation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&amp; Benefits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1447800"/>
            <a:ext cx="8610600" cy="390876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Types of Compensation</a:t>
            </a:r>
          </a:p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Base wage or salary</a:t>
            </a:r>
          </a:p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Wage and salary add-ons</a:t>
            </a:r>
          </a:p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Incentive payments</a:t>
            </a:r>
          </a:p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Skill-based pay</a:t>
            </a:r>
          </a:p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Variable pay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95400"/>
            <a:ext cx="822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152400" y="631374"/>
            <a:ext cx="8686800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Factors That Influence Compensation and Benefits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507831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sz="5400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Contemporary Issues in Managing Human Resource</a:t>
            </a:r>
            <a:endParaRPr lang="en-US" sz="5400" dirty="0"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52400" y="838200"/>
            <a:ext cx="8686800" cy="501675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Managing Downsizing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The planned elimination of jobs in an organization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Provide open and honest communication.</a:t>
            </a:r>
          </a:p>
          <a:p>
            <a:pPr lvl="2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Provide assistance to employees being downsized.</a:t>
            </a:r>
          </a:p>
          <a:p>
            <a:pPr lvl="2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Reassure and counseling to surviving employees.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33400" y="762000"/>
            <a:ext cx="8153400" cy="40318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Managing Workforce Diversity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Widen the recruitment net for diversity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Ensure selection without discrimination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Provide orientation and training that is effective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57200" y="838200"/>
            <a:ext cx="8153400" cy="35394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Work-Life Balance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Employees have personal lives that they don’t leave behind when they come to work.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2"/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10)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57200" y="838200"/>
            <a:ext cx="8153400" cy="5509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Work-Life Balance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Organizations have become more attuned to their employees by offering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family-friendly benefits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On-site child care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Summer day camps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Flextime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Job sharing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Leave for personal matters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Flexible job hours</a:t>
            </a:r>
          </a:p>
          <a:p>
            <a:pPr lvl="2"/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1390</TotalTime>
  <Words>897</Words>
  <Application>Microsoft Office PowerPoint</Application>
  <PresentationFormat>On-screen Show (4:3)</PresentationFormat>
  <Paragraphs>238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imran ghafoor</cp:lastModifiedBy>
  <cp:revision>217</cp:revision>
  <dcterms:created xsi:type="dcterms:W3CDTF">2012-02-27T05:45:45Z</dcterms:created>
  <dcterms:modified xsi:type="dcterms:W3CDTF">2012-04-04T05:29:31Z</dcterms:modified>
</cp:coreProperties>
</file>