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92" r:id="rId2"/>
    <p:sldId id="295" r:id="rId3"/>
    <p:sldId id="338" r:id="rId4"/>
    <p:sldId id="335" r:id="rId5"/>
    <p:sldId id="379" r:id="rId6"/>
    <p:sldId id="479" r:id="rId7"/>
    <p:sldId id="452" r:id="rId8"/>
    <p:sldId id="477" r:id="rId9"/>
    <p:sldId id="453" r:id="rId10"/>
    <p:sldId id="480" r:id="rId11"/>
    <p:sldId id="459" r:id="rId12"/>
    <p:sldId id="497" r:id="rId13"/>
    <p:sldId id="498" r:id="rId14"/>
    <p:sldId id="481" r:id="rId15"/>
    <p:sldId id="499" r:id="rId16"/>
    <p:sldId id="500" r:id="rId17"/>
    <p:sldId id="440" r:id="rId18"/>
    <p:sldId id="501" r:id="rId19"/>
    <p:sldId id="482" r:id="rId20"/>
    <p:sldId id="476" r:id="rId21"/>
    <p:sldId id="502" r:id="rId22"/>
    <p:sldId id="484" r:id="rId23"/>
    <p:sldId id="475" r:id="rId24"/>
    <p:sldId id="503" r:id="rId25"/>
    <p:sldId id="441" r:id="rId26"/>
    <p:sldId id="486" r:id="rId27"/>
    <p:sldId id="460"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FBA5"/>
    <a:srgbClr val="CCC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339" autoAdjust="0"/>
    <p:restoredTop sz="96303" autoAdjust="0"/>
  </p:normalViewPr>
  <p:slideViewPr>
    <p:cSldViewPr>
      <p:cViewPr>
        <p:scale>
          <a:sx n="66" d="100"/>
          <a:sy n="66" d="100"/>
        </p:scale>
        <p:origin x="-1506" y="-22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DBFFF3-AB19-4426-9010-B5C09CB09BE2}" type="datetimeFigureOut">
              <a:rPr lang="en-US" smtClean="0"/>
              <a:pPr/>
              <a:t>4/3/2012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155DFD-622C-4799-9E9B-2AB95F8CC31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35B0628-DD1E-4D0B-9696-C78E620200FE}" type="datetime1">
              <a:rPr lang="en-US" smtClean="0"/>
              <a:pPr/>
              <a:t>4/3/2012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7570FE-295E-4796-8741-A6749CAF03B4}" type="datetime1">
              <a:rPr lang="en-US" smtClean="0"/>
              <a:pPr/>
              <a:t>4/3/2012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5DA32C-9534-4892-A055-D8F128FEE7E0}" type="datetime1">
              <a:rPr lang="en-US" smtClean="0"/>
              <a:pPr/>
              <a:t>4/3/2012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C20F28-A992-4AB1-9B48-D4C990449C65}" type="datetime1">
              <a:rPr lang="en-US" smtClean="0"/>
              <a:pPr/>
              <a:t>4/3/2012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010542-B501-4931-9954-3115CAEE1C12}" type="datetime1">
              <a:rPr lang="en-US" smtClean="0"/>
              <a:pPr/>
              <a:t>4/3/2012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2DA410-4F20-40C4-ACC7-745F4ACDEDE7}" type="datetime1">
              <a:rPr lang="en-US" smtClean="0"/>
              <a:pPr/>
              <a:t>4/3/2012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405CD0-41BE-4FC1-A1BA-981CE7E1CE89}" type="datetime1">
              <a:rPr lang="en-US" smtClean="0"/>
              <a:pPr/>
              <a:t>4/3/2012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F69CE4-74EC-482B-9857-9943D3913390}" type="datetime1">
              <a:rPr lang="en-US" smtClean="0"/>
              <a:pPr/>
              <a:t>4/3/2012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C99D83-CC2B-4086-BC9C-B606305C8C55}" type="datetime1">
              <a:rPr lang="en-US" smtClean="0"/>
              <a:pPr/>
              <a:t>4/3/2012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207D53-7018-4909-9EA0-C0FACEFD27A6}" type="datetime1">
              <a:rPr lang="en-US" smtClean="0"/>
              <a:pPr/>
              <a:t>4/3/2012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F9D436-6901-4B6B-87D4-B5D76485AC81}" type="datetime1">
              <a:rPr lang="en-US" smtClean="0"/>
              <a:pPr/>
              <a:t>4/3/2012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D1449B-F95F-4F1E-90C6-B766A38AAAC3}" type="datetime1">
              <a:rPr lang="en-US" smtClean="0"/>
              <a:pPr/>
              <a:t>4/3/2012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58645" y="159325"/>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a:t>
            </a:r>
            <a:endParaRPr lang="en-US" sz="2000" dirty="0">
              <a:solidFill>
                <a:srgbClr val="FF0000"/>
              </a:solidFill>
              <a:latin typeface="Arial" pitchFamily="34" charset="0"/>
              <a:cs typeface="Arial" pitchFamily="34" charset="0"/>
            </a:endParaRPr>
          </a:p>
        </p:txBody>
      </p:sp>
      <p:sp>
        <p:nvSpPr>
          <p:cNvPr id="6" name="TextBox 5"/>
          <p:cNvSpPr txBox="1"/>
          <p:nvPr/>
        </p:nvSpPr>
        <p:spPr>
          <a:xfrm>
            <a:off x="381000" y="609600"/>
            <a:ext cx="8534400" cy="5632311"/>
          </a:xfrm>
          <a:prstGeom prst="rect">
            <a:avLst/>
          </a:prstGeom>
          <a:noFill/>
          <a:ln>
            <a:solidFill>
              <a:schemeClr val="tx2">
                <a:lumMod val="40000"/>
                <a:lumOff val="60000"/>
              </a:schemeClr>
            </a:solidFill>
          </a:ln>
        </p:spPr>
        <p:txBody>
          <a:bodyPr wrap="square" rtlCol="0">
            <a:spAutoFit/>
          </a:bodyPr>
          <a:lstStyle/>
          <a:p>
            <a:endParaRPr lang="en-US" b="1" dirty="0" smtClean="0">
              <a:solidFill>
                <a:schemeClr val="tx2">
                  <a:lumMod val="75000"/>
                </a:schemeClr>
              </a:solidFill>
              <a:latin typeface="Arial" pitchFamily="34" charset="0"/>
              <a:cs typeface="Arial" pitchFamily="34" charset="0"/>
            </a:endParaRPr>
          </a:p>
          <a:p>
            <a:r>
              <a:rPr lang="en-US" sz="5400" b="1" dirty="0" smtClean="0">
                <a:solidFill>
                  <a:schemeClr val="tx2">
                    <a:lumMod val="75000"/>
                  </a:schemeClr>
                </a:solidFill>
                <a:latin typeface="Arial" pitchFamily="34" charset="0"/>
                <a:cs typeface="Arial" pitchFamily="34" charset="0"/>
              </a:rPr>
              <a:t>LECTURE </a:t>
            </a:r>
            <a:r>
              <a:rPr lang="en-US" sz="5400" b="1" dirty="0" smtClean="0">
                <a:solidFill>
                  <a:schemeClr val="tx2">
                    <a:lumMod val="75000"/>
                  </a:schemeClr>
                </a:solidFill>
                <a:latin typeface="Arial" pitchFamily="34" charset="0"/>
                <a:cs typeface="Arial" pitchFamily="34" charset="0"/>
              </a:rPr>
              <a:t>21: </a:t>
            </a:r>
            <a:endParaRPr lang="en-US" sz="5400" b="1" dirty="0" smtClean="0">
              <a:solidFill>
                <a:schemeClr val="tx2">
                  <a:lumMod val="75000"/>
                </a:schemeClr>
              </a:solidFill>
              <a:latin typeface="Arial" pitchFamily="34" charset="0"/>
              <a:cs typeface="Arial" pitchFamily="34" charset="0"/>
            </a:endParaRPr>
          </a:p>
          <a:p>
            <a:pPr algn="ctr"/>
            <a:endParaRPr lang="en-US" sz="5400" b="1" dirty="0" smtClean="0">
              <a:latin typeface="Arial" pitchFamily="34" charset="0"/>
              <a:cs typeface="Arial" pitchFamily="34" charset="0"/>
            </a:endParaRPr>
          </a:p>
          <a:p>
            <a:pPr algn="ctr"/>
            <a:r>
              <a:rPr lang="en-US" sz="5400" b="1" dirty="0" smtClean="0">
                <a:latin typeface="Arial" pitchFamily="34" charset="0"/>
                <a:cs typeface="Arial" pitchFamily="34" charset="0"/>
              </a:rPr>
              <a:t>Introduction to Management</a:t>
            </a:r>
            <a:endParaRPr lang="en-US" sz="5400" dirty="0" smtClean="0">
              <a:latin typeface="Arial" pitchFamily="34" charset="0"/>
              <a:cs typeface="Arial" pitchFamily="34" charset="0"/>
            </a:endParaRPr>
          </a:p>
          <a:p>
            <a:r>
              <a:rPr lang="en-US" sz="5400" dirty="0" smtClean="0">
                <a:latin typeface="Arial" pitchFamily="34" charset="0"/>
                <a:cs typeface="Arial" pitchFamily="34" charset="0"/>
              </a:rPr>
              <a:t>	         </a:t>
            </a:r>
            <a:r>
              <a:rPr lang="en-US" sz="5400" b="1" dirty="0" smtClean="0">
                <a:latin typeface="Arial" pitchFamily="34" charset="0"/>
                <a:cs typeface="Arial" pitchFamily="34" charset="0"/>
              </a:rPr>
              <a:t>MGT 101</a:t>
            </a:r>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24875"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a:t>
            </a:r>
            <a:endParaRPr lang="en-US" sz="2000" dirty="0">
              <a:solidFill>
                <a:srgbClr val="FF0000"/>
              </a:solidFill>
              <a:latin typeface="Arial" pitchFamily="34" charset="0"/>
              <a:cs typeface="Arial" pitchFamily="34" charset="0"/>
            </a:endParaRPr>
          </a:p>
        </p:txBody>
      </p:sp>
      <p:sp>
        <p:nvSpPr>
          <p:cNvPr id="6" name="TextBox 5"/>
          <p:cNvSpPr txBox="1"/>
          <p:nvPr/>
        </p:nvSpPr>
        <p:spPr>
          <a:xfrm>
            <a:off x="381000" y="1045020"/>
            <a:ext cx="8534400" cy="5016758"/>
          </a:xfrm>
          <a:prstGeom prst="rect">
            <a:avLst/>
          </a:prstGeom>
          <a:noFill/>
          <a:ln>
            <a:solidFill>
              <a:schemeClr val="tx2">
                <a:lumMod val="40000"/>
                <a:lumOff val="60000"/>
              </a:schemeClr>
            </a:solidFill>
          </a:ln>
        </p:spPr>
        <p:txBody>
          <a:bodyPr wrap="square" rtlCol="0">
            <a:spAutoFit/>
          </a:bodyPr>
          <a:lstStyle/>
          <a:p>
            <a:r>
              <a:rPr lang="en-US" sz="3200" b="1" dirty="0" smtClean="0">
                <a:solidFill>
                  <a:schemeClr val="tx2">
                    <a:lumMod val="75000"/>
                  </a:schemeClr>
                </a:solidFill>
                <a:latin typeface="Arial" pitchFamily="34" charset="0"/>
                <a:cs typeface="Arial" pitchFamily="34" charset="0"/>
              </a:rPr>
              <a:t>In lecture </a:t>
            </a:r>
            <a:r>
              <a:rPr lang="en-US" sz="3200" b="1" dirty="0" smtClean="0">
                <a:solidFill>
                  <a:schemeClr val="tx2">
                    <a:lumMod val="75000"/>
                  </a:schemeClr>
                </a:solidFill>
                <a:latin typeface="Arial" pitchFamily="34" charset="0"/>
                <a:cs typeface="Arial" pitchFamily="34" charset="0"/>
              </a:rPr>
              <a:t>20</a:t>
            </a:r>
            <a:r>
              <a:rPr lang="en-US" sz="3200" b="1" dirty="0" smtClean="0">
                <a:solidFill>
                  <a:schemeClr val="tx2">
                    <a:lumMod val="75000"/>
                  </a:schemeClr>
                </a:solidFill>
                <a:latin typeface="Arial" pitchFamily="34" charset="0"/>
                <a:cs typeface="Arial" pitchFamily="34" charset="0"/>
              </a:rPr>
              <a:t> </a:t>
            </a:r>
            <a:r>
              <a:rPr lang="en-US" sz="3200" b="1" dirty="0" smtClean="0">
                <a:solidFill>
                  <a:schemeClr val="tx2">
                    <a:lumMod val="75000"/>
                  </a:schemeClr>
                </a:solidFill>
                <a:latin typeface="Arial" pitchFamily="34" charset="0"/>
                <a:cs typeface="Arial" pitchFamily="34" charset="0"/>
              </a:rPr>
              <a:t>we discussed</a:t>
            </a:r>
          </a:p>
          <a:p>
            <a:endParaRPr lang="en-US" sz="3200" b="1" dirty="0" smtClean="0">
              <a:solidFill>
                <a:schemeClr val="tx2">
                  <a:lumMod val="75000"/>
                </a:schemeClr>
              </a:solidFill>
              <a:latin typeface="Arial" pitchFamily="34" charset="0"/>
              <a:cs typeface="Arial" pitchFamily="34" charset="0"/>
            </a:endParaRPr>
          </a:p>
          <a:p>
            <a:r>
              <a:rPr lang="en-US" sz="3200" b="1" dirty="0" smtClean="0">
                <a:solidFill>
                  <a:schemeClr val="tx2">
                    <a:lumMod val="75000"/>
                  </a:schemeClr>
                </a:solidFill>
                <a:latin typeface="Arial" pitchFamily="34" charset="0"/>
                <a:cs typeface="Arial" pitchFamily="34" charset="0"/>
              </a:rPr>
              <a:t>Topics from Chapter 9:</a:t>
            </a:r>
          </a:p>
          <a:p>
            <a:pPr lvl="1"/>
            <a:r>
              <a:rPr lang="en-US" sz="3200" b="1" dirty="0" smtClean="0">
                <a:solidFill>
                  <a:schemeClr val="tx2">
                    <a:lumMod val="75000"/>
                  </a:schemeClr>
                </a:solidFill>
                <a:latin typeface="Arial" pitchFamily="34" charset="0"/>
                <a:cs typeface="Arial" pitchFamily="34" charset="0"/>
              </a:rPr>
              <a:t> </a:t>
            </a:r>
            <a:r>
              <a:rPr lang="en-US" sz="3200" dirty="0" smtClean="0">
                <a:latin typeface="Arial" pitchFamily="34" charset="0"/>
                <a:cs typeface="Arial" pitchFamily="34" charset="0"/>
              </a:rPr>
              <a:t>Organizational </a:t>
            </a:r>
            <a:r>
              <a:rPr lang="en-US" sz="3200" dirty="0" smtClean="0">
                <a:latin typeface="Arial" pitchFamily="34" charset="0"/>
                <a:cs typeface="Arial" pitchFamily="34" charset="0"/>
              </a:rPr>
              <a:t>Design</a:t>
            </a:r>
          </a:p>
          <a:p>
            <a:pPr lvl="1">
              <a:buFont typeface="Arial" pitchFamily="34" charset="0"/>
              <a:buChar char="•"/>
            </a:pPr>
            <a:r>
              <a:rPr lang="en-US" sz="3200" dirty="0" smtClean="0">
                <a:latin typeface="Arial" pitchFamily="34" charset="0"/>
                <a:cs typeface="Arial" pitchFamily="34" charset="0"/>
              </a:rPr>
              <a:t> Factor influencing Centralization &amp; Decentralization</a:t>
            </a:r>
          </a:p>
          <a:p>
            <a:pPr lvl="1">
              <a:buFont typeface="Arial" pitchFamily="34" charset="0"/>
              <a:buChar char="•"/>
            </a:pPr>
            <a:r>
              <a:rPr lang="en-US" sz="3200" dirty="0" smtClean="0">
                <a:latin typeface="Arial" pitchFamily="34" charset="0"/>
                <a:cs typeface="Arial" pitchFamily="34" charset="0"/>
              </a:rPr>
              <a:t> Contingency Factors</a:t>
            </a:r>
          </a:p>
          <a:p>
            <a:pPr lvl="1">
              <a:buFont typeface="Arial" pitchFamily="34" charset="0"/>
              <a:buChar char="•"/>
            </a:pPr>
            <a:r>
              <a:rPr lang="en-US" sz="3200" dirty="0" smtClean="0">
                <a:latin typeface="Arial" pitchFamily="34" charset="0"/>
                <a:cs typeface="Arial" pitchFamily="34" charset="0"/>
              </a:rPr>
              <a:t> Common Organizational Designs</a:t>
            </a:r>
          </a:p>
          <a:p>
            <a:pPr lvl="1">
              <a:buFont typeface="Arial" pitchFamily="34" charset="0"/>
              <a:buChar char="•"/>
            </a:pPr>
            <a:r>
              <a:rPr lang="en-US" sz="3200" dirty="0" smtClean="0">
                <a:latin typeface="Arial" pitchFamily="34" charset="0"/>
                <a:cs typeface="Arial" pitchFamily="34" charset="0"/>
              </a:rPr>
              <a:t>Contemporary Organizational </a:t>
            </a:r>
            <a:r>
              <a:rPr lang="en-US" sz="3200" dirty="0" smtClean="0">
                <a:latin typeface="Arial" pitchFamily="34" charset="0"/>
                <a:cs typeface="Arial" pitchFamily="34" charset="0"/>
              </a:rPr>
              <a:t>Designs</a:t>
            </a:r>
            <a:endParaRPr lang="en-US" sz="3200" dirty="0" smtClean="0">
              <a:latin typeface="Arial" pitchFamily="34" charset="0"/>
              <a:cs typeface="Arial" pitchFamily="34" charset="0"/>
            </a:endParaRPr>
          </a:p>
          <a:p>
            <a:pPr lvl="1">
              <a:buFont typeface="Arial" pitchFamily="34" charset="0"/>
              <a:buChar char="•"/>
            </a:pPr>
            <a:endParaRPr lang="en-US" sz="3200" dirty="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24875"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a:t>
            </a:r>
            <a:endParaRPr lang="en-US" sz="2000" dirty="0">
              <a:solidFill>
                <a:srgbClr val="FF0000"/>
              </a:solidFill>
              <a:latin typeface="Arial" pitchFamily="34" charset="0"/>
              <a:cs typeface="Arial" pitchFamily="34" charset="0"/>
            </a:endParaRPr>
          </a:p>
        </p:txBody>
      </p:sp>
      <p:sp>
        <p:nvSpPr>
          <p:cNvPr id="6" name="TextBox 5"/>
          <p:cNvSpPr txBox="1"/>
          <p:nvPr/>
        </p:nvSpPr>
        <p:spPr>
          <a:xfrm>
            <a:off x="381000" y="914400"/>
            <a:ext cx="8534400" cy="3323987"/>
          </a:xfrm>
          <a:prstGeom prst="rect">
            <a:avLst/>
          </a:prstGeom>
          <a:noFill/>
          <a:ln>
            <a:solidFill>
              <a:schemeClr val="tx2">
                <a:lumMod val="40000"/>
                <a:lumOff val="60000"/>
              </a:schemeClr>
            </a:solidFill>
          </a:ln>
        </p:spPr>
        <p:txBody>
          <a:bodyPr wrap="square" rtlCol="0">
            <a:spAutoFit/>
          </a:bodyPr>
          <a:lstStyle/>
          <a:p>
            <a:endParaRPr lang="en-US" b="1" dirty="0" smtClean="0">
              <a:solidFill>
                <a:schemeClr val="tx2">
                  <a:lumMod val="75000"/>
                </a:schemeClr>
              </a:solidFill>
              <a:latin typeface="Arial" pitchFamily="34" charset="0"/>
              <a:cs typeface="Arial" pitchFamily="34" charset="0"/>
            </a:endParaRPr>
          </a:p>
          <a:p>
            <a:r>
              <a:rPr lang="en-US" sz="3200" b="1" dirty="0" smtClean="0">
                <a:solidFill>
                  <a:schemeClr val="tx2">
                    <a:lumMod val="75000"/>
                  </a:schemeClr>
                </a:solidFill>
                <a:latin typeface="Arial" pitchFamily="34" charset="0"/>
                <a:cs typeface="Arial" pitchFamily="34" charset="0"/>
              </a:rPr>
              <a:t>Today in Chapter </a:t>
            </a:r>
            <a:r>
              <a:rPr lang="en-US" sz="3200" b="1" dirty="0" smtClean="0">
                <a:solidFill>
                  <a:schemeClr val="tx2">
                    <a:lumMod val="75000"/>
                  </a:schemeClr>
                </a:solidFill>
                <a:latin typeface="Arial" pitchFamily="34" charset="0"/>
                <a:cs typeface="Arial" pitchFamily="34" charset="0"/>
              </a:rPr>
              <a:t>10 </a:t>
            </a:r>
            <a:r>
              <a:rPr lang="en-US" sz="3200" b="1" dirty="0" smtClean="0">
                <a:solidFill>
                  <a:schemeClr val="tx2">
                    <a:lumMod val="75000"/>
                  </a:schemeClr>
                </a:solidFill>
                <a:latin typeface="Arial" pitchFamily="34" charset="0"/>
                <a:cs typeface="Arial" pitchFamily="34" charset="0"/>
              </a:rPr>
              <a:t>we will discuss</a:t>
            </a:r>
          </a:p>
          <a:p>
            <a:endParaRPr lang="en-US" sz="3200" b="1" dirty="0" smtClean="0">
              <a:solidFill>
                <a:schemeClr val="tx2">
                  <a:lumMod val="75000"/>
                </a:schemeClr>
              </a:solidFill>
              <a:latin typeface="Arial" pitchFamily="34" charset="0"/>
              <a:cs typeface="Arial" pitchFamily="34" charset="0"/>
            </a:endParaRPr>
          </a:p>
          <a:p>
            <a:pPr lvl="1">
              <a:buFont typeface="Arial" pitchFamily="34" charset="0"/>
              <a:buChar char="•"/>
            </a:pPr>
            <a:r>
              <a:rPr lang="en-US" sz="3200" dirty="0" smtClean="0">
                <a:latin typeface="Arial" pitchFamily="34" charset="0"/>
                <a:cs typeface="Arial" pitchFamily="34" charset="0"/>
              </a:rPr>
              <a:t> </a:t>
            </a:r>
            <a:r>
              <a:rPr lang="en-US" sz="3200" dirty="0" smtClean="0">
                <a:latin typeface="Arial" pitchFamily="34" charset="0"/>
                <a:cs typeface="Arial" pitchFamily="34" charset="0"/>
              </a:rPr>
              <a:t>Importance of HRM</a:t>
            </a:r>
          </a:p>
          <a:p>
            <a:pPr lvl="1">
              <a:buFont typeface="Arial" pitchFamily="34" charset="0"/>
              <a:buChar char="•"/>
            </a:pPr>
            <a:r>
              <a:rPr lang="en-US" sz="3200" dirty="0" smtClean="0">
                <a:latin typeface="Arial" pitchFamily="34" charset="0"/>
                <a:cs typeface="Arial" pitchFamily="34" charset="0"/>
              </a:rPr>
              <a:t> HRM Process</a:t>
            </a:r>
          </a:p>
          <a:p>
            <a:pPr lvl="1">
              <a:buFont typeface="Arial" pitchFamily="34" charset="0"/>
              <a:buChar char="•"/>
            </a:pPr>
            <a:r>
              <a:rPr lang="en-US" sz="3200" dirty="0" smtClean="0">
                <a:latin typeface="Arial" pitchFamily="34" charset="0"/>
                <a:cs typeface="Arial" pitchFamily="34" charset="0"/>
              </a:rPr>
              <a:t> Managing Human Resource</a:t>
            </a:r>
          </a:p>
          <a:p>
            <a:pPr lvl="1">
              <a:buFont typeface="Arial" pitchFamily="34" charset="0"/>
              <a:buChar char="•"/>
            </a:pPr>
            <a:r>
              <a:rPr lang="en-US" sz="3200" dirty="0" smtClean="0">
                <a:latin typeface="Arial" pitchFamily="34" charset="0"/>
                <a:cs typeface="Arial" pitchFamily="34" charset="0"/>
              </a:rPr>
              <a:t> Selection</a:t>
            </a:r>
            <a:endParaRPr lang="en-US" sz="3200" dirty="0" smtClean="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6" name="TextBox 5"/>
          <p:cNvSpPr txBox="1"/>
          <p:nvPr/>
        </p:nvSpPr>
        <p:spPr>
          <a:xfrm>
            <a:off x="457200" y="1248216"/>
            <a:ext cx="8458200" cy="4801314"/>
          </a:xfrm>
          <a:prstGeom prst="rect">
            <a:avLst/>
          </a:prstGeom>
          <a:noFill/>
          <a:ln>
            <a:solidFill>
              <a:schemeClr val="tx2">
                <a:lumMod val="40000"/>
                <a:lumOff val="60000"/>
              </a:schemeClr>
            </a:solidFill>
          </a:ln>
        </p:spPr>
        <p:txBody>
          <a:bodyPr wrap="square" rtlCol="0">
            <a:spAutoFit/>
          </a:bodyPr>
          <a:lstStyle/>
          <a:p>
            <a:endParaRPr lang="en-US" b="1" dirty="0" smtClean="0">
              <a:solidFill>
                <a:schemeClr val="tx2">
                  <a:lumMod val="75000"/>
                </a:schemeClr>
              </a:solidFill>
              <a:latin typeface="Arial" pitchFamily="34" charset="0"/>
              <a:cs typeface="Arial" pitchFamily="34" charset="0"/>
            </a:endParaRPr>
          </a:p>
          <a:p>
            <a:r>
              <a:rPr lang="en-US" sz="5400" b="1" dirty="0" smtClean="0">
                <a:solidFill>
                  <a:schemeClr val="tx2">
                    <a:lumMod val="75000"/>
                  </a:schemeClr>
                </a:solidFill>
                <a:latin typeface="Arial" pitchFamily="34" charset="0"/>
                <a:cs typeface="Arial" pitchFamily="34" charset="0"/>
              </a:rPr>
              <a:t>Chapter </a:t>
            </a:r>
            <a:r>
              <a:rPr lang="en-US" sz="5400" b="1" dirty="0" smtClean="0">
                <a:solidFill>
                  <a:schemeClr val="tx2">
                    <a:lumMod val="75000"/>
                  </a:schemeClr>
                </a:solidFill>
                <a:latin typeface="Arial" pitchFamily="34" charset="0"/>
                <a:cs typeface="Arial" pitchFamily="34" charset="0"/>
              </a:rPr>
              <a:t>10: </a:t>
            </a:r>
            <a:endParaRPr lang="en-US" sz="5400" b="1" dirty="0" smtClean="0">
              <a:solidFill>
                <a:schemeClr val="tx2">
                  <a:lumMod val="75000"/>
                </a:schemeClr>
              </a:solidFill>
              <a:latin typeface="Arial" pitchFamily="34" charset="0"/>
              <a:cs typeface="Arial" pitchFamily="34" charset="0"/>
            </a:endParaRPr>
          </a:p>
          <a:p>
            <a:endParaRPr lang="en-US" sz="5400" dirty="0" smtClean="0">
              <a:latin typeface="Arial" pitchFamily="34" charset="0"/>
              <a:cs typeface="Arial" pitchFamily="34" charset="0"/>
            </a:endParaRPr>
          </a:p>
          <a:p>
            <a:pPr algn="ctr"/>
            <a:r>
              <a:rPr lang="en-US" sz="5400" b="1" dirty="0" smtClean="0">
                <a:latin typeface="Arial" pitchFamily="34" charset="0"/>
                <a:cs typeface="Arial" pitchFamily="34" charset="0"/>
              </a:rPr>
              <a:t>Managing Human Resource</a:t>
            </a:r>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6" name="TextBox 5"/>
          <p:cNvSpPr txBox="1"/>
          <p:nvPr/>
        </p:nvSpPr>
        <p:spPr>
          <a:xfrm>
            <a:off x="457200" y="899880"/>
            <a:ext cx="8458200" cy="3693319"/>
          </a:xfrm>
          <a:prstGeom prst="rect">
            <a:avLst/>
          </a:prstGeom>
          <a:noFill/>
          <a:ln>
            <a:solidFill>
              <a:schemeClr val="tx2">
                <a:lumMod val="40000"/>
                <a:lumOff val="60000"/>
              </a:schemeClr>
            </a:solidFill>
          </a:ln>
        </p:spPr>
        <p:txBody>
          <a:bodyPr wrap="square" rtlCol="0">
            <a:spAutoFit/>
          </a:bodyPr>
          <a:lstStyle/>
          <a:p>
            <a:endParaRPr lang="en-US" b="1" dirty="0" smtClean="0">
              <a:solidFill>
                <a:schemeClr val="tx2">
                  <a:lumMod val="75000"/>
                </a:schemeClr>
              </a:solidFill>
              <a:latin typeface="Arial" pitchFamily="34" charset="0"/>
              <a:cs typeface="Arial" pitchFamily="34" charset="0"/>
            </a:endParaRPr>
          </a:p>
          <a:p>
            <a:endParaRPr lang="en-US" b="1" dirty="0" smtClean="0">
              <a:solidFill>
                <a:schemeClr val="tx2">
                  <a:lumMod val="75000"/>
                </a:schemeClr>
              </a:solidFill>
              <a:latin typeface="Arial" pitchFamily="34" charset="0"/>
              <a:cs typeface="Arial" pitchFamily="34" charset="0"/>
            </a:endParaRPr>
          </a:p>
          <a:p>
            <a:endParaRPr lang="en-US" sz="5400" dirty="0" smtClean="0">
              <a:latin typeface="Arial" pitchFamily="34" charset="0"/>
              <a:cs typeface="Arial" pitchFamily="34" charset="0"/>
            </a:endParaRPr>
          </a:p>
          <a:p>
            <a:pPr algn="ctr"/>
            <a:r>
              <a:rPr lang="en-US" sz="5400" b="1" dirty="0" smtClean="0">
                <a:latin typeface="Arial" pitchFamily="34" charset="0"/>
                <a:cs typeface="Arial" pitchFamily="34" charset="0"/>
              </a:rPr>
              <a:t>Importance</a:t>
            </a:r>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6</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 name="Rectangle 11"/>
          <p:cNvSpPr/>
          <p:nvPr/>
        </p:nvSpPr>
        <p:spPr>
          <a:xfrm>
            <a:off x="228600" y="762000"/>
            <a:ext cx="8763000" cy="5509200"/>
          </a:xfrm>
          <a:prstGeom prst="rect">
            <a:avLst/>
          </a:prstGeom>
          <a:solidFill>
            <a:schemeClr val="accent3">
              <a:lumMod val="40000"/>
              <a:lumOff val="60000"/>
            </a:schemeClr>
          </a:solidFill>
        </p:spPr>
        <p:txBody>
          <a:bodyPr wrap="square">
            <a:spAutoFit/>
          </a:bodyPr>
          <a:lstStyle/>
          <a:p>
            <a:r>
              <a:rPr lang="en-US" sz="3200" dirty="0" smtClean="0">
                <a:solidFill>
                  <a:srgbClr val="FF0000"/>
                </a:solidFill>
                <a:latin typeface="Arial" pitchFamily="34" charset="0"/>
                <a:cs typeface="Arial" pitchFamily="34" charset="0"/>
              </a:rPr>
              <a:t>As a significant source of competitive advantage</a:t>
            </a:r>
          </a:p>
          <a:p>
            <a:pPr lvl="1"/>
            <a:r>
              <a:rPr lang="en-US" sz="3200" dirty="0" smtClean="0">
                <a:latin typeface="Arial" pitchFamily="34" charset="0"/>
                <a:cs typeface="Arial" pitchFamily="34" charset="0"/>
              </a:rPr>
              <a:t>People-oriented HR creates superior shareholder value</a:t>
            </a:r>
          </a:p>
          <a:p>
            <a:r>
              <a:rPr lang="en-US" sz="3200" dirty="0" smtClean="0">
                <a:solidFill>
                  <a:srgbClr val="FF0000"/>
                </a:solidFill>
                <a:latin typeface="Arial" pitchFamily="34" charset="0"/>
                <a:cs typeface="Arial" pitchFamily="34" charset="0"/>
              </a:rPr>
              <a:t>As an important strategic tool</a:t>
            </a:r>
          </a:p>
          <a:p>
            <a:pPr lvl="1"/>
            <a:r>
              <a:rPr lang="en-US" sz="3200" dirty="0" smtClean="0">
                <a:latin typeface="Arial" pitchFamily="34" charset="0"/>
                <a:cs typeface="Arial" pitchFamily="34" charset="0"/>
              </a:rPr>
              <a:t>Achieve competitive success through people by treating employees as partners</a:t>
            </a:r>
          </a:p>
          <a:p>
            <a:r>
              <a:rPr lang="en-US" sz="3200" dirty="0" smtClean="0">
                <a:solidFill>
                  <a:srgbClr val="FF0000"/>
                </a:solidFill>
                <a:latin typeface="Arial" pitchFamily="34" charset="0"/>
                <a:cs typeface="Arial" pitchFamily="34" charset="0"/>
              </a:rPr>
              <a:t>To improve organizational performance</a:t>
            </a:r>
          </a:p>
          <a:p>
            <a:pPr lvl="1"/>
            <a:r>
              <a:rPr lang="en-US" sz="3200" dirty="0" smtClean="0">
                <a:latin typeface="Arial" pitchFamily="34" charset="0"/>
                <a:cs typeface="Arial" pitchFamily="34" charset="0"/>
              </a:rPr>
              <a:t>High performance work practices lead to both high individual and high organizational performance.</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7</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Rectangle 50"/>
          <p:cNvSpPr txBox="1">
            <a:spLocks noChangeArrowheads="1"/>
          </p:cNvSpPr>
          <p:nvPr/>
        </p:nvSpPr>
        <p:spPr>
          <a:xfrm>
            <a:off x="457200" y="1295400"/>
            <a:ext cx="8102600" cy="5105400"/>
          </a:xfrm>
          <a:prstGeom prst="rect">
            <a:avLst/>
          </a:prstGeom>
          <a:solidFill>
            <a:schemeClr val="accent3">
              <a:lumMod val="40000"/>
              <a:lumOff val="60000"/>
            </a:schemeClr>
          </a:solidFill>
        </p:spPr>
        <p:txBody>
          <a:bodyPr vert="horz" lIns="91440" tIns="45720" rIns="91440" bIns="45720" rtlCol="0">
            <a:no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effectLst/>
                <a:uLnTx/>
                <a:uFillTx/>
                <a:latin typeface="Arial" pitchFamily="34" charset="0"/>
                <a:cs typeface="Arial" pitchFamily="34" charset="0"/>
              </a:rPr>
              <a:t>Self-managed teams</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effectLst/>
                <a:uLnTx/>
                <a:uFillTx/>
                <a:latin typeface="Arial" pitchFamily="34" charset="0"/>
                <a:cs typeface="Arial" pitchFamily="34" charset="0"/>
              </a:rPr>
              <a:t>Decentralized decision making</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effectLst/>
                <a:uLnTx/>
                <a:uFillTx/>
                <a:latin typeface="Arial" pitchFamily="34" charset="0"/>
                <a:cs typeface="Arial" pitchFamily="34" charset="0"/>
              </a:rPr>
              <a:t>Training programs to develop knowledge, skills, and abilities</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effectLst/>
                <a:uLnTx/>
                <a:uFillTx/>
                <a:latin typeface="Arial" pitchFamily="34" charset="0"/>
                <a:cs typeface="Arial" pitchFamily="34" charset="0"/>
              </a:rPr>
              <a:t>Flexible job assignments</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effectLst/>
                <a:uLnTx/>
                <a:uFillTx/>
                <a:latin typeface="Arial" pitchFamily="34" charset="0"/>
                <a:cs typeface="Arial" pitchFamily="34" charset="0"/>
              </a:rPr>
              <a:t>Open communication</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effectLst/>
                <a:uLnTx/>
                <a:uFillTx/>
                <a:latin typeface="Arial" pitchFamily="34" charset="0"/>
                <a:cs typeface="Arial" pitchFamily="34" charset="0"/>
              </a:rPr>
              <a:t>Performance-based compensation</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effectLst/>
                <a:uLnTx/>
                <a:uFillTx/>
                <a:latin typeface="Arial" pitchFamily="34" charset="0"/>
                <a:cs typeface="Arial" pitchFamily="34" charset="0"/>
              </a:rPr>
              <a:t>Staffing based on person–job and person–organization fit</a:t>
            </a:r>
            <a:endParaRPr kumimoji="0" lang="en-US" sz="3200" b="0" i="0" u="none" strike="noStrike" kern="1200" cap="none" spc="0" normalizeH="0" baseline="0" noProof="0" dirty="0">
              <a:ln>
                <a:noFill/>
              </a:ln>
              <a:effectLst/>
              <a:uLnTx/>
              <a:uFillTx/>
              <a:latin typeface="Arial" pitchFamily="34" charset="0"/>
              <a:cs typeface="Arial" pitchFamily="34" charset="0"/>
            </a:endParaRPr>
          </a:p>
        </p:txBody>
      </p:sp>
      <p:sp>
        <p:nvSpPr>
          <p:cNvPr id="10" name="Rectangle 9"/>
          <p:cNvSpPr/>
          <p:nvPr/>
        </p:nvSpPr>
        <p:spPr>
          <a:xfrm>
            <a:off x="300329" y="609600"/>
            <a:ext cx="8742073" cy="584775"/>
          </a:xfrm>
          <a:prstGeom prst="rect">
            <a:avLst/>
          </a:prstGeom>
          <a:solidFill>
            <a:schemeClr val="accent3">
              <a:lumMod val="40000"/>
              <a:lumOff val="60000"/>
            </a:schemeClr>
          </a:solidFill>
        </p:spPr>
        <p:txBody>
          <a:bodyPr wrap="none">
            <a:spAutoFit/>
          </a:bodyPr>
          <a:lstStyle/>
          <a:p>
            <a:r>
              <a:rPr lang="en-US" sz="3200" dirty="0" smtClean="0">
                <a:solidFill>
                  <a:srgbClr val="FF0000"/>
                </a:solidFill>
                <a:latin typeface="Arial" pitchFamily="34" charset="0"/>
                <a:cs typeface="Arial" pitchFamily="34" charset="0"/>
              </a:rPr>
              <a:t>Examples of High-Performance Work Practices</a:t>
            </a:r>
            <a:endParaRPr lang="en-US" sz="32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6" name="TextBox 5"/>
          <p:cNvSpPr txBox="1"/>
          <p:nvPr/>
        </p:nvSpPr>
        <p:spPr>
          <a:xfrm>
            <a:off x="457200" y="899880"/>
            <a:ext cx="8458200" cy="4801314"/>
          </a:xfrm>
          <a:prstGeom prst="rect">
            <a:avLst/>
          </a:prstGeom>
          <a:noFill/>
          <a:ln>
            <a:solidFill>
              <a:schemeClr val="tx2">
                <a:lumMod val="40000"/>
                <a:lumOff val="60000"/>
              </a:schemeClr>
            </a:solidFill>
          </a:ln>
        </p:spPr>
        <p:txBody>
          <a:bodyPr wrap="square" rtlCol="0">
            <a:spAutoFit/>
          </a:bodyPr>
          <a:lstStyle/>
          <a:p>
            <a:endParaRPr lang="en-US" b="1" dirty="0" smtClean="0">
              <a:solidFill>
                <a:schemeClr val="tx2">
                  <a:lumMod val="75000"/>
                </a:schemeClr>
              </a:solidFill>
              <a:latin typeface="Arial" pitchFamily="34" charset="0"/>
              <a:cs typeface="Arial" pitchFamily="34" charset="0"/>
            </a:endParaRPr>
          </a:p>
          <a:p>
            <a:pPr algn="ctr"/>
            <a:endParaRPr lang="en-US" sz="5400" b="1" dirty="0" smtClean="0">
              <a:latin typeface="Arial" pitchFamily="34" charset="0"/>
              <a:cs typeface="Arial" pitchFamily="34" charset="0"/>
            </a:endParaRPr>
          </a:p>
          <a:p>
            <a:pPr algn="ctr"/>
            <a:endParaRPr lang="en-US" sz="5400" b="1" dirty="0" smtClean="0">
              <a:latin typeface="Arial" pitchFamily="34" charset="0"/>
              <a:cs typeface="Arial" pitchFamily="34" charset="0"/>
            </a:endParaRPr>
          </a:p>
          <a:p>
            <a:pPr algn="ctr"/>
            <a:r>
              <a:rPr lang="en-US" sz="5400" b="1" dirty="0" smtClean="0">
                <a:latin typeface="Arial" pitchFamily="34" charset="0"/>
                <a:cs typeface="Arial" pitchFamily="34" charset="0"/>
              </a:rPr>
              <a:t>HRM Process</a:t>
            </a:r>
            <a:endParaRPr lang="en-US" sz="5400" b="1" dirty="0" smtClean="0">
              <a:latin typeface="Arial" pitchFamily="34" charset="0"/>
              <a:cs typeface="Arial" pitchFamily="34" charset="0"/>
            </a:endParaRPr>
          </a:p>
          <a:p>
            <a:pPr algn="ctr"/>
            <a:endParaRPr lang="en-US" sz="5400" b="1"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9</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Rectangle 10"/>
          <p:cNvSpPr/>
          <p:nvPr/>
        </p:nvSpPr>
        <p:spPr>
          <a:xfrm>
            <a:off x="381000" y="1008756"/>
            <a:ext cx="8534400" cy="5016758"/>
          </a:xfrm>
          <a:prstGeom prst="rect">
            <a:avLst/>
          </a:prstGeom>
          <a:solidFill>
            <a:schemeClr val="accent3">
              <a:lumMod val="40000"/>
              <a:lumOff val="60000"/>
            </a:schemeClr>
          </a:solidFill>
        </p:spPr>
        <p:txBody>
          <a:bodyPr wrap="square">
            <a:spAutoFit/>
          </a:bodyPr>
          <a:lstStyle/>
          <a:p>
            <a:r>
              <a:rPr lang="en-US" sz="3200" dirty="0" smtClean="0">
                <a:solidFill>
                  <a:srgbClr val="FF0000"/>
                </a:solidFill>
                <a:latin typeface="Arial" pitchFamily="34" charset="0"/>
                <a:cs typeface="Arial" pitchFamily="34" charset="0"/>
              </a:rPr>
              <a:t>Functions of the HRM Process</a:t>
            </a:r>
          </a:p>
          <a:p>
            <a:pPr lvl="1"/>
            <a:endParaRPr lang="en-US" sz="3200" dirty="0" smtClean="0">
              <a:latin typeface="Arial" pitchFamily="34" charset="0"/>
              <a:cs typeface="Arial" pitchFamily="34" charset="0"/>
            </a:endParaRPr>
          </a:p>
          <a:p>
            <a:pPr lvl="1"/>
            <a:r>
              <a:rPr lang="en-US" sz="3200" dirty="0" smtClean="0">
                <a:latin typeface="Arial" pitchFamily="34" charset="0"/>
                <a:cs typeface="Arial" pitchFamily="34" charset="0"/>
              </a:rPr>
              <a:t>Ensuring </a:t>
            </a:r>
            <a:r>
              <a:rPr lang="en-US" sz="3200" dirty="0" smtClean="0">
                <a:latin typeface="Arial" pitchFamily="34" charset="0"/>
                <a:cs typeface="Arial" pitchFamily="34" charset="0"/>
              </a:rPr>
              <a:t>that competent employees are identified and selected.</a:t>
            </a:r>
          </a:p>
          <a:p>
            <a:pPr lvl="1"/>
            <a:endParaRPr lang="en-US" sz="3200" dirty="0" smtClean="0">
              <a:latin typeface="Arial" pitchFamily="34" charset="0"/>
              <a:cs typeface="Arial" pitchFamily="34" charset="0"/>
            </a:endParaRPr>
          </a:p>
          <a:p>
            <a:pPr lvl="1"/>
            <a:r>
              <a:rPr lang="en-US" sz="3200" dirty="0" smtClean="0">
                <a:latin typeface="Arial" pitchFamily="34" charset="0"/>
                <a:cs typeface="Arial" pitchFamily="34" charset="0"/>
              </a:rPr>
              <a:t>Providing </a:t>
            </a:r>
            <a:r>
              <a:rPr lang="en-US" sz="3200" dirty="0" smtClean="0">
                <a:latin typeface="Arial" pitchFamily="34" charset="0"/>
                <a:cs typeface="Arial" pitchFamily="34" charset="0"/>
              </a:rPr>
              <a:t>employees with up-to-date knowledge and skills to do their jobs.</a:t>
            </a:r>
          </a:p>
          <a:p>
            <a:pPr lvl="1"/>
            <a:endParaRPr lang="en-US" sz="3200" dirty="0" smtClean="0">
              <a:latin typeface="Arial" pitchFamily="34" charset="0"/>
              <a:cs typeface="Arial" pitchFamily="34" charset="0"/>
            </a:endParaRPr>
          </a:p>
          <a:p>
            <a:pPr lvl="1"/>
            <a:r>
              <a:rPr lang="en-US" sz="3200" dirty="0" smtClean="0">
                <a:latin typeface="Arial" pitchFamily="34" charset="0"/>
                <a:cs typeface="Arial" pitchFamily="34" charset="0"/>
              </a:rPr>
              <a:t>Ensuring </a:t>
            </a:r>
            <a:r>
              <a:rPr lang="en-US" sz="3200" dirty="0" smtClean="0">
                <a:latin typeface="Arial" pitchFamily="34" charset="0"/>
                <a:cs typeface="Arial" pitchFamily="34" charset="0"/>
              </a:rPr>
              <a:t>that the organization retains competent and high-performing employees.</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10</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 name="Picture 6"/>
          <p:cNvPicPr>
            <a:picLocks noChangeAspect="1" noChangeArrowheads="1"/>
          </p:cNvPicPr>
          <p:nvPr/>
        </p:nvPicPr>
        <p:blipFill>
          <a:blip r:embed="rId2"/>
          <a:srcRect/>
          <a:stretch>
            <a:fillRect/>
          </a:stretch>
        </p:blipFill>
        <p:spPr bwMode="auto">
          <a:xfrm>
            <a:off x="566738" y="1219200"/>
            <a:ext cx="8153400" cy="43957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11</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Rectangle 2"/>
          <p:cNvSpPr txBox="1">
            <a:spLocks noChangeArrowheads="1"/>
          </p:cNvSpPr>
          <p:nvPr/>
        </p:nvSpPr>
        <p:spPr>
          <a:xfrm>
            <a:off x="457200" y="609601"/>
            <a:ext cx="8077200" cy="609600"/>
          </a:xfrm>
          <a:prstGeom prst="rect">
            <a:avLst/>
          </a:prstGeom>
          <a:solidFill>
            <a:schemeClr val="accent3">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Environmental Factors Affecting HRM</a:t>
            </a:r>
            <a:endParaRPr kumimoji="0" lang="en-US" sz="3200" b="0" i="0" u="none" strike="noStrike" kern="1200" cap="none" spc="0" normalizeH="0" baseline="0" noProof="0" dirty="0">
              <a:ln>
                <a:noFill/>
              </a:ln>
              <a:solidFill>
                <a:srgbClr val="FF0000"/>
              </a:solidFill>
              <a:effectLst/>
              <a:uLnTx/>
              <a:uFillTx/>
              <a:latin typeface="Arial" pitchFamily="34" charset="0"/>
              <a:ea typeface="+mj-ea"/>
              <a:cs typeface="Arial" pitchFamily="34" charset="0"/>
            </a:endParaRPr>
          </a:p>
        </p:txBody>
      </p:sp>
      <p:sp>
        <p:nvSpPr>
          <p:cNvPr id="10" name="Rectangle 9"/>
          <p:cNvSpPr/>
          <p:nvPr/>
        </p:nvSpPr>
        <p:spPr>
          <a:xfrm>
            <a:off x="228600" y="1371600"/>
            <a:ext cx="8686800" cy="5016758"/>
          </a:xfrm>
          <a:prstGeom prst="rect">
            <a:avLst/>
          </a:prstGeom>
          <a:solidFill>
            <a:schemeClr val="accent3">
              <a:lumMod val="40000"/>
              <a:lumOff val="60000"/>
            </a:schemeClr>
          </a:solidFill>
        </p:spPr>
        <p:txBody>
          <a:bodyPr wrap="square">
            <a:spAutoFit/>
          </a:bodyPr>
          <a:lstStyle/>
          <a:p>
            <a:r>
              <a:rPr lang="en-US" sz="3200" dirty="0" smtClean="0">
                <a:solidFill>
                  <a:srgbClr val="FF0000"/>
                </a:solidFill>
                <a:latin typeface="Arial" pitchFamily="34" charset="0"/>
                <a:cs typeface="Arial" pitchFamily="34" charset="0"/>
              </a:rPr>
              <a:t>Employee Labor Unions</a:t>
            </a:r>
          </a:p>
          <a:p>
            <a:pPr lvl="1"/>
            <a:r>
              <a:rPr lang="en-US" sz="3200" dirty="0" smtClean="0">
                <a:latin typeface="Arial" pitchFamily="34" charset="0"/>
                <a:cs typeface="Arial" pitchFamily="34" charset="0"/>
              </a:rPr>
              <a:t>Organizations that represent workers and seek to protect their interests through collective bargaining.</a:t>
            </a:r>
          </a:p>
          <a:p>
            <a:pPr lvl="2"/>
            <a:r>
              <a:rPr lang="en-US" sz="3200" dirty="0" smtClean="0">
                <a:latin typeface="Arial" pitchFamily="34" charset="0"/>
                <a:cs typeface="Arial" pitchFamily="34" charset="0"/>
              </a:rPr>
              <a:t>Collective bargaining agreement</a:t>
            </a:r>
          </a:p>
          <a:p>
            <a:pPr lvl="3"/>
            <a:r>
              <a:rPr lang="en-US" sz="3200" dirty="0" smtClean="0">
                <a:latin typeface="Arial" pitchFamily="34" charset="0"/>
                <a:cs typeface="Arial" pitchFamily="34" charset="0"/>
              </a:rPr>
              <a:t>A contractual agreement between a firm and a union elected to represent a bargaining unit of employees of the firm in bargaining for wage, hours, and working conditions</a:t>
            </a:r>
            <a:r>
              <a:rPr lang="en-US" sz="3200" dirty="0" smtClean="0">
                <a:latin typeface="Arial" pitchFamily="34" charset="0"/>
                <a:cs typeface="Arial" pitchFamily="34" charset="0"/>
              </a:rPr>
              <a:t>.</a:t>
            </a:r>
            <a:endParaRPr lang="en-US" sz="32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12</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Rectangle 2"/>
          <p:cNvSpPr txBox="1">
            <a:spLocks noChangeArrowheads="1"/>
          </p:cNvSpPr>
          <p:nvPr/>
        </p:nvSpPr>
        <p:spPr>
          <a:xfrm>
            <a:off x="457200" y="609601"/>
            <a:ext cx="8077200" cy="609600"/>
          </a:xfrm>
          <a:prstGeom prst="rect">
            <a:avLst/>
          </a:prstGeom>
          <a:solidFill>
            <a:schemeClr val="accent3">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Environmental Factors Affecting HRM</a:t>
            </a:r>
            <a:endParaRPr kumimoji="0" lang="en-US" sz="3200" b="0" i="0" u="none" strike="noStrike" kern="1200" cap="none" spc="0" normalizeH="0" baseline="0" noProof="0" dirty="0">
              <a:ln>
                <a:noFill/>
              </a:ln>
              <a:solidFill>
                <a:srgbClr val="FF0000"/>
              </a:solidFill>
              <a:effectLst/>
              <a:uLnTx/>
              <a:uFillTx/>
              <a:latin typeface="Arial" pitchFamily="34" charset="0"/>
              <a:ea typeface="+mj-ea"/>
              <a:cs typeface="Arial" pitchFamily="34" charset="0"/>
            </a:endParaRPr>
          </a:p>
        </p:txBody>
      </p:sp>
      <p:sp>
        <p:nvSpPr>
          <p:cNvPr id="10" name="Rectangle 9"/>
          <p:cNvSpPr/>
          <p:nvPr/>
        </p:nvSpPr>
        <p:spPr>
          <a:xfrm>
            <a:off x="533400" y="1371600"/>
            <a:ext cx="8001000" cy="4031873"/>
          </a:xfrm>
          <a:prstGeom prst="rect">
            <a:avLst/>
          </a:prstGeom>
          <a:solidFill>
            <a:schemeClr val="accent3">
              <a:lumMod val="40000"/>
              <a:lumOff val="60000"/>
            </a:schemeClr>
          </a:solidFill>
        </p:spPr>
        <p:txBody>
          <a:bodyPr wrap="square">
            <a:spAutoFit/>
          </a:bodyPr>
          <a:lstStyle/>
          <a:p>
            <a:r>
              <a:rPr lang="en-US" sz="3200" dirty="0" smtClean="0">
                <a:solidFill>
                  <a:srgbClr val="FF0000"/>
                </a:solidFill>
                <a:latin typeface="Arial" pitchFamily="34" charset="0"/>
                <a:cs typeface="Arial" pitchFamily="34" charset="0"/>
              </a:rPr>
              <a:t>Governmental </a:t>
            </a:r>
            <a:r>
              <a:rPr lang="en-US" sz="3200" dirty="0" smtClean="0">
                <a:solidFill>
                  <a:srgbClr val="FF0000"/>
                </a:solidFill>
                <a:latin typeface="Arial" pitchFamily="34" charset="0"/>
                <a:cs typeface="Arial" pitchFamily="34" charset="0"/>
              </a:rPr>
              <a:t>Laws and Regulations</a:t>
            </a:r>
          </a:p>
          <a:p>
            <a:pPr lvl="1"/>
            <a:endParaRPr lang="en-US" sz="3200" dirty="0" smtClean="0">
              <a:latin typeface="Arial" pitchFamily="34" charset="0"/>
              <a:cs typeface="Arial" pitchFamily="34" charset="0"/>
            </a:endParaRPr>
          </a:p>
          <a:p>
            <a:pPr lvl="1"/>
            <a:r>
              <a:rPr lang="en-US" sz="3200" dirty="0" smtClean="0">
                <a:latin typeface="Arial" pitchFamily="34" charset="0"/>
                <a:cs typeface="Arial" pitchFamily="34" charset="0"/>
              </a:rPr>
              <a:t>Limit </a:t>
            </a:r>
            <a:r>
              <a:rPr lang="en-US" sz="3200" dirty="0" smtClean="0">
                <a:latin typeface="Arial" pitchFamily="34" charset="0"/>
                <a:cs typeface="Arial" pitchFamily="34" charset="0"/>
              </a:rPr>
              <a:t>managerial discretion in hiring, promoting, and discharging employees.</a:t>
            </a:r>
          </a:p>
          <a:p>
            <a:pPr lvl="2"/>
            <a:endParaRPr lang="en-US" sz="3200" dirty="0" smtClean="0">
              <a:latin typeface="Arial" pitchFamily="34" charset="0"/>
              <a:cs typeface="Arial" pitchFamily="34" charset="0"/>
            </a:endParaRPr>
          </a:p>
          <a:p>
            <a:pPr lvl="2"/>
            <a:r>
              <a:rPr lang="en-US" sz="3200" dirty="0" smtClean="0">
                <a:latin typeface="Arial" pitchFamily="34" charset="0"/>
                <a:cs typeface="Arial" pitchFamily="34" charset="0"/>
              </a:rPr>
              <a:t>Affirmative </a:t>
            </a:r>
            <a:r>
              <a:rPr lang="en-US" sz="3200" dirty="0" smtClean="0">
                <a:latin typeface="Arial" pitchFamily="34" charset="0"/>
                <a:cs typeface="Arial" pitchFamily="34" charset="0"/>
              </a:rPr>
              <a:t>Action: Organizational programs that enhance the status of members of protected groups. </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6" name="TextBox 5"/>
          <p:cNvSpPr txBox="1"/>
          <p:nvPr/>
        </p:nvSpPr>
        <p:spPr>
          <a:xfrm>
            <a:off x="457200" y="899880"/>
            <a:ext cx="8458200" cy="4801314"/>
          </a:xfrm>
          <a:prstGeom prst="rect">
            <a:avLst/>
          </a:prstGeom>
          <a:noFill/>
          <a:ln>
            <a:solidFill>
              <a:schemeClr val="tx2">
                <a:lumMod val="40000"/>
                <a:lumOff val="60000"/>
              </a:schemeClr>
            </a:solidFill>
          </a:ln>
        </p:spPr>
        <p:txBody>
          <a:bodyPr wrap="square" rtlCol="0">
            <a:spAutoFit/>
          </a:bodyPr>
          <a:lstStyle/>
          <a:p>
            <a:endParaRPr lang="en-US" b="1" dirty="0" smtClean="0">
              <a:solidFill>
                <a:schemeClr val="tx2">
                  <a:lumMod val="75000"/>
                </a:schemeClr>
              </a:solidFill>
              <a:latin typeface="Arial" pitchFamily="34" charset="0"/>
              <a:cs typeface="Arial" pitchFamily="34" charset="0"/>
            </a:endParaRPr>
          </a:p>
          <a:p>
            <a:pPr algn="ctr"/>
            <a:endParaRPr lang="en-US" sz="5400" b="1" dirty="0" smtClean="0">
              <a:latin typeface="Arial" pitchFamily="34" charset="0"/>
              <a:cs typeface="Arial" pitchFamily="34" charset="0"/>
            </a:endParaRPr>
          </a:p>
          <a:p>
            <a:pPr algn="ctr"/>
            <a:endParaRPr lang="en-US" sz="5400" b="1" dirty="0" smtClean="0">
              <a:latin typeface="Arial" pitchFamily="34" charset="0"/>
              <a:cs typeface="Arial" pitchFamily="34" charset="0"/>
            </a:endParaRPr>
          </a:p>
          <a:p>
            <a:pPr algn="ctr"/>
            <a:r>
              <a:rPr lang="en-US" sz="5400" b="1" dirty="0" smtClean="0">
                <a:latin typeface="Arial" pitchFamily="34" charset="0"/>
                <a:cs typeface="Arial" pitchFamily="34" charset="0"/>
              </a:rPr>
              <a:t>Managing Human Resource</a:t>
            </a:r>
            <a:endParaRPr lang="en-US" sz="5400" b="1"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14</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 name="Rectangle 11"/>
          <p:cNvSpPr/>
          <p:nvPr/>
        </p:nvSpPr>
        <p:spPr>
          <a:xfrm>
            <a:off x="381000" y="762000"/>
            <a:ext cx="8305800" cy="3933384"/>
          </a:xfrm>
          <a:prstGeom prst="rect">
            <a:avLst/>
          </a:prstGeom>
          <a:solidFill>
            <a:schemeClr val="accent3">
              <a:lumMod val="40000"/>
              <a:lumOff val="60000"/>
            </a:schemeClr>
          </a:solidFill>
        </p:spPr>
        <p:txBody>
          <a:bodyPr wrap="square">
            <a:spAutoFit/>
          </a:bodyPr>
          <a:lstStyle/>
          <a:p>
            <a:pPr>
              <a:spcBef>
                <a:spcPct val="40000"/>
              </a:spcBef>
            </a:pPr>
            <a:r>
              <a:rPr lang="en-US" sz="3200" dirty="0" smtClean="0">
                <a:solidFill>
                  <a:srgbClr val="FF0000"/>
                </a:solidFill>
                <a:latin typeface="Arial" pitchFamily="34" charset="0"/>
                <a:cs typeface="Arial" pitchFamily="34" charset="0"/>
              </a:rPr>
              <a:t>Human Resource (HR) Planning</a:t>
            </a:r>
          </a:p>
          <a:p>
            <a:pPr lvl="1">
              <a:spcBef>
                <a:spcPct val="40000"/>
              </a:spcBef>
            </a:pPr>
            <a:endParaRPr lang="en-US" sz="3200" dirty="0" smtClean="0">
              <a:latin typeface="Arial" pitchFamily="34" charset="0"/>
              <a:cs typeface="Arial" pitchFamily="34" charset="0"/>
            </a:endParaRPr>
          </a:p>
          <a:p>
            <a:pPr lvl="1">
              <a:spcBef>
                <a:spcPct val="40000"/>
              </a:spcBef>
            </a:pPr>
            <a:r>
              <a:rPr lang="en-US" sz="3200" dirty="0" smtClean="0">
                <a:latin typeface="Arial" pitchFamily="34" charset="0"/>
                <a:cs typeface="Arial" pitchFamily="34" charset="0"/>
              </a:rPr>
              <a:t>The </a:t>
            </a:r>
            <a:r>
              <a:rPr lang="en-US" sz="3200" dirty="0" smtClean="0">
                <a:latin typeface="Arial" pitchFamily="34" charset="0"/>
                <a:cs typeface="Arial" pitchFamily="34" charset="0"/>
              </a:rPr>
              <a:t>process by which managers ensure that they have the right number and kinds of people in the right places, and at the right times, who are capable of effectively and efficiently performing their tasks</a:t>
            </a:r>
            <a:r>
              <a:rPr lang="en-US" sz="3200" dirty="0" smtClean="0">
                <a:latin typeface="Arial" pitchFamily="34" charset="0"/>
                <a:cs typeface="Arial" pitchFamily="34" charset="0"/>
              </a:rPr>
              <a:t>.</a:t>
            </a:r>
            <a:endParaRPr lang="en-US" sz="32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15</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 name="Rectangle 11"/>
          <p:cNvSpPr/>
          <p:nvPr/>
        </p:nvSpPr>
        <p:spPr>
          <a:xfrm>
            <a:off x="381000" y="762000"/>
            <a:ext cx="8305800" cy="4327338"/>
          </a:xfrm>
          <a:prstGeom prst="rect">
            <a:avLst/>
          </a:prstGeom>
          <a:solidFill>
            <a:schemeClr val="accent3">
              <a:lumMod val="40000"/>
              <a:lumOff val="60000"/>
            </a:schemeClr>
          </a:solidFill>
        </p:spPr>
        <p:txBody>
          <a:bodyPr wrap="square">
            <a:spAutoFit/>
          </a:bodyPr>
          <a:lstStyle/>
          <a:p>
            <a:pPr>
              <a:spcBef>
                <a:spcPct val="40000"/>
              </a:spcBef>
            </a:pPr>
            <a:r>
              <a:rPr lang="en-US" sz="3200" dirty="0" smtClean="0">
                <a:solidFill>
                  <a:srgbClr val="FF0000"/>
                </a:solidFill>
                <a:latin typeface="Arial" pitchFamily="34" charset="0"/>
                <a:cs typeface="Arial" pitchFamily="34" charset="0"/>
              </a:rPr>
              <a:t>Human Resource (HR) Planning</a:t>
            </a:r>
          </a:p>
          <a:p>
            <a:pPr lvl="1">
              <a:spcBef>
                <a:spcPct val="40000"/>
              </a:spcBef>
            </a:pPr>
            <a:r>
              <a:rPr lang="en-US" sz="3200" dirty="0" smtClean="0">
                <a:latin typeface="Arial" pitchFamily="34" charset="0"/>
                <a:cs typeface="Arial" pitchFamily="34" charset="0"/>
              </a:rPr>
              <a:t>Helps </a:t>
            </a:r>
            <a:r>
              <a:rPr lang="en-US" sz="3200" dirty="0" smtClean="0">
                <a:latin typeface="Arial" pitchFamily="34" charset="0"/>
                <a:cs typeface="Arial" pitchFamily="34" charset="0"/>
              </a:rPr>
              <a:t>avoid sudden talent shortages and surpluses.</a:t>
            </a:r>
          </a:p>
          <a:p>
            <a:pPr lvl="1">
              <a:spcBef>
                <a:spcPct val="40000"/>
              </a:spcBef>
            </a:pPr>
            <a:r>
              <a:rPr lang="en-US" sz="3200" dirty="0" smtClean="0">
                <a:latin typeface="Arial" pitchFamily="34" charset="0"/>
                <a:cs typeface="Arial" pitchFamily="34" charset="0"/>
              </a:rPr>
              <a:t>Steps in HR planning:</a:t>
            </a:r>
          </a:p>
          <a:p>
            <a:pPr lvl="2">
              <a:spcBef>
                <a:spcPct val="40000"/>
              </a:spcBef>
            </a:pPr>
            <a:r>
              <a:rPr lang="en-US" sz="3200" dirty="0" smtClean="0">
                <a:latin typeface="Arial" pitchFamily="34" charset="0"/>
                <a:cs typeface="Arial" pitchFamily="34" charset="0"/>
              </a:rPr>
              <a:t>Assessing current human resources</a:t>
            </a:r>
          </a:p>
          <a:p>
            <a:pPr lvl="2">
              <a:spcBef>
                <a:spcPct val="40000"/>
              </a:spcBef>
            </a:pPr>
            <a:r>
              <a:rPr lang="en-US" sz="3200" dirty="0" smtClean="0">
                <a:latin typeface="Arial" pitchFamily="34" charset="0"/>
                <a:cs typeface="Arial" pitchFamily="34" charset="0"/>
              </a:rPr>
              <a:t>Assessing future needs for human resources</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16</a:t>
            </a:fld>
            <a:endParaRPr lang="en-US" dirty="0"/>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Rectangle 2"/>
          <p:cNvSpPr txBox="1">
            <a:spLocks noChangeArrowheads="1"/>
          </p:cNvSpPr>
          <p:nvPr/>
        </p:nvSpPr>
        <p:spPr>
          <a:xfrm>
            <a:off x="457200" y="685800"/>
            <a:ext cx="8077200" cy="701675"/>
          </a:xfrm>
          <a:prstGeom prst="rect">
            <a:avLst/>
          </a:prstGeom>
          <a:solidFill>
            <a:schemeClr val="accent3">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Current Assessment</a:t>
            </a:r>
            <a:endParaRPr kumimoji="0" lang="en-US" sz="3200" b="0" i="0" u="none" strike="noStrike" kern="1200" cap="none" spc="0" normalizeH="0" baseline="0" noProof="0" dirty="0">
              <a:ln>
                <a:noFill/>
              </a:ln>
              <a:solidFill>
                <a:srgbClr val="FF0000"/>
              </a:solidFill>
              <a:effectLst/>
              <a:uLnTx/>
              <a:uFillTx/>
              <a:latin typeface="Arial" pitchFamily="34" charset="0"/>
              <a:ea typeface="+mj-ea"/>
              <a:cs typeface="Arial" pitchFamily="34" charset="0"/>
            </a:endParaRPr>
          </a:p>
        </p:txBody>
      </p:sp>
      <p:sp>
        <p:nvSpPr>
          <p:cNvPr id="11" name="Rectangle 10"/>
          <p:cNvSpPr/>
          <p:nvPr/>
        </p:nvSpPr>
        <p:spPr>
          <a:xfrm>
            <a:off x="533400" y="1637741"/>
            <a:ext cx="8001000" cy="2456057"/>
          </a:xfrm>
          <a:prstGeom prst="rect">
            <a:avLst/>
          </a:prstGeom>
          <a:solidFill>
            <a:schemeClr val="accent3">
              <a:lumMod val="40000"/>
              <a:lumOff val="60000"/>
            </a:schemeClr>
          </a:solidFill>
        </p:spPr>
        <p:txBody>
          <a:bodyPr wrap="square">
            <a:spAutoFit/>
          </a:bodyPr>
          <a:lstStyle/>
          <a:p>
            <a:pPr>
              <a:spcBef>
                <a:spcPct val="40000"/>
              </a:spcBef>
            </a:pPr>
            <a:r>
              <a:rPr lang="en-US" sz="3200" dirty="0" smtClean="0">
                <a:solidFill>
                  <a:srgbClr val="FF0000"/>
                </a:solidFill>
                <a:latin typeface="Arial" pitchFamily="34" charset="0"/>
                <a:cs typeface="Arial" pitchFamily="34" charset="0"/>
              </a:rPr>
              <a:t>Human Resource Inventory</a:t>
            </a:r>
          </a:p>
          <a:p>
            <a:pPr lvl="1">
              <a:spcBef>
                <a:spcPct val="40000"/>
              </a:spcBef>
            </a:pPr>
            <a:endParaRPr lang="en-US" sz="3200" dirty="0" smtClean="0">
              <a:latin typeface="Arial" pitchFamily="34" charset="0"/>
              <a:cs typeface="Arial" pitchFamily="34" charset="0"/>
            </a:endParaRPr>
          </a:p>
          <a:p>
            <a:pPr lvl="1">
              <a:spcBef>
                <a:spcPct val="40000"/>
              </a:spcBef>
            </a:pPr>
            <a:r>
              <a:rPr lang="en-US" sz="3200" dirty="0" smtClean="0">
                <a:latin typeface="Arial" pitchFamily="34" charset="0"/>
                <a:cs typeface="Arial" pitchFamily="34" charset="0"/>
              </a:rPr>
              <a:t>A </a:t>
            </a:r>
            <a:r>
              <a:rPr lang="en-US" sz="3200" dirty="0" smtClean="0">
                <a:latin typeface="Arial" pitchFamily="34" charset="0"/>
                <a:cs typeface="Arial" pitchFamily="34" charset="0"/>
              </a:rPr>
              <a:t>review of the current make-up of the organization’s current resource status</a:t>
            </a:r>
            <a:r>
              <a:rPr lang="en-US" sz="3200" dirty="0" smtClean="0">
                <a:latin typeface="Arial" pitchFamily="34" charset="0"/>
                <a:cs typeface="Arial" pitchFamily="34" charset="0"/>
              </a:rPr>
              <a:t>.</a:t>
            </a:r>
            <a:endParaRPr lang="en-US" sz="32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17</a:t>
            </a:fld>
            <a:endParaRPr lang="en-US" dirty="0"/>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Rectangle 2"/>
          <p:cNvSpPr txBox="1">
            <a:spLocks noChangeArrowheads="1"/>
          </p:cNvSpPr>
          <p:nvPr/>
        </p:nvSpPr>
        <p:spPr>
          <a:xfrm>
            <a:off x="457200" y="685800"/>
            <a:ext cx="8077200" cy="701675"/>
          </a:xfrm>
          <a:prstGeom prst="rect">
            <a:avLst/>
          </a:prstGeom>
          <a:solidFill>
            <a:schemeClr val="accent3">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Current Assessment</a:t>
            </a:r>
            <a:endParaRPr kumimoji="0" lang="en-US" sz="3200" b="0" i="0" u="none" strike="noStrike" kern="1200" cap="none" spc="0" normalizeH="0" baseline="0" noProof="0" dirty="0">
              <a:ln>
                <a:noFill/>
              </a:ln>
              <a:solidFill>
                <a:srgbClr val="FF0000"/>
              </a:solidFill>
              <a:effectLst/>
              <a:uLnTx/>
              <a:uFillTx/>
              <a:latin typeface="Arial" pitchFamily="34" charset="0"/>
              <a:ea typeface="+mj-ea"/>
              <a:cs typeface="Arial" pitchFamily="34" charset="0"/>
            </a:endParaRPr>
          </a:p>
        </p:txBody>
      </p:sp>
      <p:sp>
        <p:nvSpPr>
          <p:cNvPr id="11" name="Rectangle 10"/>
          <p:cNvSpPr/>
          <p:nvPr/>
        </p:nvSpPr>
        <p:spPr>
          <a:xfrm>
            <a:off x="228600" y="1447800"/>
            <a:ext cx="8610600" cy="4622804"/>
          </a:xfrm>
          <a:prstGeom prst="rect">
            <a:avLst/>
          </a:prstGeom>
          <a:solidFill>
            <a:schemeClr val="accent3">
              <a:lumMod val="40000"/>
              <a:lumOff val="60000"/>
            </a:schemeClr>
          </a:solidFill>
        </p:spPr>
        <p:txBody>
          <a:bodyPr wrap="square">
            <a:spAutoFit/>
          </a:bodyPr>
          <a:lstStyle/>
          <a:p>
            <a:pPr>
              <a:spcBef>
                <a:spcPct val="40000"/>
              </a:spcBef>
            </a:pPr>
            <a:r>
              <a:rPr lang="en-US" sz="3200" dirty="0" smtClean="0">
                <a:solidFill>
                  <a:srgbClr val="FF0000"/>
                </a:solidFill>
                <a:latin typeface="Arial" pitchFamily="34" charset="0"/>
                <a:cs typeface="Arial" pitchFamily="34" charset="0"/>
              </a:rPr>
              <a:t>Human Resource Inventory</a:t>
            </a:r>
          </a:p>
          <a:p>
            <a:pPr lvl="1">
              <a:spcBef>
                <a:spcPct val="40000"/>
              </a:spcBef>
            </a:pPr>
            <a:r>
              <a:rPr lang="en-US" sz="3200" dirty="0" smtClean="0">
                <a:latin typeface="Arial" pitchFamily="34" charset="0"/>
                <a:cs typeface="Arial" pitchFamily="34" charset="0"/>
              </a:rPr>
              <a:t>Job </a:t>
            </a:r>
            <a:r>
              <a:rPr lang="en-US" sz="3200" dirty="0" smtClean="0">
                <a:latin typeface="Arial" pitchFamily="34" charset="0"/>
                <a:cs typeface="Arial" pitchFamily="34" charset="0"/>
              </a:rPr>
              <a:t>Analysis</a:t>
            </a:r>
          </a:p>
          <a:p>
            <a:pPr lvl="2">
              <a:spcBef>
                <a:spcPct val="40000"/>
              </a:spcBef>
            </a:pPr>
            <a:r>
              <a:rPr lang="en-US" sz="3200" dirty="0" smtClean="0">
                <a:latin typeface="Arial" pitchFamily="34" charset="0"/>
                <a:cs typeface="Arial" pitchFamily="34" charset="0"/>
              </a:rPr>
              <a:t>An assessment that defines a job and the behaviors necessary to perform the job.</a:t>
            </a:r>
          </a:p>
          <a:p>
            <a:pPr lvl="2">
              <a:spcBef>
                <a:spcPct val="40000"/>
              </a:spcBef>
            </a:pPr>
            <a:r>
              <a:rPr lang="en-US" sz="3200" dirty="0" smtClean="0">
                <a:latin typeface="Arial" pitchFamily="34" charset="0"/>
                <a:cs typeface="Arial" pitchFamily="34" charset="0"/>
              </a:rPr>
              <a:t>Requires conducting interviews, engaging in direct observation, and collecting the self-reports of employees and their managers.</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18</a:t>
            </a:fld>
            <a:endParaRPr lang="en-US" dirty="0"/>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Rectangle 2"/>
          <p:cNvSpPr txBox="1">
            <a:spLocks noChangeArrowheads="1"/>
          </p:cNvSpPr>
          <p:nvPr/>
        </p:nvSpPr>
        <p:spPr>
          <a:xfrm>
            <a:off x="457200" y="685800"/>
            <a:ext cx="8077200" cy="701675"/>
          </a:xfrm>
          <a:prstGeom prst="rect">
            <a:avLst/>
          </a:prstGeom>
          <a:solidFill>
            <a:schemeClr val="accent3">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smtClean="0">
                <a:ln>
                  <a:noFill/>
                </a:ln>
                <a:solidFill>
                  <a:srgbClr val="FF0000"/>
                </a:solidFill>
                <a:effectLst/>
                <a:uLnTx/>
                <a:uFillTx/>
                <a:latin typeface="Arial" pitchFamily="34" charset="0"/>
                <a:ea typeface="+mj-ea"/>
                <a:cs typeface="Arial" pitchFamily="34" charset="0"/>
              </a:rPr>
              <a:t>Current Assessment</a:t>
            </a:r>
            <a:endParaRPr kumimoji="0" lang="en-US" sz="3200" b="0" i="0" u="none" strike="noStrike" kern="1200" cap="none" spc="0" normalizeH="0" baseline="0" noProof="0" dirty="0">
              <a:ln>
                <a:noFill/>
              </a:ln>
              <a:solidFill>
                <a:srgbClr val="FF0000"/>
              </a:solidFill>
              <a:effectLst/>
              <a:uLnTx/>
              <a:uFillTx/>
              <a:latin typeface="Arial" pitchFamily="34" charset="0"/>
              <a:ea typeface="+mj-ea"/>
              <a:cs typeface="Arial" pitchFamily="34" charset="0"/>
            </a:endParaRPr>
          </a:p>
        </p:txBody>
      </p:sp>
      <p:sp>
        <p:nvSpPr>
          <p:cNvPr id="11" name="Rectangle 10"/>
          <p:cNvSpPr/>
          <p:nvPr/>
        </p:nvSpPr>
        <p:spPr>
          <a:xfrm>
            <a:off x="457200" y="1447800"/>
            <a:ext cx="8077200" cy="3539430"/>
          </a:xfrm>
          <a:prstGeom prst="rect">
            <a:avLst/>
          </a:prstGeom>
          <a:solidFill>
            <a:schemeClr val="accent3">
              <a:lumMod val="40000"/>
              <a:lumOff val="60000"/>
            </a:schemeClr>
          </a:solidFill>
        </p:spPr>
        <p:txBody>
          <a:bodyPr wrap="square">
            <a:spAutoFit/>
          </a:bodyPr>
          <a:lstStyle/>
          <a:p>
            <a:r>
              <a:rPr lang="en-US" sz="3200" dirty="0" smtClean="0">
                <a:solidFill>
                  <a:srgbClr val="FF0000"/>
                </a:solidFill>
                <a:latin typeface="Arial" pitchFamily="34" charset="0"/>
                <a:cs typeface="Arial" pitchFamily="34" charset="0"/>
              </a:rPr>
              <a:t>Job Description</a:t>
            </a:r>
          </a:p>
          <a:p>
            <a:pPr lvl="1"/>
            <a:r>
              <a:rPr lang="en-US" sz="3200" dirty="0" smtClean="0">
                <a:latin typeface="Arial" pitchFamily="34" charset="0"/>
                <a:cs typeface="Arial" pitchFamily="34" charset="0"/>
              </a:rPr>
              <a:t>A written statement that describes a job.</a:t>
            </a:r>
          </a:p>
          <a:p>
            <a:endParaRPr lang="en-US" sz="3200" dirty="0" smtClean="0">
              <a:latin typeface="Arial" pitchFamily="34" charset="0"/>
              <a:cs typeface="Arial" pitchFamily="34" charset="0"/>
            </a:endParaRPr>
          </a:p>
          <a:p>
            <a:r>
              <a:rPr lang="en-US" sz="3200" dirty="0" smtClean="0">
                <a:solidFill>
                  <a:srgbClr val="FF0000"/>
                </a:solidFill>
                <a:latin typeface="Arial" pitchFamily="34" charset="0"/>
                <a:cs typeface="Arial" pitchFamily="34" charset="0"/>
              </a:rPr>
              <a:t>Job </a:t>
            </a:r>
            <a:r>
              <a:rPr lang="en-US" sz="3200" dirty="0" smtClean="0">
                <a:solidFill>
                  <a:srgbClr val="FF0000"/>
                </a:solidFill>
                <a:latin typeface="Arial" pitchFamily="34" charset="0"/>
                <a:cs typeface="Arial" pitchFamily="34" charset="0"/>
              </a:rPr>
              <a:t>Specification</a:t>
            </a:r>
          </a:p>
          <a:p>
            <a:pPr lvl="1"/>
            <a:r>
              <a:rPr lang="en-US" sz="3200" dirty="0" smtClean="0">
                <a:latin typeface="Arial" pitchFamily="34" charset="0"/>
                <a:cs typeface="Arial" pitchFamily="34" charset="0"/>
              </a:rPr>
              <a:t>A written statement of the minimum qualifications that a person must possess to perform a given job successfully.</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19</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Rectangle 2"/>
          <p:cNvSpPr txBox="1">
            <a:spLocks noChangeArrowheads="1"/>
          </p:cNvSpPr>
          <p:nvPr/>
        </p:nvSpPr>
        <p:spPr>
          <a:xfrm>
            <a:off x="533400" y="609601"/>
            <a:ext cx="8077200" cy="838200"/>
          </a:xfrm>
          <a:prstGeom prst="rect">
            <a:avLst/>
          </a:prstGeom>
          <a:solidFill>
            <a:schemeClr val="accent3">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smtClean="0">
                <a:ln>
                  <a:noFill/>
                </a:ln>
                <a:solidFill>
                  <a:schemeClr val="tx1"/>
                </a:solidFill>
                <a:effectLst/>
                <a:uLnTx/>
                <a:uFillTx/>
                <a:latin typeface="Arial" pitchFamily="34" charset="0"/>
                <a:ea typeface="+mj-ea"/>
                <a:cs typeface="Arial" pitchFamily="34" charset="0"/>
              </a:rPr>
              <a:t>Meeting Future Human Resource Needs</a:t>
            </a:r>
            <a:endParaRPr kumimoji="0" lang="en-US" sz="32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grpSp>
        <p:nvGrpSpPr>
          <p:cNvPr id="11" name="Group 5"/>
          <p:cNvGrpSpPr>
            <a:grpSpLocks/>
          </p:cNvGrpSpPr>
          <p:nvPr/>
        </p:nvGrpSpPr>
        <p:grpSpPr bwMode="auto">
          <a:xfrm>
            <a:off x="838200" y="1828800"/>
            <a:ext cx="7610475" cy="457200"/>
            <a:chOff x="528" y="1152"/>
            <a:chExt cx="4794" cy="288"/>
          </a:xfrm>
        </p:grpSpPr>
        <p:sp>
          <p:nvSpPr>
            <p:cNvPr id="12" name="Text Box 6"/>
            <p:cNvSpPr txBox="1">
              <a:spLocks noChangeArrowheads="1"/>
            </p:cNvSpPr>
            <p:nvPr/>
          </p:nvSpPr>
          <p:spPr bwMode="auto">
            <a:xfrm>
              <a:off x="528" y="1152"/>
              <a:ext cx="2056" cy="288"/>
            </a:xfrm>
            <a:prstGeom prst="rect">
              <a:avLst/>
            </a:prstGeom>
            <a:noFill/>
            <a:ln w="9525">
              <a:noFill/>
              <a:miter lim="800000"/>
              <a:headEnd/>
              <a:tailEnd/>
            </a:ln>
            <a:effectLst/>
          </p:spPr>
          <p:txBody>
            <a:bodyPr wrap="none">
              <a:spAutoFit/>
            </a:bodyPr>
            <a:lstStyle/>
            <a:p>
              <a:r>
                <a:rPr lang="en-US" sz="2400" b="1" dirty="0">
                  <a:solidFill>
                    <a:srgbClr val="006699"/>
                  </a:solidFill>
                </a:rPr>
                <a:t>Supply of Employees</a:t>
              </a:r>
            </a:p>
          </p:txBody>
        </p:sp>
        <p:sp>
          <p:nvSpPr>
            <p:cNvPr id="13" name="Text Box 7"/>
            <p:cNvSpPr txBox="1">
              <a:spLocks noChangeArrowheads="1"/>
            </p:cNvSpPr>
            <p:nvPr/>
          </p:nvSpPr>
          <p:spPr bwMode="auto">
            <a:xfrm>
              <a:off x="3072" y="1152"/>
              <a:ext cx="2250" cy="288"/>
            </a:xfrm>
            <a:prstGeom prst="rect">
              <a:avLst/>
            </a:prstGeom>
            <a:noFill/>
            <a:ln w="9525">
              <a:noFill/>
              <a:miter lim="800000"/>
              <a:headEnd/>
              <a:tailEnd/>
            </a:ln>
            <a:effectLst/>
          </p:spPr>
          <p:txBody>
            <a:bodyPr wrap="none">
              <a:spAutoFit/>
            </a:bodyPr>
            <a:lstStyle/>
            <a:p>
              <a:pPr algn="r"/>
              <a:r>
                <a:rPr lang="en-US" sz="2400" b="1">
                  <a:solidFill>
                    <a:srgbClr val="CC3300"/>
                  </a:solidFill>
                </a:rPr>
                <a:t>Demand for Employees</a:t>
              </a:r>
            </a:p>
          </p:txBody>
        </p:sp>
      </p:grpSp>
      <p:sp>
        <p:nvSpPr>
          <p:cNvPr id="14" name="AutoShape 3"/>
          <p:cNvSpPr>
            <a:spLocks noChangeArrowheads="1"/>
          </p:cNvSpPr>
          <p:nvPr/>
        </p:nvSpPr>
        <p:spPr bwMode="auto">
          <a:xfrm>
            <a:off x="3810000" y="2373313"/>
            <a:ext cx="1524000" cy="1295400"/>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en-US"/>
          </a:p>
        </p:txBody>
      </p:sp>
      <p:cxnSp>
        <p:nvCxnSpPr>
          <p:cNvPr id="16" name="Straight Connector 15"/>
          <p:cNvCxnSpPr/>
          <p:nvPr/>
        </p:nvCxnSpPr>
        <p:spPr>
          <a:xfrm flipV="1">
            <a:off x="838200" y="2351316"/>
            <a:ext cx="7467600" cy="7620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 Box 8"/>
          <p:cNvSpPr txBox="1">
            <a:spLocks noChangeArrowheads="1"/>
          </p:cNvSpPr>
          <p:nvPr/>
        </p:nvSpPr>
        <p:spPr bwMode="auto">
          <a:xfrm>
            <a:off x="1371600" y="3886200"/>
            <a:ext cx="6400800" cy="1828800"/>
          </a:xfrm>
          <a:prstGeom prst="rect">
            <a:avLst/>
          </a:prstGeom>
          <a:noFill/>
          <a:ln w="9525">
            <a:noFill/>
            <a:miter lim="800000"/>
            <a:headEnd/>
            <a:tailEnd/>
          </a:ln>
          <a:effectLst/>
        </p:spPr>
        <p:txBody>
          <a:bodyPr>
            <a:spAutoFit/>
          </a:bodyPr>
          <a:lstStyle/>
          <a:p>
            <a:pPr algn="ctr">
              <a:spcBef>
                <a:spcPct val="50000"/>
              </a:spcBef>
            </a:pPr>
            <a:r>
              <a:rPr lang="en-US" sz="2400" b="1" dirty="0"/>
              <a:t>Factors Affecting Staffing</a:t>
            </a:r>
          </a:p>
          <a:p>
            <a:pPr algn="ctr">
              <a:spcBef>
                <a:spcPct val="50000"/>
              </a:spcBef>
            </a:pPr>
            <a:r>
              <a:rPr lang="en-US" sz="2000" b="1" dirty="0"/>
              <a:t>Strategic Goals</a:t>
            </a:r>
          </a:p>
          <a:p>
            <a:pPr algn="ctr">
              <a:spcBef>
                <a:spcPct val="50000"/>
              </a:spcBef>
            </a:pPr>
            <a:r>
              <a:rPr lang="en-US" sz="2000" b="1" dirty="0"/>
              <a:t>Forecast demand for products and services</a:t>
            </a:r>
          </a:p>
          <a:p>
            <a:pPr algn="ctr">
              <a:spcBef>
                <a:spcPct val="50000"/>
              </a:spcBef>
            </a:pPr>
            <a:r>
              <a:rPr lang="en-US" sz="2000" b="1" dirty="0"/>
              <a:t>Availability of knowledge, skills, and abilities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r>
              <a:rPr lang="en-US" sz="2000" dirty="0" smtClean="0">
                <a:solidFill>
                  <a:srgbClr val="FF0000"/>
                </a:solidFill>
                <a:latin typeface="Arial" pitchFamily="34" charset="0"/>
                <a:cs typeface="Arial" pitchFamily="34" charset="0"/>
              </a:rPr>
              <a:t>)</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20</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Rectangle 2"/>
          <p:cNvSpPr txBox="1">
            <a:spLocks noChangeArrowheads="1"/>
          </p:cNvSpPr>
          <p:nvPr/>
        </p:nvSpPr>
        <p:spPr>
          <a:xfrm>
            <a:off x="609600" y="685800"/>
            <a:ext cx="8077200" cy="701675"/>
          </a:xfrm>
          <a:prstGeom prst="rect">
            <a:avLst/>
          </a:prstGeom>
          <a:solidFill>
            <a:schemeClr val="accent3">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rgbClr val="FF0000"/>
                </a:solidFill>
                <a:effectLst/>
                <a:uLnTx/>
                <a:uFillTx/>
                <a:latin typeface="Arial" pitchFamily="34" charset="0"/>
                <a:ea typeface="+mj-ea"/>
                <a:cs typeface="Arial" pitchFamily="34" charset="0"/>
              </a:rPr>
              <a:t>Recruitment and Decruitment</a:t>
            </a:r>
            <a:endParaRPr kumimoji="0" lang="en-US" sz="3200" b="0" i="0" u="none" strike="noStrike" kern="1200" cap="none" spc="0" normalizeH="0" baseline="0" noProof="0" dirty="0">
              <a:ln>
                <a:noFill/>
              </a:ln>
              <a:solidFill>
                <a:srgbClr val="FF0000"/>
              </a:solidFill>
              <a:effectLst/>
              <a:uLnTx/>
              <a:uFillTx/>
              <a:latin typeface="Arial" pitchFamily="34" charset="0"/>
              <a:ea typeface="+mj-ea"/>
              <a:cs typeface="Arial" pitchFamily="34" charset="0"/>
            </a:endParaRPr>
          </a:p>
        </p:txBody>
      </p:sp>
      <p:sp>
        <p:nvSpPr>
          <p:cNvPr id="11" name="Rectangle 10"/>
          <p:cNvSpPr/>
          <p:nvPr/>
        </p:nvSpPr>
        <p:spPr>
          <a:xfrm>
            <a:off x="533400" y="1582341"/>
            <a:ext cx="8153400" cy="4524315"/>
          </a:xfrm>
          <a:prstGeom prst="rect">
            <a:avLst/>
          </a:prstGeom>
          <a:solidFill>
            <a:schemeClr val="accent3">
              <a:lumMod val="40000"/>
              <a:lumOff val="60000"/>
            </a:schemeClr>
          </a:solidFill>
        </p:spPr>
        <p:txBody>
          <a:bodyPr wrap="square">
            <a:spAutoFit/>
          </a:bodyPr>
          <a:lstStyle/>
          <a:p>
            <a:r>
              <a:rPr lang="en-US" sz="3200" dirty="0" smtClean="0">
                <a:solidFill>
                  <a:srgbClr val="FF0000"/>
                </a:solidFill>
                <a:latin typeface="Arial" pitchFamily="34" charset="0"/>
                <a:cs typeface="Arial" pitchFamily="34" charset="0"/>
              </a:rPr>
              <a:t>Recruitment</a:t>
            </a:r>
          </a:p>
          <a:p>
            <a:pPr lvl="1"/>
            <a:r>
              <a:rPr lang="en-US" sz="3200" dirty="0" smtClean="0">
                <a:latin typeface="Arial" pitchFamily="34" charset="0"/>
                <a:cs typeface="Arial" pitchFamily="34" charset="0"/>
              </a:rPr>
              <a:t>The process of locating, identifying, and attracting capable applicants to an organization</a:t>
            </a:r>
          </a:p>
          <a:p>
            <a:endParaRPr lang="en-US" sz="3200" dirty="0" smtClean="0">
              <a:latin typeface="Arial" pitchFamily="34" charset="0"/>
              <a:cs typeface="Arial" pitchFamily="34" charset="0"/>
            </a:endParaRPr>
          </a:p>
          <a:p>
            <a:r>
              <a:rPr lang="en-US" sz="3200" dirty="0" smtClean="0">
                <a:solidFill>
                  <a:srgbClr val="FF0000"/>
                </a:solidFill>
                <a:latin typeface="Arial" pitchFamily="34" charset="0"/>
                <a:cs typeface="Arial" pitchFamily="34" charset="0"/>
              </a:rPr>
              <a:t>Decruitment</a:t>
            </a:r>
            <a:endParaRPr lang="en-US" sz="3200" dirty="0" smtClean="0">
              <a:solidFill>
                <a:srgbClr val="FF0000"/>
              </a:solidFill>
              <a:latin typeface="Arial" pitchFamily="34" charset="0"/>
              <a:cs typeface="Arial" pitchFamily="34" charset="0"/>
            </a:endParaRPr>
          </a:p>
          <a:p>
            <a:pPr lvl="1"/>
            <a:r>
              <a:rPr lang="en-US" sz="3200" dirty="0" smtClean="0">
                <a:latin typeface="Arial" pitchFamily="34" charset="0"/>
                <a:cs typeface="Arial" pitchFamily="34" charset="0"/>
              </a:rPr>
              <a:t>The process of reducing a surplus of employees in the workforce of an </a:t>
            </a:r>
            <a:r>
              <a:rPr lang="en-US" sz="3200" dirty="0" smtClean="0">
                <a:latin typeface="Arial" pitchFamily="34" charset="0"/>
                <a:cs typeface="Arial" pitchFamily="34" charset="0"/>
              </a:rPr>
              <a:t>organization</a:t>
            </a:r>
            <a:endParaRPr lang="en-US" sz="32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r>
              <a:rPr lang="en-US" sz="2000" dirty="0" smtClean="0">
                <a:solidFill>
                  <a:srgbClr val="FF0000"/>
                </a:solidFill>
                <a:latin typeface="Arial" pitchFamily="34" charset="0"/>
                <a:cs typeface="Arial" pitchFamily="34" charset="0"/>
              </a:rPr>
              <a:t>)</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21</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Rectangle 2"/>
          <p:cNvSpPr txBox="1">
            <a:spLocks noChangeArrowheads="1"/>
          </p:cNvSpPr>
          <p:nvPr/>
        </p:nvSpPr>
        <p:spPr>
          <a:xfrm>
            <a:off x="609600" y="685800"/>
            <a:ext cx="8077200" cy="701675"/>
          </a:xfrm>
          <a:prstGeom prst="rect">
            <a:avLst/>
          </a:prstGeom>
          <a:solidFill>
            <a:schemeClr val="accent3">
              <a:lumMod val="40000"/>
              <a:lumOff val="6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rgbClr val="FF0000"/>
                </a:solidFill>
                <a:effectLst/>
                <a:uLnTx/>
                <a:uFillTx/>
                <a:latin typeface="Arial" pitchFamily="34" charset="0"/>
                <a:ea typeface="+mj-ea"/>
                <a:cs typeface="Arial" pitchFamily="34" charset="0"/>
              </a:rPr>
              <a:t>Recruitment and Decruitment</a:t>
            </a:r>
            <a:endParaRPr kumimoji="0" lang="en-US" sz="3200" b="0" i="0" u="none" strike="noStrike" kern="1200" cap="none" spc="0" normalizeH="0" baseline="0" noProof="0" dirty="0">
              <a:ln>
                <a:noFill/>
              </a:ln>
              <a:solidFill>
                <a:srgbClr val="FF0000"/>
              </a:solidFill>
              <a:effectLst/>
              <a:uLnTx/>
              <a:uFillTx/>
              <a:latin typeface="Arial" pitchFamily="34" charset="0"/>
              <a:ea typeface="+mj-ea"/>
              <a:cs typeface="Arial" pitchFamily="34" charset="0"/>
            </a:endParaRPr>
          </a:p>
        </p:txBody>
      </p:sp>
      <p:sp>
        <p:nvSpPr>
          <p:cNvPr id="11" name="Rectangle 10"/>
          <p:cNvSpPr/>
          <p:nvPr/>
        </p:nvSpPr>
        <p:spPr>
          <a:xfrm>
            <a:off x="533400" y="1582341"/>
            <a:ext cx="8153400" cy="3046988"/>
          </a:xfrm>
          <a:prstGeom prst="rect">
            <a:avLst/>
          </a:prstGeom>
          <a:solidFill>
            <a:schemeClr val="accent3">
              <a:lumMod val="40000"/>
              <a:lumOff val="60000"/>
            </a:schemeClr>
          </a:solidFill>
        </p:spPr>
        <p:txBody>
          <a:bodyPr wrap="square">
            <a:spAutoFit/>
          </a:bodyPr>
          <a:lstStyle/>
          <a:p>
            <a:r>
              <a:rPr lang="en-US" sz="3200" dirty="0" smtClean="0">
                <a:solidFill>
                  <a:srgbClr val="FF0000"/>
                </a:solidFill>
                <a:latin typeface="Arial" pitchFamily="34" charset="0"/>
                <a:cs typeface="Arial" pitchFamily="34" charset="0"/>
              </a:rPr>
              <a:t>Online </a:t>
            </a:r>
            <a:r>
              <a:rPr lang="en-US" sz="3200" dirty="0" smtClean="0">
                <a:solidFill>
                  <a:srgbClr val="FF0000"/>
                </a:solidFill>
                <a:latin typeface="Arial" pitchFamily="34" charset="0"/>
                <a:cs typeface="Arial" pitchFamily="34" charset="0"/>
              </a:rPr>
              <a:t>Recruiting</a:t>
            </a:r>
          </a:p>
          <a:p>
            <a:pPr lvl="1"/>
            <a:endParaRPr lang="en-US" sz="3200" dirty="0" smtClean="0">
              <a:latin typeface="Arial" pitchFamily="34" charset="0"/>
              <a:cs typeface="Arial" pitchFamily="34" charset="0"/>
            </a:endParaRPr>
          </a:p>
          <a:p>
            <a:pPr lvl="1"/>
            <a:r>
              <a:rPr lang="en-US" sz="3200" dirty="0" smtClean="0">
                <a:latin typeface="Arial" pitchFamily="34" charset="0"/>
                <a:cs typeface="Arial" pitchFamily="34" charset="0"/>
              </a:rPr>
              <a:t>Recruitment </a:t>
            </a:r>
            <a:r>
              <a:rPr lang="en-US" sz="3200" dirty="0" smtClean="0">
                <a:latin typeface="Arial" pitchFamily="34" charset="0"/>
                <a:cs typeface="Arial" pitchFamily="34" charset="0"/>
              </a:rPr>
              <a:t>of employees through the Internet</a:t>
            </a:r>
          </a:p>
          <a:p>
            <a:pPr lvl="2"/>
            <a:r>
              <a:rPr lang="en-US" sz="3200" dirty="0" smtClean="0">
                <a:latin typeface="Arial" pitchFamily="34" charset="0"/>
                <a:cs typeface="Arial" pitchFamily="34" charset="0"/>
              </a:rPr>
              <a:t>Organizational Web sites</a:t>
            </a:r>
          </a:p>
          <a:p>
            <a:pPr lvl="2"/>
            <a:r>
              <a:rPr lang="en-US" sz="3200" dirty="0" smtClean="0">
                <a:latin typeface="Arial" pitchFamily="34" charset="0"/>
                <a:cs typeface="Arial" pitchFamily="34" charset="0"/>
              </a:rPr>
              <a:t>Online recruiters</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6" name="TextBox 5"/>
          <p:cNvSpPr txBox="1"/>
          <p:nvPr/>
        </p:nvSpPr>
        <p:spPr>
          <a:xfrm>
            <a:off x="457200" y="899880"/>
            <a:ext cx="8458200" cy="5078313"/>
          </a:xfrm>
          <a:prstGeom prst="rect">
            <a:avLst/>
          </a:prstGeom>
          <a:noFill/>
          <a:ln>
            <a:solidFill>
              <a:schemeClr val="tx2">
                <a:lumMod val="40000"/>
                <a:lumOff val="60000"/>
              </a:schemeClr>
            </a:solidFill>
          </a:ln>
        </p:spPr>
        <p:txBody>
          <a:bodyPr wrap="square" rtlCol="0">
            <a:spAutoFit/>
          </a:bodyPr>
          <a:lstStyle/>
          <a:p>
            <a:endParaRPr lang="en-US" sz="5400" dirty="0" smtClean="0">
              <a:solidFill>
                <a:schemeClr val="tx2">
                  <a:lumMod val="75000"/>
                </a:schemeClr>
              </a:solidFill>
              <a:latin typeface="Arial" pitchFamily="34" charset="0"/>
              <a:cs typeface="Arial" pitchFamily="34" charset="0"/>
            </a:endParaRPr>
          </a:p>
          <a:p>
            <a:pPr algn="ctr"/>
            <a:endParaRPr lang="en-US" sz="5400" b="1" dirty="0" smtClean="0">
              <a:latin typeface="Arial" pitchFamily="34" charset="0"/>
              <a:cs typeface="Arial" pitchFamily="34" charset="0"/>
            </a:endParaRPr>
          </a:p>
          <a:p>
            <a:pPr algn="ctr"/>
            <a:r>
              <a:rPr lang="en-US" sz="5400" b="1" dirty="0" smtClean="0">
                <a:latin typeface="Arial" pitchFamily="34" charset="0"/>
                <a:cs typeface="Arial" pitchFamily="34" charset="0"/>
              </a:rPr>
              <a:t>Selection</a:t>
            </a:r>
            <a:endParaRPr lang="en-US" sz="5400" b="1" dirty="0">
              <a:latin typeface="Arial" pitchFamily="34" charset="0"/>
              <a:cs typeface="Arial" pitchFamily="34" charset="0"/>
            </a:endParaRPr>
          </a:p>
          <a:p>
            <a:endParaRPr lang="en-US" sz="5400" dirty="0" smtClean="0">
              <a:latin typeface="Arial" pitchFamily="34" charset="0"/>
              <a:cs typeface="Arial" pitchFamily="34" charset="0"/>
            </a:endParaRPr>
          </a:p>
          <a:p>
            <a:endParaRPr lang="en-US" sz="5400" dirty="0">
              <a:latin typeface="Arial" pitchFamily="34" charset="0"/>
              <a:cs typeface="Arial" pitchFamily="34" charset="0"/>
            </a:endParaRPr>
          </a:p>
          <a:p>
            <a:endParaRPr lang="en-US" sz="5400" dirty="0" smtClean="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23</a:t>
            </a:fld>
            <a:endParaRPr lang="en-US"/>
          </a:p>
        </p:txBody>
      </p:sp>
      <p:sp>
        <p:nvSpPr>
          <p:cNvPr id="12" name="Rectangle 11"/>
          <p:cNvSpPr/>
          <p:nvPr/>
        </p:nvSpPr>
        <p:spPr>
          <a:xfrm>
            <a:off x="381000" y="609600"/>
            <a:ext cx="8382000" cy="3539430"/>
          </a:xfrm>
          <a:prstGeom prst="rect">
            <a:avLst/>
          </a:prstGeom>
          <a:solidFill>
            <a:schemeClr val="accent3">
              <a:lumMod val="40000"/>
              <a:lumOff val="60000"/>
            </a:schemeClr>
          </a:solidFill>
        </p:spPr>
        <p:txBody>
          <a:bodyPr wrap="square">
            <a:spAutoFit/>
          </a:bodyPr>
          <a:lstStyle/>
          <a:p>
            <a:r>
              <a:rPr lang="en-US" sz="3200" dirty="0" smtClean="0">
                <a:solidFill>
                  <a:srgbClr val="FF0000"/>
                </a:solidFill>
                <a:latin typeface="Arial" pitchFamily="34" charset="0"/>
                <a:cs typeface="Arial" pitchFamily="34" charset="0"/>
              </a:rPr>
              <a:t>What is Selection?</a:t>
            </a:r>
          </a:p>
          <a:p>
            <a:pPr lvl="1"/>
            <a:endParaRPr lang="en-US" sz="3200" dirty="0" smtClean="0">
              <a:latin typeface="Arial" pitchFamily="34" charset="0"/>
              <a:cs typeface="Arial" pitchFamily="34" charset="0"/>
            </a:endParaRPr>
          </a:p>
          <a:p>
            <a:pPr lvl="1"/>
            <a:r>
              <a:rPr lang="en-US" sz="3200" dirty="0" smtClean="0">
                <a:latin typeface="Arial" pitchFamily="34" charset="0"/>
                <a:cs typeface="Arial" pitchFamily="34" charset="0"/>
              </a:rPr>
              <a:t>An </a:t>
            </a:r>
            <a:r>
              <a:rPr lang="en-US" sz="3200" dirty="0" smtClean="0">
                <a:latin typeface="Arial" pitchFamily="34" charset="0"/>
                <a:cs typeface="Arial" pitchFamily="34" charset="0"/>
              </a:rPr>
              <a:t>exercise in predicting which applicants, if hired, will be (or will not be) successful in performing well on the criteria the organization uses to evaluate performance</a:t>
            </a:r>
            <a:r>
              <a:rPr lang="en-US" sz="3200" dirty="0" smtClean="0">
                <a:latin typeface="Arial" pitchFamily="34" charset="0"/>
                <a:cs typeface="Arial" pitchFamily="34" charset="0"/>
              </a:rPr>
              <a:t>.</a:t>
            </a:r>
            <a:endParaRPr lang="en-US" sz="32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24</a:t>
            </a:fld>
            <a:endParaRPr lang="en-US"/>
          </a:p>
        </p:txBody>
      </p:sp>
      <p:sp>
        <p:nvSpPr>
          <p:cNvPr id="12" name="Rectangle 11"/>
          <p:cNvSpPr/>
          <p:nvPr/>
        </p:nvSpPr>
        <p:spPr>
          <a:xfrm>
            <a:off x="381000" y="609600"/>
            <a:ext cx="8382000" cy="3539430"/>
          </a:xfrm>
          <a:prstGeom prst="rect">
            <a:avLst/>
          </a:prstGeom>
          <a:solidFill>
            <a:schemeClr val="accent3">
              <a:lumMod val="40000"/>
              <a:lumOff val="60000"/>
            </a:schemeClr>
          </a:solidFill>
        </p:spPr>
        <p:txBody>
          <a:bodyPr wrap="square">
            <a:spAutoFit/>
          </a:bodyPr>
          <a:lstStyle/>
          <a:p>
            <a:r>
              <a:rPr lang="en-US" sz="3200" dirty="0" smtClean="0">
                <a:solidFill>
                  <a:srgbClr val="FF0000"/>
                </a:solidFill>
                <a:latin typeface="Arial" pitchFamily="34" charset="0"/>
                <a:cs typeface="Arial" pitchFamily="34" charset="0"/>
              </a:rPr>
              <a:t>What is Selection?</a:t>
            </a:r>
          </a:p>
          <a:p>
            <a:pPr lvl="1"/>
            <a:endParaRPr lang="en-US" sz="3200" dirty="0" smtClean="0">
              <a:latin typeface="Arial" pitchFamily="34" charset="0"/>
              <a:cs typeface="Arial" pitchFamily="34" charset="0"/>
            </a:endParaRPr>
          </a:p>
          <a:p>
            <a:pPr lvl="1"/>
            <a:r>
              <a:rPr lang="en-US" sz="3200" dirty="0" smtClean="0">
                <a:latin typeface="Arial" pitchFamily="34" charset="0"/>
                <a:cs typeface="Arial" pitchFamily="34" charset="0"/>
              </a:rPr>
              <a:t>Selection </a:t>
            </a:r>
            <a:r>
              <a:rPr lang="en-US" sz="3200" dirty="0" smtClean="0">
                <a:latin typeface="Arial" pitchFamily="34" charset="0"/>
                <a:cs typeface="Arial" pitchFamily="34" charset="0"/>
              </a:rPr>
              <a:t>errors:</a:t>
            </a:r>
          </a:p>
          <a:p>
            <a:pPr lvl="2"/>
            <a:r>
              <a:rPr lang="en-US" sz="3200" dirty="0" smtClean="0">
                <a:latin typeface="Arial" pitchFamily="34" charset="0"/>
                <a:cs typeface="Arial" pitchFamily="34" charset="0"/>
              </a:rPr>
              <a:t>Reject errors for potentially successful applicants</a:t>
            </a:r>
          </a:p>
          <a:p>
            <a:pPr lvl="2"/>
            <a:r>
              <a:rPr lang="en-US" sz="3200" dirty="0" smtClean="0">
                <a:latin typeface="Arial" pitchFamily="34" charset="0"/>
                <a:cs typeface="Arial" pitchFamily="34" charset="0"/>
              </a:rPr>
              <a:t>Accept errors for ultimately poor performers</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25</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5"/>
          <p:cNvPicPr>
            <a:picLocks noChangeAspect="1" noChangeArrowheads="1"/>
          </p:cNvPicPr>
          <p:nvPr/>
        </p:nvPicPr>
        <p:blipFill>
          <a:blip r:embed="rId2"/>
          <a:srcRect/>
          <a:stretch>
            <a:fillRect/>
          </a:stretch>
        </p:blipFill>
        <p:spPr bwMode="auto">
          <a:xfrm>
            <a:off x="819150" y="1438275"/>
            <a:ext cx="7505700" cy="4505325"/>
          </a:xfrm>
          <a:prstGeom prst="rect">
            <a:avLst/>
          </a:prstGeom>
          <a:noFill/>
          <a:ln w="9525">
            <a:noFill/>
            <a:miter lim="800000"/>
            <a:headEnd/>
            <a:tailEnd/>
          </a:ln>
          <a:effectLst/>
        </p:spPr>
      </p:pic>
      <p:sp>
        <p:nvSpPr>
          <p:cNvPr id="8" name="Rectangle 7"/>
          <p:cNvSpPr/>
          <p:nvPr/>
        </p:nvSpPr>
        <p:spPr>
          <a:xfrm>
            <a:off x="1810674" y="685800"/>
            <a:ext cx="5538696" cy="584775"/>
          </a:xfrm>
          <a:prstGeom prst="rect">
            <a:avLst/>
          </a:prstGeom>
          <a:solidFill>
            <a:schemeClr val="accent3">
              <a:lumMod val="40000"/>
              <a:lumOff val="60000"/>
            </a:schemeClr>
          </a:solidFill>
        </p:spPr>
        <p:txBody>
          <a:bodyPr wrap="none">
            <a:spAutoFit/>
          </a:bodyPr>
          <a:lstStyle/>
          <a:p>
            <a:r>
              <a:rPr lang="en-US" sz="3200" dirty="0" smtClean="0">
                <a:solidFill>
                  <a:srgbClr val="FF0000"/>
                </a:solidFill>
                <a:latin typeface="Arial" pitchFamily="34" charset="0"/>
                <a:cs typeface="Arial" pitchFamily="34" charset="0"/>
              </a:rPr>
              <a:t>Selection Decision Outcomes</a:t>
            </a:r>
            <a:endParaRPr lang="en-US" sz="32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26</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 name="Rectangle 5"/>
          <p:cNvSpPr>
            <a:spLocks noChangeArrowheads="1"/>
          </p:cNvSpPr>
          <p:nvPr/>
        </p:nvSpPr>
        <p:spPr bwMode="auto">
          <a:xfrm>
            <a:off x="533400" y="1219200"/>
            <a:ext cx="8102600" cy="3733800"/>
          </a:xfrm>
          <a:prstGeom prst="rect">
            <a:avLst/>
          </a:prstGeom>
          <a:solidFill>
            <a:schemeClr val="accent3">
              <a:lumMod val="40000"/>
              <a:lumOff val="60000"/>
            </a:schemeClr>
          </a:solidFill>
          <a:ln w="9525">
            <a:noFill/>
            <a:miter lim="800000"/>
            <a:headEnd/>
            <a:tailEnd/>
          </a:ln>
          <a:effectLst/>
        </p:spPr>
        <p:txBody>
          <a:bodyPr/>
          <a:lstStyle/>
          <a:p>
            <a:pPr marL="222250" indent="-222250">
              <a:spcBef>
                <a:spcPct val="20000"/>
              </a:spcBef>
              <a:buClr>
                <a:schemeClr val="tx1"/>
              </a:buClr>
              <a:buFontTx/>
              <a:buChar char="•"/>
            </a:pPr>
            <a:r>
              <a:rPr lang="en-US" sz="3200">
                <a:latin typeface="Arial" pitchFamily="34" charset="0"/>
                <a:cs typeface="Arial" pitchFamily="34" charset="0"/>
              </a:rPr>
              <a:t>Application Forms</a:t>
            </a:r>
          </a:p>
          <a:p>
            <a:pPr marL="222250" indent="-222250">
              <a:spcBef>
                <a:spcPct val="20000"/>
              </a:spcBef>
              <a:buClr>
                <a:schemeClr val="tx1"/>
              </a:buClr>
              <a:buFontTx/>
              <a:buChar char="•"/>
            </a:pPr>
            <a:r>
              <a:rPr lang="en-US" sz="3200">
                <a:latin typeface="Arial" pitchFamily="34" charset="0"/>
                <a:cs typeface="Arial" pitchFamily="34" charset="0"/>
              </a:rPr>
              <a:t>Written Tests</a:t>
            </a:r>
          </a:p>
          <a:p>
            <a:pPr marL="222250" indent="-222250">
              <a:spcBef>
                <a:spcPct val="20000"/>
              </a:spcBef>
              <a:buClr>
                <a:schemeClr val="tx1"/>
              </a:buClr>
              <a:buFontTx/>
              <a:buChar char="•"/>
            </a:pPr>
            <a:r>
              <a:rPr lang="en-US" sz="3200">
                <a:latin typeface="Arial" pitchFamily="34" charset="0"/>
                <a:cs typeface="Arial" pitchFamily="34" charset="0"/>
              </a:rPr>
              <a:t>Performance Simulations Tests</a:t>
            </a:r>
          </a:p>
          <a:p>
            <a:pPr marL="222250" indent="-222250">
              <a:spcBef>
                <a:spcPct val="20000"/>
              </a:spcBef>
              <a:buClr>
                <a:schemeClr val="tx1"/>
              </a:buClr>
              <a:buFontTx/>
              <a:buChar char="•"/>
            </a:pPr>
            <a:r>
              <a:rPr lang="en-US" sz="3200">
                <a:latin typeface="Arial" pitchFamily="34" charset="0"/>
                <a:cs typeface="Arial" pitchFamily="34" charset="0"/>
              </a:rPr>
              <a:t>Interviews</a:t>
            </a:r>
          </a:p>
          <a:p>
            <a:pPr marL="222250" indent="-222250">
              <a:spcBef>
                <a:spcPct val="20000"/>
              </a:spcBef>
              <a:buClr>
                <a:schemeClr val="tx1"/>
              </a:buClr>
              <a:buFontTx/>
              <a:buChar char="•"/>
            </a:pPr>
            <a:r>
              <a:rPr lang="en-US" sz="3200">
                <a:latin typeface="Arial" pitchFamily="34" charset="0"/>
                <a:cs typeface="Arial" pitchFamily="34" charset="0"/>
              </a:rPr>
              <a:t>Background Investigations</a:t>
            </a:r>
          </a:p>
          <a:p>
            <a:pPr marL="222250" indent="-222250">
              <a:spcBef>
                <a:spcPct val="20000"/>
              </a:spcBef>
              <a:buClr>
                <a:schemeClr val="tx1"/>
              </a:buClr>
              <a:buFontTx/>
              <a:buChar char="•"/>
            </a:pPr>
            <a:r>
              <a:rPr lang="en-US" sz="3200">
                <a:latin typeface="Arial" pitchFamily="34" charset="0"/>
                <a:cs typeface="Arial" pitchFamily="34" charset="0"/>
              </a:rPr>
              <a:t>Physical Examinations</a:t>
            </a:r>
          </a:p>
        </p:txBody>
      </p:sp>
      <p:sp>
        <p:nvSpPr>
          <p:cNvPr id="8" name="Rectangle 7"/>
          <p:cNvSpPr/>
          <p:nvPr/>
        </p:nvSpPr>
        <p:spPr>
          <a:xfrm>
            <a:off x="2895600" y="609600"/>
            <a:ext cx="3047629" cy="584775"/>
          </a:xfrm>
          <a:prstGeom prst="rect">
            <a:avLst/>
          </a:prstGeom>
          <a:solidFill>
            <a:schemeClr val="accent3">
              <a:lumMod val="40000"/>
              <a:lumOff val="60000"/>
            </a:schemeClr>
          </a:solidFill>
        </p:spPr>
        <p:txBody>
          <a:bodyPr wrap="none">
            <a:spAutoFit/>
          </a:bodyPr>
          <a:lstStyle/>
          <a:p>
            <a:r>
              <a:rPr lang="en-US" sz="3200" dirty="0" smtClean="0">
                <a:solidFill>
                  <a:srgbClr val="FF0000"/>
                </a:solidFill>
                <a:latin typeface="Arial" pitchFamily="34" charset="0"/>
                <a:cs typeface="Arial" pitchFamily="34" charset="0"/>
              </a:rPr>
              <a:t> Selection Tools</a:t>
            </a:r>
            <a:endParaRPr lang="en-US" sz="32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wipe(left)">
                                      <p:cBhvr>
                                        <p:cTn id="11" dur="500"/>
                                        <p:tgtEl>
                                          <p:spTgt spid="7">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wipe(left)">
                                      <p:cBhvr>
                                        <p:cTn id="15" dur="500"/>
                                        <p:tgtEl>
                                          <p:spTgt spid="7">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wipe(left)">
                                      <p:cBhvr>
                                        <p:cTn id="19" dur="500"/>
                                        <p:tgtEl>
                                          <p:spTgt spid="7">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animEffect transition="in" filter="wipe(left)">
                                      <p:cBhvr>
                                        <p:cTn id="23" dur="500"/>
                                        <p:tgtEl>
                                          <p:spTgt spid="7">
                                            <p:txEl>
                                              <p:pRg st="4" end="4"/>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wipe(left)">
                                      <p:cBhvr>
                                        <p:cTn id="27"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a:t>
            </a:r>
            <a:r>
              <a:rPr lang="en-US" sz="2000" dirty="0" smtClean="0">
                <a:solidFill>
                  <a:srgbClr val="FF0000"/>
                </a:solidFill>
                <a:latin typeface="Arial" pitchFamily="34" charset="0"/>
                <a:cs typeface="Arial" pitchFamily="34" charset="0"/>
              </a:rPr>
              <a:t>10)</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27</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 name="Rectangle 12"/>
          <p:cNvSpPr/>
          <p:nvPr/>
        </p:nvSpPr>
        <p:spPr>
          <a:xfrm>
            <a:off x="228600" y="693072"/>
            <a:ext cx="8686800" cy="5509200"/>
          </a:xfrm>
          <a:prstGeom prst="rect">
            <a:avLst/>
          </a:prstGeom>
          <a:solidFill>
            <a:schemeClr val="accent3">
              <a:lumMod val="40000"/>
              <a:lumOff val="60000"/>
            </a:schemeClr>
          </a:solidFill>
        </p:spPr>
        <p:txBody>
          <a:bodyPr wrap="square">
            <a:spAutoFit/>
          </a:bodyPr>
          <a:lstStyle/>
          <a:p>
            <a:r>
              <a:rPr lang="en-US" sz="3200" dirty="0" smtClean="0">
                <a:solidFill>
                  <a:srgbClr val="FF0000"/>
                </a:solidFill>
                <a:latin typeface="Arial" pitchFamily="34" charset="0"/>
                <a:cs typeface="Arial" pitchFamily="34" charset="0"/>
              </a:rPr>
              <a:t>Validity (of Prediction)</a:t>
            </a:r>
          </a:p>
          <a:p>
            <a:pPr lvl="1"/>
            <a:r>
              <a:rPr lang="en-US" sz="3200" dirty="0" smtClean="0">
                <a:latin typeface="Arial" pitchFamily="34" charset="0"/>
                <a:cs typeface="Arial" pitchFamily="34" charset="0"/>
              </a:rPr>
              <a:t>A proven relationship between the selection device used and some relevant criterion for successful performance in an organization.</a:t>
            </a:r>
          </a:p>
          <a:p>
            <a:pPr lvl="2">
              <a:buFont typeface="Wingdings" pitchFamily="2" charset="2"/>
              <a:buNone/>
            </a:pPr>
            <a:endParaRPr lang="en-US" sz="3200" dirty="0" smtClean="0">
              <a:latin typeface="Arial" pitchFamily="34" charset="0"/>
              <a:cs typeface="Arial" pitchFamily="34" charset="0"/>
            </a:endParaRPr>
          </a:p>
          <a:p>
            <a:r>
              <a:rPr lang="en-US" sz="3200" dirty="0" smtClean="0">
                <a:solidFill>
                  <a:srgbClr val="FF0000"/>
                </a:solidFill>
                <a:latin typeface="Arial" pitchFamily="34" charset="0"/>
                <a:cs typeface="Arial" pitchFamily="34" charset="0"/>
              </a:rPr>
              <a:t>Reliability (of Prediction)</a:t>
            </a:r>
          </a:p>
          <a:p>
            <a:pPr lvl="1"/>
            <a:r>
              <a:rPr lang="en-US" sz="3200" dirty="0" smtClean="0">
                <a:latin typeface="Arial" pitchFamily="34" charset="0"/>
                <a:cs typeface="Arial" pitchFamily="34" charset="0"/>
              </a:rPr>
              <a:t>The degree of consistency with which a selection device measures the same thing.</a:t>
            </a:r>
          </a:p>
          <a:p>
            <a:pPr lvl="2"/>
            <a:r>
              <a:rPr lang="en-US" sz="3200" dirty="0" smtClean="0">
                <a:latin typeface="Arial" pitchFamily="34" charset="0"/>
                <a:cs typeface="Arial" pitchFamily="34" charset="0"/>
              </a:rPr>
              <a:t>Individual test scores obtained with a selection device are consistent over multiple testing instances.</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1349</TotalTime>
  <Words>853</Words>
  <Application>Microsoft Office PowerPoint</Application>
  <PresentationFormat>On-screen Show (4:3)</PresentationFormat>
  <Paragraphs>202</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imran ghafoor</cp:lastModifiedBy>
  <cp:revision>210</cp:revision>
  <dcterms:created xsi:type="dcterms:W3CDTF">2012-02-27T05:45:45Z</dcterms:created>
  <dcterms:modified xsi:type="dcterms:W3CDTF">2012-04-03T04:17:52Z</dcterms:modified>
</cp:coreProperties>
</file>