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2" r:id="rId2"/>
    <p:sldId id="295" r:id="rId3"/>
    <p:sldId id="338" r:id="rId4"/>
    <p:sldId id="335" r:id="rId5"/>
    <p:sldId id="477" r:id="rId6"/>
    <p:sldId id="459" r:id="rId7"/>
    <p:sldId id="481" r:id="rId8"/>
    <p:sldId id="440" r:id="rId9"/>
    <p:sldId id="482" r:id="rId10"/>
    <p:sldId id="476" r:id="rId11"/>
    <p:sldId id="483" r:id="rId12"/>
    <p:sldId id="475" r:id="rId13"/>
    <p:sldId id="485" r:id="rId14"/>
    <p:sldId id="441" r:id="rId15"/>
    <p:sldId id="486" r:id="rId16"/>
    <p:sldId id="460" r:id="rId17"/>
    <p:sldId id="487" r:id="rId18"/>
    <p:sldId id="488" r:id="rId19"/>
    <p:sldId id="470" r:id="rId20"/>
    <p:sldId id="489" r:id="rId21"/>
    <p:sldId id="490" r:id="rId22"/>
    <p:sldId id="454" r:id="rId23"/>
    <p:sldId id="491" r:id="rId24"/>
    <p:sldId id="469" r:id="rId25"/>
    <p:sldId id="492" r:id="rId26"/>
    <p:sldId id="412" r:id="rId27"/>
    <p:sldId id="461" r:id="rId28"/>
    <p:sldId id="493" r:id="rId29"/>
    <p:sldId id="494" r:id="rId30"/>
    <p:sldId id="495" r:id="rId31"/>
    <p:sldId id="4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1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155DFD-622C-4799-9E9B-2AB95F8CC31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20: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19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9: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Organizational Design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9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Factor influencing Centralization &amp; Decentralization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Contingency Factors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Common Organizational Designs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Contemporary Organizational Designs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9: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Structure &amp; Design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Factors Influence </a:t>
            </a:r>
            <a:br>
              <a:rPr lang="en-US" sz="5400" b="1" dirty="0" smtClean="0">
                <a:latin typeface="Arial" pitchFamily="34" charset="0"/>
                <a:cs typeface="Arial" pitchFamily="34" charset="0"/>
              </a:rPr>
            </a:b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 Centralization &amp; Decentralization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762000"/>
            <a:ext cx="8305800" cy="41303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2250" indent="-222250"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More Centralization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Environment is stable.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Lower-level managers are not as capable or experienced at making decisions as upper-level managers.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Lower-level managers do not want to have a say in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762000"/>
            <a:ext cx="8305800" cy="48197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2250" indent="-222250"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More Centralization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Decisions are relatively minor.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Organization is facing a crisis or the risk of company failure.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Company is large.</a:t>
            </a:r>
          </a:p>
          <a:p>
            <a:pPr marL="625475" lvl="1" indent="-284163">
              <a:spcBef>
                <a:spcPct val="4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Effective implementation of company strategies depends on managers retaining say over what happens.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457200" y="838200"/>
            <a:ext cx="8153400" cy="35640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2250" indent="-222250">
              <a:spcBef>
                <a:spcPct val="35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More Decentralization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Environment is complex, uncertain.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Lower-level managers are capable and experienced at making decisions.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Lower-level managers want a voice in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304800" y="838200"/>
            <a:ext cx="8458200" cy="52137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2250" indent="-222250">
              <a:spcBef>
                <a:spcPct val="35000"/>
              </a:spcBef>
              <a:buClr>
                <a:schemeClr val="tx1"/>
              </a:buClr>
              <a:buFontTx/>
              <a:buChar char="•"/>
            </a:pPr>
            <a:r>
              <a:rPr lang="en-US" sz="3200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More Decentralization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Decisions are significant.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Corporate culture is open to allowing managers to have a say in what happens.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Company is geographically dispersed.</a:t>
            </a:r>
          </a:p>
          <a:p>
            <a:pPr marL="625475" lvl="1" indent="-284163">
              <a:spcBef>
                <a:spcPct val="35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221E1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Effective implementation of company strategies depends on managers having involvement and flexibility to make decisions.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685800" y="914400"/>
            <a:ext cx="81534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Formalization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jobs within the organization are standardized and the extent to which employee behavior is guided by rules and procedures.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685800" y="914400"/>
            <a:ext cx="81534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Formalization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Highly formalized jobs offer little discretion over what is to be done.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Low formalization means fewer constraints on how employees do their work.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838200"/>
            <a:ext cx="4048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14400"/>
            <a:ext cx="37623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381000" y="1905000"/>
            <a:ext cx="38862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High specialization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Rigid departmentalization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Clear chain of command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Narrow spans of control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Centralization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High formalization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4724400" y="1905000"/>
            <a:ext cx="3962400" cy="32316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Cross-functional teams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Cross-hierarchical teams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Free flow of information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Wide spans of control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Decentralization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• Low formalization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07831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Contingency Factors</a:t>
            </a:r>
            <a:endParaRPr lang="en-US" sz="5400" b="1" dirty="0"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endParaRPr lang="en-US" sz="5400" dirty="0"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27738" y="609600"/>
            <a:ext cx="81534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Structural decisions are influenced by: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Overall strategy of the organization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Organizational structure follows strategy.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Size of the organization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change from organic to mechanistic organizations as they grow in size.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609600"/>
            <a:ext cx="82296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Structural decisions are influenced by: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 use by the organization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Firms adapt their structure to the technology they use.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Degree of environmental uncertainty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Dynamic environments require organic structures; mechanistic structures need stable environments.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693072"/>
            <a:ext cx="86868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Strategy Frameworks:</a:t>
            </a:r>
          </a:p>
          <a:p>
            <a:pPr>
              <a:buFontTx/>
              <a:buNone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Innovation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Pursuing competitive advantage through meaningful and unique innovations favors an organic structuring.</a:t>
            </a:r>
          </a:p>
          <a:p>
            <a:pPr lvl="2">
              <a:buFont typeface="Wingdings" pitchFamily="2" charset="2"/>
              <a:buNone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Cost minimization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Focusing on tightly controlling costs requires a mechanistic structure for the organization.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000" y="1066800"/>
            <a:ext cx="7924800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Strategy and Structure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Achievement of strategic goals is facilitated by changes in organizational structure that accommodate and support change.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000" y="1066800"/>
            <a:ext cx="7924800" cy="32932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Size and Structure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As an organization grows larger, its structure tends to change from organic to mechanistic with increased specialization, departmentalization, centralization, and rules and regulations.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9600" y="914400"/>
            <a:ext cx="8077200" cy="17420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 and Structure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adapt their structures to their technology.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914400"/>
            <a:ext cx="8686800" cy="52137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 and Structure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Woodward’s classification of firms based on the complexity of the technology employed: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Unit production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single units or small batches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Mass production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large batches of output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Process production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in continuous process of outputs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9600" y="914400"/>
            <a:ext cx="8077200" cy="289925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 and Structure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Routine technology = mechanistic organizations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Non-routine technology = organic organizations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914400"/>
            <a:ext cx="81534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Environmental Uncertainty and Structure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Mechanistic organizational structures tend to be most effective in stable and simple environments.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flexibility of organic organizational structures is better suited for dynamic and complex environments.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07831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Common Organizational Designs</a:t>
            </a:r>
          </a:p>
          <a:p>
            <a:endParaRPr lang="en-US" sz="5400" dirty="0"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85800"/>
            <a:ext cx="83820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Designs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Simple structure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Low departmentalization, wide spans of control, centralized authority, little formalization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85800"/>
            <a:ext cx="83820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Designs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Functional structure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Departmentalization by function</a:t>
            </a:r>
          </a:p>
          <a:p>
            <a:pPr lvl="3"/>
            <a:r>
              <a:rPr lang="en-US" sz="3200" dirty="0" smtClean="0">
                <a:latin typeface="Arial" pitchFamily="34" charset="0"/>
                <a:cs typeface="Arial" pitchFamily="34" charset="0"/>
              </a:rPr>
              <a:t>Operations, finance, marketing, human resources, and product research and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838200"/>
            <a:ext cx="80010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Designs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Divisional structure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Composed of separate business units or divisions with limited autonomy under the coordination and control the parent corporation.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81200"/>
            <a:ext cx="8086725" cy="4271962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0C0C0">
                <a:alpha val="5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533400" y="685800"/>
            <a:ext cx="8229600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Strengths and Weaknesses of Traditional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  Organizational Designs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07831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54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Contemporary Organizational Designs</a:t>
            </a:r>
          </a:p>
          <a:p>
            <a:endParaRPr lang="en-US" sz="5400" dirty="0"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838200"/>
            <a:ext cx="8001000" cy="2259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Team structures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entire organization is made up of work groups or self-managed teams of empowered employees.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838200"/>
            <a:ext cx="8763000" cy="505984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Boundaryless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Organization</a:t>
            </a:r>
          </a:p>
          <a:p>
            <a:pPr lvl="2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 flexible and unstructured organizational design that is intended to break down external barriers between the organization and its customers and suppliers.</a:t>
            </a:r>
          </a:p>
          <a:p>
            <a:pPr lvl="2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Removes internal (horizontal) boundaries:</a:t>
            </a:r>
          </a:p>
          <a:p>
            <a:pPr lvl="3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Eliminates the chain of command</a:t>
            </a:r>
          </a:p>
          <a:p>
            <a:pPr lvl="3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Has limitless spans of control</a:t>
            </a:r>
          </a:p>
          <a:p>
            <a:pPr lvl="3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Uses empowered teams rather than departments</a:t>
            </a:r>
          </a:p>
          <a:p>
            <a:pPr lvl="2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Eliminates external boundaries:</a:t>
            </a:r>
          </a:p>
          <a:p>
            <a:pPr lvl="3">
              <a:spcBef>
                <a:spcPct val="35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Uses virtual, network, and modular organizational structures to get closer to stakeholders.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9)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838200"/>
            <a:ext cx="8001000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Virtual Organization</a:t>
            </a:r>
          </a:p>
          <a:p>
            <a:pPr lvl="1">
              <a:spcBef>
                <a:spcPct val="40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 organization that consists of a small core of full-time employees and that temporarily hires specialists to work on opportunities that arise.</a:t>
            </a:r>
          </a:p>
          <a:p>
            <a:pPr>
              <a:spcBef>
                <a:spcPct val="4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Network Organization</a:t>
            </a:r>
          </a:p>
          <a:p>
            <a:pPr lvl="1">
              <a:spcBef>
                <a:spcPct val="40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small core organization that outsources its major business functions (e.g., manufacturing) in order to concentrate on what it does best.</a:t>
            </a:r>
          </a:p>
          <a:p>
            <a:pPr>
              <a:spcBef>
                <a:spcPct val="4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Modular Organization</a:t>
            </a:r>
          </a:p>
          <a:p>
            <a:pPr lvl="1">
              <a:spcBef>
                <a:spcPct val="40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manufacturing organization that uses outside suppliers to provide product components for its final assembly operations.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1000</Words>
  <Application>Microsoft Office PowerPoint</Application>
  <PresentationFormat>On-screen Show (4:3)</PresentationFormat>
  <Paragraphs>209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207</cp:revision>
  <dcterms:created xsi:type="dcterms:W3CDTF">2012-02-27T05:45:45Z</dcterms:created>
  <dcterms:modified xsi:type="dcterms:W3CDTF">2012-04-06T04:32:15Z</dcterms:modified>
</cp:coreProperties>
</file>