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2" r:id="rId2"/>
    <p:sldId id="315" r:id="rId3"/>
    <p:sldId id="295" r:id="rId4"/>
    <p:sldId id="262" r:id="rId5"/>
    <p:sldId id="274" r:id="rId6"/>
    <p:sldId id="278" r:id="rId7"/>
    <p:sldId id="279" r:id="rId8"/>
    <p:sldId id="280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7" r:id="rId17"/>
    <p:sldId id="299" r:id="rId18"/>
    <p:sldId id="301" r:id="rId19"/>
    <p:sldId id="300" r:id="rId20"/>
    <p:sldId id="302" r:id="rId21"/>
    <p:sldId id="303" r:id="rId22"/>
    <p:sldId id="307" r:id="rId23"/>
    <p:sldId id="305" r:id="rId24"/>
    <p:sldId id="312" r:id="rId25"/>
    <p:sldId id="313" r:id="rId26"/>
    <p:sldId id="314" r:id="rId27"/>
    <p:sldId id="308" r:id="rId28"/>
    <p:sldId id="304" r:id="rId29"/>
    <p:sldId id="306" r:id="rId30"/>
    <p:sldId id="309" r:id="rId31"/>
    <p:sldId id="310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81697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2: </a:t>
            </a:r>
          </a:p>
          <a:p>
            <a:endParaRPr lang="en-US" sz="2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	                       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079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04753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the last lecture we discussed: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What is Management ?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Who is a Manager ? </a:t>
            </a:r>
          </a:p>
          <a:p>
            <a:pPr lvl="1">
              <a:buFont typeface="Arial" pitchFamily="34" charset="0"/>
              <a:buChar char="•"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Types of Managers.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Functions Managers perform.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Managerial Roles.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Skills Manager Require.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30887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Today’s Topic from Chapter 1: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Skills Manager Require.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What is an Organization ?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Why Study Management ?</a:t>
            </a:r>
          </a:p>
          <a:p>
            <a:pPr lvl="1"/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then we will start Chapter 2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2495" y="13161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1: 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Introduction to Management and Organizations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1102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9386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Skills Manager Require ?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b="1" dirty="0" smtClean="0"/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3657600" y="1447800"/>
            <a:ext cx="2895780" cy="4648752"/>
            <a:chOff x="666" y="608"/>
            <a:chExt cx="1934" cy="3900"/>
          </a:xfrm>
        </p:grpSpPr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666" y="608"/>
              <a:ext cx="1858" cy="8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spcBef>
                  <a:spcPct val="0"/>
                </a:spcBef>
              </a:pPr>
              <a:endParaRPr lang="en-US" sz="2200" b="1" i="1">
                <a:solidFill>
                  <a:srgbClr val="000000"/>
                </a:solidFill>
              </a:endParaRPr>
            </a:p>
            <a:p>
              <a:pPr algn="ctr" eaLnBrk="0" hangingPunct="0">
                <a:spcBef>
                  <a:spcPct val="0"/>
                </a:spcBef>
              </a:pPr>
              <a:r>
                <a:rPr lang="en-US" sz="2200" b="1" i="1">
                  <a:solidFill>
                    <a:srgbClr val="000000"/>
                  </a:solidFill>
                </a:rPr>
                <a:t>Technical Skills</a:t>
              </a:r>
            </a:p>
            <a:p>
              <a:pPr algn="ctr" eaLnBrk="0" hangingPunct="0">
                <a:spcBef>
                  <a:spcPct val="0"/>
                </a:spcBef>
              </a:pPr>
              <a:endParaRPr lang="en-US" sz="2200" b="1" i="1">
                <a:solidFill>
                  <a:srgbClr val="000000"/>
                </a:solidFill>
              </a:endParaRPr>
            </a:p>
            <a:p>
              <a:pPr algn="ctr" eaLnBrk="0" hangingPunct="0">
                <a:spcBef>
                  <a:spcPct val="0"/>
                </a:spcBef>
              </a:pPr>
              <a:endParaRPr lang="en-US" sz="2200" b="1" i="1">
                <a:solidFill>
                  <a:srgbClr val="000000"/>
                </a:solidFill>
              </a:endParaRP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666" y="1631"/>
              <a:ext cx="1883" cy="8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spcBef>
                  <a:spcPct val="0"/>
                </a:spcBef>
              </a:pPr>
              <a:endParaRPr lang="en-US" sz="2200" b="1" i="1"/>
            </a:p>
            <a:p>
              <a:pPr algn="ctr" eaLnBrk="0" hangingPunct="0">
                <a:spcBef>
                  <a:spcPct val="0"/>
                </a:spcBef>
              </a:pPr>
              <a:r>
                <a:rPr lang="en-US" sz="2200" b="1" i="1"/>
                <a:t>Human Skills</a:t>
              </a:r>
            </a:p>
            <a:p>
              <a:pPr algn="ctr" eaLnBrk="0" hangingPunct="0">
                <a:spcBef>
                  <a:spcPct val="0"/>
                </a:spcBef>
              </a:pPr>
              <a:endParaRPr lang="en-US" sz="2200" b="1" i="1"/>
            </a:p>
            <a:p>
              <a:pPr algn="ctr" eaLnBrk="0" hangingPunct="0">
                <a:spcBef>
                  <a:spcPct val="0"/>
                </a:spcBef>
              </a:pPr>
              <a:endParaRPr lang="en-US" sz="2200" b="1" i="1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666" y="2654"/>
              <a:ext cx="1883" cy="8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dirty="0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 dirty="0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r>
                <a:rPr lang="en-US" sz="2200" b="1" i="1" dirty="0"/>
                <a:t>Conceptual Skills</a:t>
              </a:r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 dirty="0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r>
                <a:rPr lang="en-US" sz="2200" b="1" dirty="0"/>
                <a:t> </a:t>
              </a:r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666" y="3613"/>
              <a:ext cx="1934" cy="8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r>
                <a:rPr lang="en-US" sz="2200" b="1" i="1"/>
                <a:t>Motivation to Manage</a:t>
              </a:r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7247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Technical Skills</a:t>
            </a:r>
          </a:p>
          <a:p>
            <a:pPr marL="0" lvl="2"/>
            <a:endParaRPr lang="en-US" dirty="0" smtClean="0"/>
          </a:p>
          <a:p>
            <a:pPr marL="0" lvl="2"/>
            <a:r>
              <a:rPr lang="en-US" sz="1600" dirty="0" smtClean="0">
                <a:latin typeface="Arial" pitchFamily="34" charset="0"/>
                <a:cs typeface="Arial" pitchFamily="34" charset="0"/>
              </a:rPr>
              <a:t>Knowledge and proficiency in a specific field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Human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0" lvl="2"/>
            <a:r>
              <a:rPr lang="en-US" sz="1600" dirty="0" smtClean="0">
                <a:latin typeface="Arial" pitchFamily="34" charset="0"/>
                <a:cs typeface="Arial" pitchFamily="34" charset="0"/>
              </a:rPr>
              <a:t>The ability to work well with other people</a:t>
            </a:r>
          </a:p>
          <a:p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Conceptual Skills</a:t>
            </a:r>
          </a:p>
          <a:p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0" lvl="2">
              <a:lnSpc>
                <a:spcPct val="150000"/>
              </a:lnSpc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The ability to think and conceptualize about abstract and complex situations concerning the organization</a:t>
            </a: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3392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71600"/>
            <a:ext cx="7315200" cy="350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" name="Picture 11" descr="05-150 EX01-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447800"/>
            <a:ext cx="7239000" cy="435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403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75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Conceptual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Ability to use information to solve business problems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Identification of opportunities for innovation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Recognition of problem areas and implementation of solutions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Selection of critical information from masses of data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Understanding of business uses of technology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Understanding of organization’s business model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3995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75542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Interpersonal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Coaching and mentoring skills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Diversity skills: working with diverse people and cultures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Networking within the organization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Networking outside the organization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Working in teams; cooperation and commitment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0018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09600"/>
            <a:ext cx="8610600" cy="547842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Communication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Ability to transform ideas into words and actions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Credibility among colleagues, peers, and subordinates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Listening and asking questions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Presentation skills; spoken format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Presentation skills; written and/or graphic formats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319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609600"/>
            <a:ext cx="8382000" cy="574926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Effectiveness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Contributing to corporate mission/departmental objectives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Customer focus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Multitasking: working at multiple tasks in parallel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Negotiating skills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Project management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Reviewing operations and implementing improvements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6945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41686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is an Organization?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en-US" dirty="0" smtClean="0">
                <a:latin typeface="Arial" pitchFamily="34" charset="0"/>
                <a:cs typeface="Arial" pitchFamily="34" charset="0"/>
              </a:rPr>
              <a:t>A deliberate arrangement of people to accomplish some specific purpose.</a:t>
            </a:r>
          </a:p>
          <a:p>
            <a:pPr marL="0"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en-US" dirty="0" smtClean="0">
                <a:latin typeface="Arial" pitchFamily="34" charset="0"/>
                <a:cs typeface="Arial" pitchFamily="34" charset="0"/>
              </a:rPr>
              <a:t>Common Characteristics</a:t>
            </a:r>
          </a:p>
          <a:p>
            <a:pPr marL="0"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Have a distinct purpose (goal)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Composed of people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Have a deliberate structure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1705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is an Organization?  (Contd.)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Common Characteristics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133599"/>
            <a:ext cx="6810375" cy="376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85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09600"/>
            <a:ext cx="86106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Why study Management ?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Universal Need of Management 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752600"/>
            <a:ext cx="8077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2: 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Management History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7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85800"/>
            <a:ext cx="86106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0" name="Picture 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200"/>
            <a:ext cx="8382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8934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29000" y="734285"/>
            <a:ext cx="35052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Historical Background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1200" y="1828800"/>
            <a:ext cx="17526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Early Examples of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00600" y="3048000"/>
            <a:ext cx="4191000" cy="228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Egypt (pyramids) </a:t>
            </a:r>
          </a:p>
          <a:p>
            <a:pPr lvl="1"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China (Great Wall)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Venetians (floating warship assembly lines)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t3.gstatic.com/images?q=tbn:ANd9GcRIkhbwIB_f5xq30Cn5Vym2NGzOh4oFMBaruqOsWT8WI88HNxW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667000"/>
            <a:ext cx="4011283" cy="2657475"/>
          </a:xfrm>
          <a:prstGeom prst="rect">
            <a:avLst/>
          </a:prstGeom>
          <a:noFill/>
        </p:spPr>
      </p:pic>
      <p:pic>
        <p:nvPicPr>
          <p:cNvPr id="34818" name="Picture 2" descr="http://t3.gstatic.com/images?q=tbn:ANd9GcSYqXcjPTgv9vRSNIaJm-ouIQD0eAXryOEWrHSHmSUKQmZ-gkr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590800"/>
            <a:ext cx="4038600" cy="2736104"/>
          </a:xfrm>
          <a:prstGeom prst="rect">
            <a:avLst/>
          </a:prstGeom>
          <a:noFill/>
        </p:spPr>
      </p:pic>
      <p:sp>
        <p:nvSpPr>
          <p:cNvPr id="34826" name="AutoShape 10" descr="data:image/jpeg;base64,/9j/4AAQSkZJRgABAQAAAQABAAD/2wCEAAkGBhQSERQUExQWFBUVGRsXFxcYGRsdHBsfIRsYGBkcIB4hISceIiAjHBsfIjEgJCgpLCwsHB4xNTAqNSYrLCkBCQoKDgwOGg8PGi0kHyQsLCwqNCwqLCwsLC0sLCwsLCkpLCwsLCwsLCosLCwsLCwsLCwsKSwsLCkpLCwsLCwsKf/AABEIAKYA3AMBIgACEQEDEQH/xAAbAAACAwEBAQAAAAAAAAAAAAAEBQIDBgABB//EAD4QAAIBAgQEBAMGBQMDBQEAAAECEQMhAAQSMQUiQVEGEzJhcYGRI0JSobHBFGLR4fAHM3JTgvEkNIOSwhb/xAAZAQADAQEBAAAAAAAAAAAAAAACAwQBAAX/xAAtEQACAgICAQIEBgIDAAAAAAAAAQIRAyESMUETIlFhobEycYHB4fBSkQQUQv/aAAwDAQACEQMRAD8AaZHxRm1eq7olUAjVDlQoXllYF7G47jD+jxZc3TfyZP3irTqBnkkCTEg3BjcWjGe8OZeopWnUTQjOwBVw3r0cpGqSJG52+eHebyWXy7U6dOstHMLqNIvOm8mG/lIkRN47gHEiytOmVygu12EeE83zVKV4EOk/hbf5hpn44K4RxBM2tXUisKdV0hkBsDym47dfbGVzOb5g1LQWKM+gkqysCpanKkMG1SAJAIGqDNheFZ56KqxfypceapMMZ1zAO5Bghp2+OEcaTHSXN2jbP4ZoEyE0HujEflMflhXm/A4JlKht0dA35jSce0fEa9MxIieembb9sFpx8xIag47hmX9ZwHRqU/Anq+Gcylg5ZOqLUeCO2lrH4TgfK5jNUnCLRanSCLvSmGEA8wvsAdz0xqF4ySf9pj/wZW/cYjn+LEUamkVEcK2ktTaAY7iRbv7Y2M23ox3/AOkLKPihyb00aLSjQR8mG/tOCf8A+mok8y1E/mIJ/NWPT9MIOA8ZKkUMwqVabaXDudRRWBMmRMat9one+GOZyuV856LI9Fl2ZGYpETe0Lbva2+HucouuxPGD7TRLjvirysvNBleo0Kp6qTJLEEzYA+077Yc8M4oa1JHIRSQCV1MYOzCdMSDbGez3hwl1FOqNfqp+bT5WlTYVAN4O0ThXl8lWXM1lpODUapOlHOpbS0sdNlETEiY2OCjntAPFH4n0JCJsB7wbj98QqHTujsL7GfynGTfNZqm0urELMF6ZYdOo/riweKHIuII3NN/gLhwR0NsEsq8mei/GzTioo+6RPQBv0Fhiuozn0rt/My/qIOMnxnxJUrUhToPUVy8lioQ6QQQAZjffuManIcQapRpts7KCxAlZ+9HtIOGcovyA4Sj2gmnmBeSFjpI36/Q48aqsgaiTOwbFVSpWDCFVlNjupF9x0I/T3xPMZzTNj8SR+kz9MFYNFgbpfbqJH1xJXtfSRvMxbpgLNGsRFPy1BB1PqYMLcpWBEz1J6Yy1Xw9nkH2ebqOdUAEkQJ3J1xAB7fLGna8m0NAHov1xTUyS7hKWpdjER84nCbg2XziNFepSrqRAJ1K88pmdBG3Sd8PXyyNciT2sdrbxvgas4nTDdQonsT/bEKlQIed1UEWBYg2iYnEijAWn4Fv7RgfM1FpoztpWJe4UmRJt3J6de2O6O7Cww72O3UfI3GKP4j7XQdAlSwgnVYqCTIi8/lgRNLNNJ9D6dbaY0m8Sy+mZ3sG98BpxH/1aippA8oqrgnSxLg7m6kkAQe1icbZlDwz2+n9/lhHxDwoK1Q1JILbxAvt79OuHYUbfken5TjlpjtH/AHEfljmcYbgviCrR1U0o1Ctqmg1NWlZ0VdJO4VwW0DdTy9cUZrKLqWrVrAVErKLQ406wVYg6rEGNzp06b3wDSzMVifNL1CsF9AJIIYtTKjaWI5yCL9sW5Phb5yscwr0qiK5QBmNMEA6kLKBM8wPKRt7XlUHdlzmkdmeBKreWutTUGhUqgpChjVXmKkSrhlAi4IHY4nQ4L5lN6Z9FdRzAoQGRkdSIC3Gu8jYx8HHF0zLtqr0VZUEzQJLA6gQwBgtHNAHU+2FfCuJ5lKVGq1VA4DaVqr6wWAZW20kKoMj2wElJbCUoyVGW1kRtMbQO3Tt1w44hlnXLUaiM2tzpYKbgmSnXsOvtiVbhLKFfUj630aFiQ3No0tO1jINoI6ziSDOCkU8uoUJNwuqxmQSJkXsOmHud1xaPMeHJFu06+RcM6qVVpFX0wpLI5LTpU23t7+2HVGmWHJUrgEfiDEAjtoHwg/zfHCdWrMcuGRtIAD/Z6SBZeaQDIA98G8GzhKN5gFMq7KsxJEyDB+JExBwidluCTaqV2UNkPJVIIOkw9wBpMAzINrqwH82+GtNlqUamqW0KVdSxbUoAKGFbSGEAzfYz7V5nKLU1c4YFdJIIgEWJ27FTH8hwH4dzzLVGsqWZvKdFUi/p22tf5YXO+x9KUaNHkOORTTzUrQRaoVDz15tBMmPvCxvsZxLLZ7LGoxQ0ldQdBY6CdahiYaJBJBJEgn3wr4lWzFMClS1HyZgj8JjyWaxlUEqdjImRhevGlpVKjVUbRVK6l5HQW0loEEGRNum97lqxKStEnL4jui2YFan5lGvqJVS9Ov8AZASCzAETF/SZtIG2J+JOJ00WkfKWsajXBSSUAJbSfxdhhbxJ6VNRUpymoMZDNRAKgkpCgqGbsw62IwqzXFajZfLU6q601JempJdECMRqA0lZH3SNhPv3pN7o66GHEUyb16dGkHSo0kPTIgQA8FWJOwGw9sMfD2YKVKlEiJlhaUJ2JI+6dr33GFmU4PQpVUqZdM1UdNgCrLcEGe0ibbjtbFfEc7UpZyhXq0wqaTTZFJc6TBLNES06YjbR1nHRi1NV18w+VxcWbpqh7n5DETTmCDH/AJnuMKuKcfpZc0zVVtJkmqlwq8oDGDdSXA9pBxXk/F1B3FPmBKFizCACAGCne7IQ4O0EdbYrsRQzVGJlHKibgqDPeCYPzwYZ6fvgSnnkYIVKkVLoJgtG8A3gdcCZjPImkrYtURdWqVJLXEBu0+2CTBaGwJ64i9RpElDcQJKn9wcL6OYYMRVGgQACC0EmZF5IgRe082CauXDLZgQWBvzA/wCd8c2dRcrm+wjcQf6YU8f4e1ag6wgJEyQ5g77aGn6A/DDNNajlUMP+cfqDiNSrUn/aB9w0/wBMCwl2fI2ztbLVkqJVUOqlVZZIIb1CHUbG2w6dsXv4tzmtn1o5I0nlUgiSY06L7npj68gtcRf3I+UnA9SkC0kL9TNjO0d8bxN534MZ4d4jxHWoqU4phSRrBYCYKjk5ttpxtcgPs11xqi9m/wD1zfXEpHWNr/4cRNQdZH1/YHG9AbZ8sztXy3NR30EgMVXUpRl5Sk9SbGexk2Ilnwjzsvl2qgLFYFtMXCqkABdJ0hQB16iYwNxHh5f+Gli7VmVnTUpDtoGlmBgCxjVNwLzE4jxFKxZ6yalfQUdLCVIK2ANwRAgdj1xLH2xs9BrnPjf8lXDMy6l81VmpTKAQSb7M8i86Z3M+rcdL2rNTpsvmOjpVY1HmG8scywCJ5iyqsmDzWgEYgmbeoieT5itq5wsFAumyiLgEAC++GD55cxWoLWoquuqrCFPPA02n7gIvNz6YG5Hm3thTxcXRHxJlE8vKkAeZVXW4NSLlVkQxsNTflGFlPh9VHQUlJZgZCktAESSqEEiY+uG/i5Ac5pRA+imoILEAFtR/EPa37RgXhWXBrKj0acEEXYNJiQI1N27DApu9juNYbX3/AJ/YIqJmSFUrVVCQDpFcE3jrO+5HUYsyfGa1JQjLWbSSBqZoN5G9MfAf2wbxThOXoosUQlQsqgJILc4BjmgjSTvYGJN8Hpw1XYBopliRpTVNhqMkGBbt33NsM4ojeS/H1YjfjanQ9ZXClivpQ35gQSAGIgzteBgLM50B2u4DCS4pgjVa51R6rH44bcSyYak9NeZwuu8SXQkEmfxpBk9zthTkc2F0OGboCusTGznm2kQ69ipGzYV2hq1ux6M75vlZinWRH06WV2U6l3hhNmBk9Y1EYKr0TVI8zL6ivpdW+HWQx+YiwxnHzMqJWm5a7kqCvmCYIH4HFj1U3E3iTeVKn+HIBEg02KEd1sYlWm/3htfcE2uv79hbx2NuL5enUpqlSqaGkyoI09RpgOumesBvrJhVQ8I1NCoPLq0kJCQz0xvLEetBJ3juYjFv8bpYKr1wGlYSszcwuBDiDrF0vcyLHFT1woVxWeSItTSbrP3IJJAPzBG4wxZH0A8RdwjMnIUor0jqeoyiohkNvBC9NKT8Y6zhrnFosiLS8tnqVUbUCCYkOWXeFiCJjp3xkuJ11qsoaoHCLqFqqtBKC2toII7dj7yRk/EDZV2p06CEFmCMCxLjVYapuBcQO2GSaktJ39AVCUfhQ5orqXQ2n7IMgS8tTP3dt10kAmwIXCKtSSmWEE1NLOawDcusAU4IJADEAwRHMBia8YbM5qlVpqE5lLwxOxAj4wTbrPvg7ieVCGm1UrUWky1ammnZqRYkgA/9NzaDZWMxEY6LcV9zZJT/AGEHDc+VZD9qHpI1NQUldLapiTMgtuI/XFlTMVDSpU9Z+xZmSVE9YAbUJi5uNsPa9RVkLkWBQgMhdpZSJ1KRadom5Nowu4zp+zNLTpquo0Ey6A6jcEmDywekzjVkbd9BLGl8w7J/6kCpU0mk7qyagEMtqF3uTGmBO2NVwbiKVqSVFXy5kaX0SCIHcT7Eb2x824BwWpmKrET5SHYnSdLJcT6ZgxJ3BgTj6hwrhtPLqqIpHuSTPc79e+GonbCqIncKYtKi2/Qe2Bn4pT/iEpyNRRyV3aQVjY9tRjsMSzed0kiRaJMxE2uYMYxlLPDMcTo101imDBJgQFRwTa4/pNsMTj02BT7Ru/ITsR35mGPAwEwR3N5H/jFeX4tRq6RTqo5bYA32nbpbvidQ1ALAE+469Nmx2u0bT8g2Y4j5elSoLMGgiAoiBBJvucZrjPiHMUqmlXy5BAPMrW6HZxIkTJvfHnHvD+fqkVKdZIAJ0QBvPQCNmiCT39sKx4VzxJNShSqmfUari1rQrAflOJ5LI5aeh8XjS2tjjh+Ty4y706j0B5VQsAlRgFJHKyEsdJk73EyJi2PH44tamWYeXmKSggNYVFaJWQdg0TtBjEcnxSkVpBwLr5evSxHLpBWwMFgjMOl/qBxPOJR8mqtJHUN9nWDW3IYEm2lluDAvNuuFpu6Y9xXa7RGhluYPQK6XW4ZirbsbAKV6dZ32jEco9SlmqTtFUAEKhcO6TN50iCI3g8pMYdArXDNlJBqqx0K1Pe41XOoXPTcTt1lU4bXVEpaYhBpqMxJk7glQy8pJ6CQFjtgWmtJB+opfibE2ZotmKzVvKrqXcKwgchhVEwZidmG4xTRWpRqqCNNUEjeSUg6XGkmVMFdwQwN7YLz/ABqpRYcjKrA1ANDTIInaTMruYBk2thUvBa9amz6tKhympvV95jYAtu/SZk7YOMaVyBnO9R+w8y3D2rgulZk5yCjVixVkbUsSCYBlgDHvg7JeHa1KstTzGcAhvuknl0wzQDERaJt7jCnI8CrU/tGUJLIFqK0hDJVuUCYmRbb4HDOnlGU1WqFyy/7sOQKg5fLtuAIPYm+Dc9WI4W6C8yn25dWWyaipbeGGo3vOiT73GMq2QQVymqpoeWphILCSCCVJB2kSJAgbHDLO12LDQXWLtTX1CQs85MMsqQCMV5xHfyKi8lWh6RBk2kDrB5Yn3+eE8qdlPpvjXYJmeHUUaiFaqrhyRNEsQsM3pAaWkbk7HaJxRVySbrXCMEZftl0AGxQgkgg/IxMXGNEcu2ldFYiGDAVWUOGi457NY9+3YYjQ4TmVzU1kZ6RBjTDLq06OZdRgRewmQNsNS12Stu+hInA6wYuanmoLzTdXIWCSY1AmLGwnpBwJlMjmKiUmoh6lLQuohZEgqWXaRE/UA4c8c4MtHy0FMLTqmKtYqGYdgxMxYACJ233wJ4YyXmPrCEIQ1Rg0QLhQFM7gR1HWRjUtWZzCPDHhLVVWs9NYR2Uo43GiAdJBEydx+wwbxDg0MtLyyKEHTXXZT90EjYggKZ35TuJwwzK1V001qN5JJV3JUNT62a8DoJnrfE+C5TT9mHFRacnUG0kFiSUZNmQiDqi89d8Ik3ex0etGJ0ujOPLLCmzayDMyQpmIESh6A3jphvnuIuGDArVp+kLpjUAIPN95isqym4mRtYRtS5isCPLMt5bknlEszKw+9SM80HUtm2vg/NZxFpOdOkxpq0QJ/Dzow67EGYYRcGDguSdINwrfwF61KDFag5Qw+1Z6XmKSAoSREBgZUmxMSZkHHV8rSZKSiGqLoekRSIVVnUJVQbMQd5JIO2CM5k4Hm06h0t94He3pqge/WBFx0nBnCqFCtKl3pVwqqVZpBC3BQmdQFzIIb3645tJbs7fapkfDlTRmWBKkVQDqRCELQSRDKpDEAMI3m5xrBWDkqF3F2KAX7NJmf8nHzipXzmQdaeoVWfQiKQSQVk+mTOoGJANtojGx4J4l/iauZp+Vp8l9IJJgiSpEnrIJt0I+OKIPWuiOaae+yfHKK1Wp0TT1AozCZBgAgSW30m9+sH3xn6FL+HasGRgRUU+WCCxBliOxB+P9MPONIxq5XZIqiSCSNiRMRGojSJ3OA8zkwczUWIAKydyAEO0+wn4j2wjK2p/oPxfh/UW0q+nMLUCAotTUv2ikQTB+z1SSASAAJmIxtMpm6NSTTZG0qHJuCFYSD7CB3sRjBfwlNNXmlgSdahY0bCR6S3XuPbbAolSalJ+WsdC3IEgrrWPwmZ03nXbbB450qOywvZ9My9RairUptrUiVZXMH/PfHj5dCd2/+zf1xkOBZ5smwpPUDU76VHMsG5cNEi5229XbG0Nc9FJ+eGpqQhpxMN4Xdqr1MsCqvR1EalJE6wv4tX3Z2t72OJcdoeXTUV0Q0w0qqOI5maDAHQmJiI22OKK3B6gq+YyzNYDUKkPBIAtNxuJsYxJuFVDUcGkqUyQvrVyFb0shJB0gxKEjTsBiLT2Xptd9HvB+JUKauqjRWpMGXXpVr3gkgHSVJ27gdMbxHWtTndXXv0IuJHzFsYimWmi7ItQglfLWnE6g1tROlgWj4XPTB4409EMFplAXLKtQG5IHKG7Fz8Rq27lL3RsVVSaQZx3wcmYILVaiATAWDuRbccoiQvSThPw3j7ZVXpmKxYeeCTpIsA2qZF9NiOuqdsVcZ8VmmwrU3qlWc+YjqyooELoH3SYmYkgg48rNQWpRfUalQKFVTKpUUoywGNpBAMC/cNNsfLSfQUUqdks74sqVaVRdKIujzV6mOVgh6TJ9VicP8tXBqUWUgivR0iwgHTrpg7x94X94wjrIrJSKURTVNQZ6bLYNPIZ2K9Qwx3B8i4pM6sxNNjoUqi2U7EARJj1CLMIwXijpJdgpyTGvU1KLgEISkkrIq6dRi5GoKYtM4IzfCdLKFKNTZS2pVGsCVUMCLADUNuxwfn+HqPSWam6LVB1XEHVTafYn8zvOLaWRg1GXUQVIdXMj7QPrYfFkWRMSW2wDkmOppWuhHwDIs9RqdWC4CmnqRSCBIHqGxmZuSrNiqr4jzVMmkzqD6QrKoCsCJn72gr03kdBj0Uj52SqIWD8wbaToOiOYWgEiO04OzvAdbl3o1GLMWMVaUSYB+7se22H4skYt8ifNjk/wgNPxfXhQTSn1LqsbWNMkEiGE6WEnaTi5vGFcCVFFSwFQHosb02g9YbmH1HSGX4UKdamBSVAyFNNR1qzJC7gW3G+/fA1HKIuoGk3KWok+Yl9JYElShIkNue9vaj1MRP6eULbxfVfVrND06xqVrTB8txMabEa7npM3xPw34k11Ep1AmnQxp6Rz0ivqSwuhG2947jETwimY+zJhdH+8lhBEf7Uk33k4jTqUss6MKKWBUDzZ94tTAJMmATuMLyTxSi0hkMeWMrfQbxTMrmZR0KKSAtRI1WNhJ5J/kfQwkxOO4h4eUUqdCm41qhVGgAskktTdRbe1to6EXCHGlJarTyoR6gZmY1YLSI5hBB6EA7e0mQeHcUfL6AUpV/Mp611kpp08rARPqNybcxJ64mStUtFHuTugfJZtqFV9J8skaalIopWxJOrUYCwZD/HfB9TKitpq5dywy7a3prBZNQDRTcypAgnSTIm3TEOIB6jio1SkDpIOiSdMRpvEkCfjOKKtCrTp0Gog0m0mHHUahr1AreACSDYW+bU7WxbVdaNNl6lbOZZgRHNC1AFY1KcWMCYMmCBBETE2KDgVDNpVby6SIrLzU2ZEJtKuwLCoNO8gCxMdsT4fxrRVbytShkIrLTBYa7aqyj7q7kBZ94OB+LMwOhnZ1JJJVQCVaTd21TcBtt2O04GK4NrwZKPPfkLznFlY6HzFSuysCaeWQBJkaR5jSx5ovG+LqfEWbMCvp0VKlQhFZzIAUpBn7NhMgrAYSDecNPDlOn5OhVWm6oGYENqSfSxOkBpMG/b6s1yDlXFcpmAQCFg2gsZuCeqwf5RhzgmrJ1NxdMyZ4gpCM51hxZSillKk0yCA0EdrTbfFmfo6aAqIwCzTqC0R0BABhbG9ricXZ3wvWqECnUWnpYOVqeu40rJVTqEjcgbLOKn8IZgm9SkSwiVN+txCC4v9Ywl45aoqWXHVMg2ZSmjCqA1amkU4IPLU16tUbENIO8yIFicbDhDMaFMtY6RMFewHUE/mcJuCeGdDGrUSGJJ0EWURAAgQdp269hfTU+YTyn3j+3fDILiieck+jOZrg+duRUV1BD8xgSrFxYA9friqnwzN8inyqmkAb3MCxM9es9TjR5KsaijWuioRDAEAA72BMnt8jhZxTxM9CwoZlwDDSjWW/MCEKkADq039sE8MGb6815FWbyGaby18hV0HWWNUBQQSdRiSBEiADOPOK08y+gVKQqqhLTSBexEG24JkQxW0Y11BlqojrtuLiRuBJUkG3vj1VMNa4vFiNv8ABjvRSVIz1pN2z58xQwHBBDAgGmQLRM8og72GLfMpMVBqqFpxpuZgLytBdbySN7fC2N/Gynt7fSL/AKRiFTJc02JFxNv0AHttgfQ+Yf8A2H8D5+uYsaoaKpUqUAQyJkA3YH59Le2C+FcbpZUeWxZJdnWFGkq0SoEgwD2Fr3vjV5jKJ6mpKdwFhT17lbH54Dy/h9UOpXRC0E6KSLN2gSOwMfKepwPpSXTv6HPLGXj6ikZoVcqPKhvJqFAdMnyidSWvFrd5Ud8ejiNRaWtUCqeUqVjUp1EMQAxk9h3PyZ53h/8ADhswhBqKCalo8xbGDH3huG94NjidWiuZRiI1iA4boQQ2lxuLgQe3scT5E49ofjlFoz/BTQcn+JliGIRlLwsjVBiDeImPbc4J4vxDLQ1KktcVXCgOgYlS0xZmE7R88eZiqKZqsyjWvMVK2gSgYgd95G8CemEvDMmMzZCKVEQNTHUzEEnqbtb/AIjoOuDj7nYU1x8mh4cMpmDyylSnDXexgqSwKsR6rwTIwJnc9lKJ5VNWrULOVBZSbSzEkm8dOt8L6+QoU15QKSywL1CzMStirATa8kECLXwnbNVSFLEVCSOZnVmAuNCg80STzDu3TBemrFxlJodU/ENIuFTLdpYljANy3qEiL4Jr8VoBLZdFqK2g6pISpcqTBDaSQL29Sjrj1OIQiJUpujJySrShps3K5UKQWUgCGjtN8VV+GEc4aCyUUr04kXMCTIYMoO4mwPacK1Y9RdbKsrxPLoSlbK0wSkjTq5d1IbUx7TK/DfEauWNOrzNSC+YtLR5SSo16BUG2oTY3IncyME5jJ5fncOtMsPLAZSLBmB+8PUL/AEwBm1FSmsA1IIYsoJjmlo7Lv17d8HbdUhbUUtsYcRyhpPop1C1RAGgBLyJEAaVIOkrBvzAi8YqqANU8zTWAaQSGIdTO5BuTzFNpiJEbh5PLslXWqEuytJZrASEmxNub3j9HFHglVV0tVWnpjVcSZC6ryJPKDtuPfBcXXYPOC8AKZGqG+1Y0nQAo4CzpYlEDD0wRvEbm4GGObyamkrkaUYBrADym5QWH8pIgj598DjKUhVpk1ajllYatQJEDmtYGBfTe3ecdkeNJl2FNpOWqBo+8itJkAbrqEkobWkeqxcfALnfuQr4cj5SsWXQpA3OsKYEldVvVqAi9xjXcJ8TU6tOkXpmnUqHTpKGNU2EmJnAuV8N1Tl9K1EGsEgGTpkDSCReV2Jm/xnCVckYSnI82nKH1KWGoqGBn0ggkAbDe+AjlcWFLHHJ0PclxQnP10Vz5a00dTTgDlgNIaZE1PaNPxxoKbM33mjvyj4W0g/LHyvieccEliSzJ5JIiOUrDaphptNoI9xh34T8TVQ6pXLPTK06azfQVEBoIlgQYMdgcUqaeyWWJo3gW/tOJMDO6/PHlGiBMNIOwJMD2EknFijsbYLiKsX8G4hl80jPSIJHK0agQfynv9Me5zMCiCfPdANweeJNuUqWj4dvacEZiiIZqZRan3WZBvEX21TtvgTLUM6tYM9SnUpR6VAUgjrJHUmfbSBgzCvg3HqFWqaKx5iqGkBYYESbra1gfcx0w4p0FQWgdz398eOQSCy7bEwT79fhiSQRINjYdvocajmVPSWBtHsSP7Y45YSIkiNtR6do64v5p9QPt/wCP3xXoIJOgexET8NsdR1nlzEdN4Yg/lgCm/wD6rTHqpB568rNIbvGv3+OLc3miNTGkSoHuCD3PQp/MPTeR1wjzXE9Gcplqb/8At2OwM82osCGMqQO52GBCRf4l4kUo1YBP3dYpqQxsAJ1CCJ3i/wAsMKnCNWhw7LWAA8yF1RAlSPSwHY9iZwn47mkfKalNmKrSQkBlUNMxMiYBvMD44YZ/iCCn9m4aoaiLTUPM6mDAAFoFpB7XwLSfYSbXQBx1My1GpSfL+YWTSr0jHUeoE2Ex1PtG+FdPjDUqZpvSalKldYKhRAvJvbruL/DGvo0mYKxtIOkIQVS297sQfvHqLAdR89w9isPUrVFtaFIMAiSD8ZJHUDYWwCxJLQfqX2ZulxShScvQo6y0KSlNjqUMDzED1GSJk/PAmTz4FNaK5dabCEdnAQ80hGPqbm22EGO+G2dq1QzUFqlZurVSw1WjSCsAAg9N464GHhWpfSwpsQPTVNyCW1SEB3gx7YRJxjplMbltA+e4TUQfb1adNYvZjYN5gswg6WJPYbzj05WijqHrPVm4IJCtMWlYBMTAEzNtsOaXBjT59a8qkancGNjfk2ne8wd8ToZcHkp1KIE6gomfUDIWAO+wg2265zXhHcfixdTq5WgoiiFIP/TBIJgjUWuLXk72vcYJHFKelisMVgwQOcGQYiZ0kQRaIHfB9bho5gKwkEalOgEejqNjAHTqd5wHW8IjMavOqtpJJp+WVkSF1ydJmWWYFhGOU0+xckZ/O0F/3dTyqA1NIVdPMRAB2ULp2kEQeuKM5nGCHRUZ0mDq0akYwEjqASBPuAMOamXNOjmA7F6lze+kD7N0v90IQw9jPTCHLoJamEcq/I2ogkkjYCARK3AvcfLHJtptDklaUvI2yvAc0xJdEWSGZqjiZJuYEwxgT8uoxfn+G01+zrZimGqQNIpl2vYmJmCSD7QIwHW4i/8AChXaFpwQ5HrUEaWDbNBMEWgQeuKsizOGRLJpLAttqdBJDGwiNx0674VGPJ2OlOUVTdIe5DK+XQqHKupliIA08wgNuSs9f74W5xWLouZ1FmaQQvOAF3PlmGkiJADDULnFIqtSQUldaNMiQUfUzmFksRzC8AaYAHTtofDlSjUk0iNYswa73EzJk9f64bHF7tsnlmdWkKMn4HNdzVrMyKWZkDQzwTv+EEwDtJ9saHhnh6lRsoDE3ZmSWPsWM7dumDqCrAjmsSIKkW3ggA72nEnAA9LfAT+2KowSI5zcuyZm+0zaQbf1/LHEdys/D++I0qk/dIFtz/c7YU8Tr1w/L5WnpIM/PGtpApWPS1rj8pxXSAI5GEAbC8fn+WKDWIE7AwdStqHfY2+m+JgpcnmHfSIW3XpGGgl+roGBPQGPj0j8hivSQZ5F63J36/5GK8zVp0pc6gBcxJUe5HpFuuJI6MAytZtmmxntNj8MccWMG66DNo2I+fW3wxUcsQ2pRFjZWIB7W2ueuJNqEEAN8gD8Z+GPK1FmvqjsVkG+95P1icccdWfZjIIAN1mDvv1PwOPlfHkfL5otTZmNnpyCRoYsxXS1yoO9vjj6Y3DgGBHxJPMT9Zk367dDgLi3h6jWvWopU+PKfkwKkfOcLasZGSRlOMeJ6FWhlx5eiqCr1QtMACIkKexN/bCbiHH6r3BCxpIUBVPIJW68wuJ3398a8/6d5eAV8+mVmQKgef0P54KXwRlLck/82cyPgSDPwwLjN+RkZ44+A3geWU0KekCrqVXYknVJAJ7EXJPY4NfTsRUBuCmk/WFtHvYYS5rwlQamEJrU6anlh3gdAADqI+H64jwvwhRy9XzKVatq0kQBrEHrsx6D6YYJGVRVrAodLA20vB+V1P6nAVLgTU58moyddAKMq/8AabfSLYaEklQaiMQZIZYJ+Uj9DgDiWbdHAVQFgM5aVCLtqBUc6g2aRymCbTgZRUlsKMmuioKabeZXpIQIIzC04Kn+cbr2kEjvbB+RNLWUREUALUBWNJ1SJXoNotE4uoglbEXuViT7j1ER7j49cZbiFBqOcRaZWialIkhUDIArRpZQ8kHeQOvsTiaf/H/xHRzeJC3JeKfJq1EzCmrSXUaYIBIKsYZWa7IRN5PcbHEc5/qLWQ6adKlS5rAqx3+gmTO2GWc4tTNREzlJF1EBnA1qQt03GpBMgqVBvvE4E4j4NosyvTk0y12Vl0czDYajETsAAbXwq0n71Q5e5WjS8ZolSDaXENHVlUgi/wCOnI+KjGCztEq+lTDArHuBDU2+akX6EHG5yGZNemwepzhzTQGAdSGQ3uTaY6TvhD4oy32YzCJdBMAbAkow/wCyp+TYzDLjkp9MzNHnj+a2UUs6appgBERSNXKCRKgM0EaTcFxIN4AxVWq5hipKhdUqHdRDKTo1GZhTMgxYwRu0rTxYK4JPKqhnCCebtuIuL7dN8EZjN1H1T9nSqjSurpsfSQHKg/hHLNrTNEotOoi8WTmuUwyjW0FvMZaruw8xQt/wlZ9MyB7EHEfOqaiq64RtLmNMK0alMjSgiRtcicF8K4HlyFNRhVYxK7aTIItcnb1bEXB7jcULUamociMS4DWZVD7AXkkbLYCQbYXSi7H83JUkdkcwiVCaNTLpUVg2uW2LaYkUwuk/IcwPx3eaz7eWrUwKjGNoiNyReNtuhMTE4xFPgmWNXy/OgkDSiAAQY3J1GTuYiCeu2HXCuIPS0ZYwqgBKTAHSOwYTEx2METBG2Nw5I3SJsr5jKpxWtrZUyzPDQNLIIkCDUEyJMm17D3xE8YrizZGtUItqU04MEiRfrvHvi1vD1Fm1MG1XLEOwDE+olQYP7DHuY8M0XMtrJgD/AHG2AgD6YrJroNbNqpg2m/b+n+DAHiLiFJaB1czOGWmD3K7n2WZnpIi5GGLMjSCswY2JH9Pn064+e+OFzJzIalQqlfLWIRjpMmdpWCYNxMRtGOk3ToOHHkuXRrOHUvMqu9RhUKBSA3pk7kC4AW1u5lpth555MyLz3B/THyvw7l83/F06zUGXRN6ilAZBHW+8T3jH0mnFtWmQZ5ZG/tgMKcYpPsLLUpNroKO14jtjn0gf3jFISTZz8J/WQZxGrmypvTJHdYb9sNYpIvSkAIEx8TfEalJYhhAPw6/H44qR1aGgqY2MgjtYGOmJQq327k6sZZp4mXABVWt2ImP0OLVAH3ha2398UPVQgg6gI3hhI+JGKsvVohrNJJtYT09hjDfAT5T/AIpttER8DP6g4gKLixh1/mgfoI+kYscoPc/UxiuppBnSxP8AKP3JAxphOqrERyke4LfviirkJgA6NJlSI5T3FrjoVNiCZxN69rJUtA2P6iQffALuzn01EGxZ2LLH4dMqYO0j4Y5nCfK5006ZDqgVcwibDkllYCd/KdSSv4Y0/AqvmY4ijEb0ma/a5j5oJ+eMXxLxHUWqwrhas1GFUKABYwRtYWmDMHY7yx4HxcVs3SdKr6g4RfN5miDIa+4mJtIj3wKdjHFod16Berk1pOBpeq9OosEsCCy6uhB2gxtJ3xKvkOfUCMvUA1VKiK2h5GkLUWCoaQSZAEdbzgLxBxBKOaprWRT5fMxotBgkmG2ZTMQZ2OG3h5HqUVrFnIrAlwTrBuV30avSNO9xjmk9MFWtouOTpaPKqoKTHqJCMwmCjWv/ACkg/HCXxDmPKd6NVmC1FBSqByq7Ao+oDbURMibtMYeNSqyVK0nUyIYtJWRvPXST3uBvfHtThSmky1UpywgxJ+Hq/DYjoL/OX0EnfgpjmdfMx1SjTytPkg1ZA1MNXlz94mIEzM7GQYscLs/m6rkpUBq1HVSWJBJWdS9IUg9Ra+5xr6mSLZRQqRWpaVKyLaAAbE+kiDYdcZjM5U1KlMNOo0pdI5NSiWGkQI1EzFgb43nYcMfhG58M8QWpR9aGsqhagUAMpFoIHT4W7YC4vwEOkhg7QxAkmLAah1PSSOhsMZ7gujL1QzCFQ9JmmYPKQDBBmZi4E+2GdHxKBndQkUQhWSNJFg1lN/ui9uuJ637Rzg4szVfKulRnVIYASADymbdbj0mVm19sXt4rJ8wOgrSLAD0mYIJFtMxA7kGRbE+P8Qyj1RUPmMCuk0y2kgyDGkCYhj1hotgQ1v8Ab8nSCy6y7woT7mmLj2ETNj3l6UWk5Iklj97aNr4Zz1cIFqq8xa0hT+GWHT4/LD8ahtH0X9iP0xmvDviSm+iidSvo1DaLBdW/QGSABsLWGNEyuLLMf3PZcULYiSpiTxx4kTIZc5go/mWRFBIVmMkBuhAudpgHHz5/GnGqWWp592pmg9Q0/JFOGEBiZAUMFhTfUemNn/qj4fq5/J+XSpMalNxUX0jVAZSsk7wTbvjG57/UbiuZyYyPk1zm3Z1rVPKQB6bB10adAC7jmEbb3w1AH0vgXGVz+WpZmn5ihxsHiCJDLteCN/hhlRygX0iN7lifh3xnvBfhatlMhSy5qhWEs/KDBY6iATMgbbY0lPLvA1VCT7SP0OM7OsjobuVP4lP7HFgV7dbdbX+U49VINiSBcyT8v8nFWaq1AJVb9pPY9h+nbHI5nreYCdIB+f8An7YnTqsRdCp/5D9sDZDNOynzIUg7Rfr3AH0xLNZsU1LOQEF2M7TAmP2GM0aXK7T0A7ycBcczhp5eo4EHRZhcBrBRMe/5YxXFvELGp620OCoUbFV2EE+okGR8r4VcGqO1UjmNEKTVVjKkAHy5GwMgX+Me65TpNmxXKSR9ZTMalV1Ah1DDvBAI+O+AOIcTqU/RSWp/8mmLWmRt8MZTg3iGpRGXWo5NE0wrAhQwkqtM2AjTAmTsxxsqfNzLUlWAIjSQRFoPY/LBRycujZ4+L2Y3N+JeILytw/zCDZ5qFTc3ABM/XFeT8R8RqBjUyehGIUMQ472l3sJ9oxsWy5HQmd1Wo42NoG3v0xTU4VTdgxo0mi8vJM/n9TODMutnyKpxG9Q1QfMcqRMgm/NF4iem2B+H5/Q5NN4Y7iFg3tE9f74+2U+GhfSlBF3JFKCCPy+sRiCcMXl1OvKSRpVIn6Rt+c4H066GetaSaPjGad6rwAzsbTBJIgLNrwAI3x9e4dx0sFmiyIoF0vpECAUI1KOxiPfBdSjTBgFuYQQvUbwYG3tixeFoYJDE9C1+lrm9u09salTAlLl2eFahJKmRNgQF397HHlbJgrqZUUjqxB+ZI/Y4vCEFucgdPa3vP0EY8IqR91rdCyzfvePljaQNtGbzmWWlXGYII0rzPT0kwAQLm2mNxubdsV8R40XM0su5qgGKhUEAQb2knc22P0w3z9NiDSYQKnViWI32Y8s9pIwv4PxNwaiV1g0R6hquB1M2mINvfEGdcXyosxStUJuLcMP8IK6m3lqKkKBzEjUD2uZFrdLYp4jwXy0V1YhV+yeIEsRqmdvlf+jLPZpc40rU8vQJhvvtpZgrC4tB+WFnkUIZjW8ywdlWNIBuIEbwYvtNsZFJKxk8+vcKa9d6TqPLVJWQ5ADFbaL7giBYCQVGxmSuD8MrVDUAUnWPUVYRzB4UTO872gnFOQq01qowGpDCmYkAGARq2JBmxHpYTj6TlqqIoRVZbTYSPjJPXcTimMF5ETyvwKvDvhelS01GQmoDY2lTBBhR6TfqCffGgaip+6Gi0n+1sA596i0qhQS5UgMAVItE3GkFfcwe+PnmazR1fZ1mAgaru0tA1NK9TuQbgyMG5cPAEcfqeT6wtCOpPxP9scX+mPcdhtUTkDJPSPnOOKtpgwe5v/fHY7GI4HpRKkg3tGokde/TfBFbSBcWF9sdjsd4N8kSBvG98Z7xfmQcq2mQBDEd+wtY3jHY7GBcU0KOCcBAQFjzNUVbbbA7EfzYAzyU0eE1BGWk6g3IDIGjewFzHfHY7HlpuUp2XYdJCes/mVwNg7BVGw5RuRe/w7Y3/h/h7IRNQ1FIWzKBoAB0hNMASCAdhbbHmOx6GGKSRPnk2zQfwigQBHuLYr/hiTzEH/tHzx2Ow9onROnlBFwrR3H+DEswqyttzFgvYnqPjjsdjHo6O2Wb2kxtgTMZMsbwVEWJYH8jf547HY5mdFpBA0lVPa5iI6yDj0ZcxFo95Py3uMdjsacWeUVEaU0mxFx/UYy3iSiKTrmUsKR0upG6mZA/acdjsLyq1QzH2AJmqVFszTpoZpw8vDAzAgWkAW79cZ7O5xFqippJFZeZSR94G09gb/0jHY7EeGK/3X2sTkk/7+ZTTAKUzTGmpVbRqOwj84gj5zj6HlEetRpqtQ02AuwF9iFgzcdSGnYdsdjsUR8/mUVpfkV8S4fWQLqzGoMf+kCdQWAYLafkBHWxmQcjkBDBqOXqEMQWKKs7RbSencnHY7DG9mJas//Z"/>
          <p:cNvSpPr>
            <a:spLocks noChangeAspect="1" noChangeArrowheads="1"/>
          </p:cNvSpPr>
          <p:nvPr/>
        </p:nvSpPr>
        <p:spPr bwMode="auto">
          <a:xfrm>
            <a:off x="63500" y="-766763"/>
            <a:ext cx="2095500" cy="158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4828" name="Picture 12" descr="http://www.saudiaramcoworld.com/issue/200504/images/MONSOONS_2_566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514600"/>
            <a:ext cx="4038600" cy="278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7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09600"/>
            <a:ext cx="86868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322625" y="762000"/>
            <a:ext cx="35052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Historical Background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05400" y="1676400"/>
            <a:ext cx="21336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Adam Smith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33800" y="2667000"/>
            <a:ext cx="5105400" cy="266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Published </a:t>
            </a:r>
            <a:r>
              <a:rPr lang="en-US" i="1" dirty="0" smtClean="0">
                <a:solidFill>
                  <a:schemeClr val="tx1"/>
                </a:solidFill>
              </a:rPr>
              <a:t>The Wealth of Nations </a:t>
            </a:r>
            <a:r>
              <a:rPr lang="en-US" dirty="0" smtClean="0">
                <a:solidFill>
                  <a:schemeClr val="tx1"/>
                </a:solidFill>
              </a:rPr>
              <a:t>in 1776</a:t>
            </a:r>
          </a:p>
          <a:p>
            <a:pPr lvl="1"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Advocated the division of labor (job specialization) to increase the productivity of workers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3.bp.blogspot.com/-OWXevc5ckk4/T0jduCwYV0I/AAAAAAAAAJc/ySxQfC2f2P8/s400/smi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28800"/>
            <a:ext cx="2209800" cy="333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3392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09600"/>
            <a:ext cx="86106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29000" y="734285"/>
            <a:ext cx="35052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Historical Background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10200" y="1641765"/>
            <a:ext cx="27432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Industrial Revolution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43400" y="2667000"/>
            <a:ext cx="4648200" cy="2667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From 1750 to 1850</a:t>
            </a:r>
          </a:p>
          <a:p>
            <a:pPr lvl="1"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Substituted machine power for human labor</a:t>
            </a:r>
          </a:p>
          <a:p>
            <a:pPr lvl="1"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Created large organizations in need of management</a:t>
            </a: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6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68" name="Picture 4" descr="http://senioreagles.wikispaces.com/file/view/industrial-revolution.jpg/259063272/industrial-revolu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667000"/>
            <a:ext cx="3886200" cy="2676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319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609600"/>
            <a:ext cx="87630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692245" y="734285"/>
            <a:ext cx="35052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Scientific Management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55275" y="1600200"/>
            <a:ext cx="6477000" cy="36379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  <a:defRPr/>
            </a:pPr>
            <a:r>
              <a:rPr lang="en-US" dirty="0" smtClean="0">
                <a:solidFill>
                  <a:srgbClr val="FF0000"/>
                </a:solidFill>
              </a:rPr>
              <a:t>Fredrick Winslow Taylor</a:t>
            </a:r>
          </a:p>
          <a:p>
            <a:pPr lvl="1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“father” of scientific management</a:t>
            </a:r>
          </a:p>
          <a:p>
            <a:pPr lvl="1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Published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Principles of Scientific Management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(1911)</a:t>
            </a:r>
          </a:p>
          <a:p>
            <a:pPr lvl="1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theory of scientific management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Using scientific methods to define the “one best way” for a job to be done:</a:t>
            </a:r>
          </a:p>
          <a:p>
            <a:pPr lvl="3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Putting the right person on the job with the correct tools and equipment.</a:t>
            </a:r>
          </a:p>
          <a:p>
            <a:pPr lvl="3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Having a standardized method of doing the job.</a:t>
            </a:r>
          </a:p>
          <a:p>
            <a:pPr lvl="3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Providing an economic incentive to the worker.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" y="1828800"/>
            <a:ext cx="2057400" cy="3352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006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32375" y="762000"/>
            <a:ext cx="48006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Taylor’s Scientific Management Principles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66800" y="1905010"/>
            <a:ext cx="7543800" cy="300082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38138" indent="-338138"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rgbClr val="211D1E"/>
                </a:solidFill>
                <a:latin typeface="Frutiger" charset="0"/>
              </a:rPr>
              <a:t>Develop a science for each element of an individual’s work, which will replace the old rule-of-thumb method.</a:t>
            </a:r>
          </a:p>
          <a:p>
            <a:pPr marL="338138" indent="-338138"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rgbClr val="211D1E"/>
                </a:solidFill>
                <a:latin typeface="Frutiger" charset="0"/>
              </a:rPr>
              <a:t>Scientifically select and then train, teach, and develop the worker.</a:t>
            </a:r>
          </a:p>
          <a:p>
            <a:pPr marL="338138" indent="-338138"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rgbClr val="211D1E"/>
                </a:solidFill>
                <a:latin typeface="Frutiger" charset="0"/>
              </a:rPr>
              <a:t>Heartily cooperate with the workers so as to ensure that all work is done in accordance with the principles of the science that has been developed. 	</a:t>
            </a:r>
          </a:p>
          <a:p>
            <a:pPr marL="338138" indent="-338138">
              <a:spcBef>
                <a:spcPct val="50000"/>
              </a:spcBef>
              <a:buFontTx/>
              <a:buAutoNum type="arabicPeriod"/>
            </a:pPr>
            <a:r>
              <a:rPr lang="en-US" dirty="0" smtClean="0">
                <a:solidFill>
                  <a:srgbClr val="211D1E"/>
                </a:solidFill>
                <a:latin typeface="Frutiger" charset="0"/>
              </a:rPr>
              <a:t>Divide work and responsibility almost equally between management and workers. Management takes over all work for which it is better fitted than the workers.</a:t>
            </a:r>
            <a:endParaRPr lang="en-US" dirty="0">
              <a:latin typeface="Frutiger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693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6106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86200" y="990600"/>
            <a:ext cx="35052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Scientific Management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71800" y="1981200"/>
            <a:ext cx="5715000" cy="21698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Frank and Lillian </a:t>
            </a:r>
            <a:r>
              <a:rPr lang="en-US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Gilbreth</a:t>
            </a: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Focused on increasing worker productivity through the reduction of wasted motion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Developed the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microchronometer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to time worker motions and optimize work performance</a:t>
            </a:r>
          </a:p>
        </p:txBody>
      </p:sp>
      <p:pic>
        <p:nvPicPr>
          <p:cNvPr id="12" name="Picture 22" descr="Gilbreth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9035" y="3124200"/>
            <a:ext cx="1524000" cy="2113448"/>
          </a:xfrm>
          <a:prstGeom prst="rect">
            <a:avLst/>
          </a:prstGeom>
          <a:noFill/>
        </p:spPr>
      </p:pic>
      <p:pic>
        <p:nvPicPr>
          <p:cNvPr id="13" name="Picture 23" descr="gilbrethfran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1618" y="838201"/>
            <a:ext cx="1551231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693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6106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798620" y="685800"/>
            <a:ext cx="35052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Henry Gantt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1" descr="05-150 EX02-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00200"/>
            <a:ext cx="6597650" cy="3662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693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6106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19400" y="838200"/>
            <a:ext cx="35052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Scientific Management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38200" y="1752600"/>
            <a:ext cx="8077200" cy="22390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How Do Today’s Managers Use Scientific Management?</a:t>
            </a:r>
          </a:p>
          <a:p>
            <a:pPr lvl="1">
              <a:lnSpc>
                <a:spcPct val="20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Use time and motion studies to increase productivity</a:t>
            </a:r>
          </a:p>
          <a:p>
            <a:pPr lvl="1">
              <a:lnSpc>
                <a:spcPct val="20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Hire the best qualified employees</a:t>
            </a:r>
          </a:p>
          <a:p>
            <a:pPr lvl="1">
              <a:lnSpc>
                <a:spcPct val="20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Design incentive systems based on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48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09600"/>
            <a:ext cx="86868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114800" y="990600"/>
            <a:ext cx="35052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General Administrative Theory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95600" y="1981200"/>
            <a:ext cx="5715000" cy="25160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Henri Fayol</a:t>
            </a:r>
          </a:p>
          <a:p>
            <a:pPr>
              <a:spcBef>
                <a:spcPct val="25000"/>
              </a:spcBef>
              <a:defRPr/>
            </a:pPr>
            <a:endParaRPr lang="en-US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Believed that the practice of management was distinct from other organizational functions 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Developed  principles of management that applied to all organizational situations</a:t>
            </a:r>
          </a:p>
        </p:txBody>
      </p:sp>
      <p:pic>
        <p:nvPicPr>
          <p:cNvPr id="1026" name="Picture 2" descr="http://2.bp.blogspot.com/-RI1MTy_sKSA/Tq-lOtv-w7I/AAAAAAAABQ8/NwVx7jAdL5c/s1600/fayo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2609850" cy="3486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37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09600"/>
            <a:ext cx="86868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0" y="762000"/>
            <a:ext cx="46482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Fayol’s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14 Principles of Management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33400" y="1752600"/>
            <a:ext cx="3172690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dirty="0">
                <a:latin typeface="Arial" pitchFamily="34" charset="0"/>
              </a:rPr>
              <a:t>Division of work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dirty="0">
                <a:latin typeface="Arial" pitchFamily="34" charset="0"/>
              </a:rPr>
              <a:t>Authority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dirty="0">
                <a:latin typeface="Arial" pitchFamily="34" charset="0"/>
              </a:rPr>
              <a:t>Discipline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dirty="0">
                <a:latin typeface="Arial" pitchFamily="34" charset="0"/>
              </a:rPr>
              <a:t>Unity of command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dirty="0">
                <a:latin typeface="Arial" pitchFamily="34" charset="0"/>
              </a:rPr>
              <a:t>Unity of direction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dirty="0">
                <a:latin typeface="Arial" pitchFamily="34" charset="0"/>
              </a:rPr>
              <a:t>Subordination of individual interests to the general interest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724400" y="1676400"/>
            <a:ext cx="3429000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dirty="0">
                <a:latin typeface="Arial" pitchFamily="34" charset="0"/>
              </a:rPr>
              <a:t>Remuneration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dirty="0">
                <a:latin typeface="Arial" pitchFamily="34" charset="0"/>
              </a:rPr>
              <a:t>Centralization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dirty="0">
                <a:latin typeface="Arial" pitchFamily="34" charset="0"/>
              </a:rPr>
              <a:t>Scalar chain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dirty="0">
                <a:latin typeface="Arial" pitchFamily="34" charset="0"/>
              </a:rPr>
              <a:t>Order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dirty="0">
                <a:latin typeface="Arial" pitchFamily="34" charset="0"/>
              </a:rPr>
              <a:t>Equity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dirty="0">
                <a:latin typeface="Arial" pitchFamily="34" charset="0"/>
              </a:rPr>
              <a:t>Stability of tenure of personnel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dirty="0">
                <a:latin typeface="Arial" pitchFamily="34" charset="0"/>
              </a:rPr>
              <a:t>Initiative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dirty="0">
                <a:latin typeface="Arial" pitchFamily="34" charset="0"/>
              </a:rPr>
              <a:t>Esprit de corps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48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09600"/>
            <a:ext cx="86868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0" y="762000"/>
            <a:ext cx="35052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General Administrative Theory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05200" y="1600200"/>
            <a:ext cx="5486400" cy="34855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Max Weber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Developed a theory of authority based on an ideal type of organization (bureaucracy)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exercise of control on the basis of knowledge, expertise, or experience.</a:t>
            </a:r>
          </a:p>
          <a:p>
            <a:pPr lvl="2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Emphasized rationality, predictability, impersonality, technical competence, and authoritarianism</a:t>
            </a:r>
          </a:p>
        </p:txBody>
      </p:sp>
      <p:pic>
        <p:nvPicPr>
          <p:cNvPr id="12" name="Picture 8" descr="max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1724025" cy="2808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090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600200"/>
            <a:ext cx="86868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0" y="685800"/>
            <a:ext cx="35052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Weber’s Bureaucracy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" name="Group 18"/>
          <p:cNvGrpSpPr>
            <a:grpSpLocks/>
          </p:cNvGrpSpPr>
          <p:nvPr/>
        </p:nvGrpSpPr>
        <p:grpSpPr bwMode="auto">
          <a:xfrm>
            <a:off x="1371600" y="1828800"/>
            <a:ext cx="6630987" cy="4341813"/>
            <a:chOff x="469" y="720"/>
            <a:chExt cx="5088" cy="2100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469" y="720"/>
              <a:ext cx="5088" cy="324"/>
            </a:xfrm>
            <a:prstGeom prst="rect">
              <a:avLst/>
            </a:prstGeom>
            <a:solidFill>
              <a:srgbClr val="E5DBA7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2000" b="1" dirty="0">
                  <a:solidFill>
                    <a:srgbClr val="000000"/>
                  </a:solidFill>
                </a:rPr>
                <a:t>1.   Qualification-based hiring</a:t>
              </a: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469" y="1051"/>
              <a:ext cx="5088" cy="287"/>
            </a:xfrm>
            <a:prstGeom prst="rect">
              <a:avLst/>
            </a:prstGeom>
            <a:solidFill>
              <a:srgbClr val="D4C26A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2.   Merit-based promotion</a:t>
              </a: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469" y="1347"/>
              <a:ext cx="5088" cy="288"/>
            </a:xfrm>
            <a:prstGeom prst="rect">
              <a:avLst/>
            </a:prstGeom>
            <a:solidFill>
              <a:srgbClr val="E5DBA7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3.   Chain of command</a:t>
              </a: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469" y="1644"/>
              <a:ext cx="5088" cy="288"/>
            </a:xfrm>
            <a:prstGeom prst="rect">
              <a:avLst/>
            </a:prstGeom>
            <a:solidFill>
              <a:srgbClr val="D4C26A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4.   Division of labor</a:t>
              </a: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469" y="1940"/>
              <a:ext cx="5088" cy="287"/>
            </a:xfrm>
            <a:prstGeom prst="rect">
              <a:avLst/>
            </a:prstGeom>
            <a:solidFill>
              <a:srgbClr val="E5DBA7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5.   Impartial application of rules and procedures</a:t>
              </a: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469" y="2236"/>
              <a:ext cx="5088" cy="288"/>
            </a:xfrm>
            <a:prstGeom prst="rect">
              <a:avLst/>
            </a:prstGeom>
            <a:solidFill>
              <a:srgbClr val="D4C26A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6.   Recorded in writing</a:t>
              </a:r>
            </a:p>
          </p:txBody>
        </p: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469" y="2532"/>
              <a:ext cx="5088" cy="288"/>
            </a:xfrm>
            <a:prstGeom prst="rect">
              <a:avLst/>
            </a:prstGeom>
            <a:solidFill>
              <a:srgbClr val="E5DBA7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2000" b="1">
                  <a:solidFill>
                    <a:srgbClr val="000000"/>
                  </a:solidFill>
                </a:rPr>
                <a:t>7.   Managers separate from owners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783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67000" y="990600"/>
            <a:ext cx="35052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5000"/>
              </a:spcBef>
              <a:defRPr/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Quantitative Approach</a:t>
            </a: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85800" y="2057400"/>
            <a:ext cx="8153400" cy="2793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Also called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operations research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or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management science</a:t>
            </a:r>
          </a:p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Evolved from mathematical and statistical methods developed to solve WWII military logistics and quality control problems</a:t>
            </a:r>
          </a:p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Focuses on improving managerial decision making by applying: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Statistics, optimization models, information models, and computer simulations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29360" y="762000"/>
            <a:ext cx="3505200" cy="76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Quality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62000" y="1600200"/>
            <a:ext cx="8001000" cy="32778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 dirty="0" smtClean="0">
                <a:solidFill>
                  <a:srgbClr val="211D1E"/>
                </a:solidFill>
                <a:latin typeface="Arial" pitchFamily="34" charset="0"/>
              </a:rPr>
              <a:t>Intense focus on the </a:t>
            </a:r>
            <a:r>
              <a:rPr lang="en-US" b="1" i="1" dirty="0" smtClean="0">
                <a:solidFill>
                  <a:srgbClr val="336699"/>
                </a:solidFill>
                <a:latin typeface="Arial" pitchFamily="34" charset="0"/>
              </a:rPr>
              <a:t>customer</a:t>
            </a:r>
            <a:endParaRPr lang="en-US" b="1" dirty="0" smtClean="0">
              <a:latin typeface="Arial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 dirty="0" smtClean="0">
                <a:solidFill>
                  <a:srgbClr val="211D1E"/>
                </a:solidFill>
                <a:latin typeface="Arial" pitchFamily="34" charset="0"/>
              </a:rPr>
              <a:t>Concern for </a:t>
            </a:r>
            <a:r>
              <a:rPr lang="en-US" b="1" i="1" dirty="0" smtClean="0">
                <a:solidFill>
                  <a:srgbClr val="336699"/>
                </a:solidFill>
                <a:latin typeface="Arial" pitchFamily="34" charset="0"/>
              </a:rPr>
              <a:t>continual improvement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 i="1" dirty="0" smtClean="0">
                <a:solidFill>
                  <a:srgbClr val="336699"/>
                </a:solidFill>
                <a:latin typeface="Arial" pitchFamily="34" charset="0"/>
              </a:rPr>
              <a:t>Process-focused</a:t>
            </a:r>
            <a:endParaRPr lang="en-US" b="1" i="1" dirty="0" smtClean="0">
              <a:latin typeface="Arial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 dirty="0" smtClean="0">
                <a:solidFill>
                  <a:srgbClr val="211D1E"/>
                </a:solidFill>
                <a:latin typeface="Arial" pitchFamily="34" charset="0"/>
              </a:rPr>
              <a:t>Improvement in the </a:t>
            </a:r>
            <a:r>
              <a:rPr lang="en-US" b="1" i="1" dirty="0" smtClean="0">
                <a:solidFill>
                  <a:srgbClr val="336699"/>
                </a:solidFill>
                <a:latin typeface="Arial" pitchFamily="34" charset="0"/>
              </a:rPr>
              <a:t>quality of everything</a:t>
            </a:r>
            <a:endParaRPr lang="en-US" b="1" dirty="0" smtClean="0">
              <a:latin typeface="Arial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 i="1" dirty="0" smtClean="0">
                <a:solidFill>
                  <a:srgbClr val="336699"/>
                </a:solidFill>
                <a:latin typeface="Arial" pitchFamily="34" charset="0"/>
              </a:rPr>
              <a:t>Accurate measurement</a:t>
            </a:r>
            <a:endParaRPr lang="en-US" b="1" i="1" dirty="0" smtClean="0">
              <a:latin typeface="Arial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b="1" i="1" dirty="0" smtClean="0">
                <a:solidFill>
                  <a:srgbClr val="336699"/>
                </a:solidFill>
                <a:latin typeface="Arial" pitchFamily="34" charset="0"/>
              </a:rPr>
              <a:t>Empowerment of employees </a:t>
            </a:r>
            <a:endParaRPr lang="en-US" b="1" dirty="0">
              <a:solidFill>
                <a:srgbClr val="336699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1122</Words>
  <Application>Microsoft Office PowerPoint</Application>
  <PresentationFormat>On-screen Show (4:3)</PresentationFormat>
  <Paragraphs>673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97</cp:revision>
  <dcterms:created xsi:type="dcterms:W3CDTF">2012-02-27T05:45:45Z</dcterms:created>
  <dcterms:modified xsi:type="dcterms:W3CDTF">2012-03-13T01:36:31Z</dcterms:modified>
</cp:coreProperties>
</file>