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92" r:id="rId2"/>
    <p:sldId id="295" r:id="rId3"/>
    <p:sldId id="338" r:id="rId4"/>
    <p:sldId id="335" r:id="rId5"/>
    <p:sldId id="379" r:id="rId6"/>
    <p:sldId id="452" r:id="rId7"/>
    <p:sldId id="453" r:id="rId8"/>
    <p:sldId id="459" r:id="rId9"/>
    <p:sldId id="440" r:id="rId10"/>
    <p:sldId id="441" r:id="rId11"/>
    <p:sldId id="460" r:id="rId12"/>
    <p:sldId id="454" r:id="rId13"/>
    <p:sldId id="469" r:id="rId14"/>
    <p:sldId id="412" r:id="rId15"/>
    <p:sldId id="461" r:id="rId16"/>
    <p:sldId id="462" r:id="rId17"/>
    <p:sldId id="463" r:id="rId18"/>
    <p:sldId id="418" r:id="rId19"/>
    <p:sldId id="442" r:id="rId20"/>
    <p:sldId id="377" r:id="rId21"/>
    <p:sldId id="455" r:id="rId22"/>
    <p:sldId id="443" r:id="rId23"/>
    <p:sldId id="432" r:id="rId24"/>
    <p:sldId id="464" r:id="rId25"/>
    <p:sldId id="465" r:id="rId26"/>
    <p:sldId id="456" r:id="rId27"/>
    <p:sldId id="444" r:id="rId28"/>
    <p:sldId id="445" r:id="rId29"/>
    <p:sldId id="438" r:id="rId30"/>
    <p:sldId id="466" r:id="rId31"/>
    <p:sldId id="467" r:id="rId32"/>
    <p:sldId id="457" r:id="rId33"/>
    <p:sldId id="437" r:id="rId34"/>
    <p:sldId id="46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18: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501675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17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8: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Strategic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Strategic Management Process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Types of Organizational Strategies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Corporate Strategy- Growth Strategies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Strategies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Competitive Strategies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Strategic Management Today</a:t>
            </a: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8: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Strategic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Types of Organizational Strategies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610600" cy="5920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2057400"/>
            <a:ext cx="84582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Stability Strategy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strategy that seeks to maintain the status quo to deal with the uncertainty of a dynamic environment, when the industry is experiencing slow- or no-growth conditions, or if the owners of the firm elect not to grow for personal reasons.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867234"/>
            <a:ext cx="8610600" cy="5920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676400"/>
            <a:ext cx="8534400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Renewal Strategies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Developing strategies to counter organization weaknesses that are leading to performance declines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64038"/>
            <a:ext cx="8610600" cy="5920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1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Strategies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255494"/>
            <a:ext cx="86106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Renewal Strategies</a:t>
            </a:r>
          </a:p>
          <a:p>
            <a:pPr lvl="2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Retrenchment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focusing of eliminating non-critical weaknesses and restoring strengths to overcome current performance problems.</a:t>
            </a:r>
          </a:p>
          <a:p>
            <a:pPr lvl="2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Turnaround: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addressing critical long-term performance problems through the use of strong cost elimination measures and large-scale organizational restructuring solutions.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3400" y="1600200"/>
            <a:ext cx="83820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manage portfolio (or collection) of businesses using a corporate portfolio matrix such as the BCG Matrix.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6096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Corporate Portfolio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9800" y="762000"/>
            <a:ext cx="524194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Portfolio Analysis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447800"/>
            <a:ext cx="8229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BCG Matrix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Developed by the Boston Consulting Group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Considers market share and industry growth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rate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9800" y="587832"/>
            <a:ext cx="524194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Corporate Portfolio Analysis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172034"/>
            <a:ext cx="8458200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BCG Matrix 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Classifies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firms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as: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Cash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cows: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low growth rate, high market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share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Stars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high growth rate, high market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share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Question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marks: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high growth rate, low market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share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Dogs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low growth rate, low market share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295400"/>
            <a:ext cx="59055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Competitive Strategies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66800" y="762000"/>
            <a:ext cx="74676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Competitive Strategies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1905000"/>
            <a:ext cx="73152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strategy focused on how an organization will compete in each of its SBUs (strategic business units).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66800" y="762000"/>
            <a:ext cx="74676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Competitive Strategies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1600201"/>
            <a:ext cx="8077200" cy="9143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 Role of Competitive Advantage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2895600"/>
            <a:ext cx="8001000" cy="181588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Competitive Advantage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organization’s distinctive competitive edge.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671305"/>
            <a:ext cx="8077200" cy="9143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The Role of Competitive Advantage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1567548"/>
            <a:ext cx="8534400" cy="47705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Quality as a Competitive Advantage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Differentiates the firm from its competitors.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Can create a sustainable competitive advantage.</a:t>
            </a:r>
          </a:p>
          <a:p>
            <a:pPr lvl="1">
              <a:spcBef>
                <a:spcPct val="5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Represents the company’s focus on quality management to achieve continuous improvement and meet customers’ demand for quality.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" y="671305"/>
            <a:ext cx="8077200" cy="9143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Porter Five Forces Model 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828800"/>
            <a:ext cx="5638800" cy="48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1219200"/>
            <a:ext cx="79248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Threat of New Entrants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ease or difficulty with which new competitors can enter an industry.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1143000"/>
            <a:ext cx="7848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Threat of Substitutes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extent to which switching costs and brand loyalty affect the likelihood of customers adopting substitutes products and services.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1295400"/>
            <a:ext cx="78486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Bargaining Power of Buyers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degree to which buyers have the market strength to hold sway over and influence competitors in an industry. 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1066800"/>
            <a:ext cx="76962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Bargaining Power of Suppliers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relative number of buyers to suppliers and threats from substitutes and new entrants affect the buyer-supplier relationship.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371600"/>
            <a:ext cx="75438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Current Rivalry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Intensity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among rivals increases when industry growth rates slow, demand falls, and product prices descend.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7620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Competitive Strategies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524000"/>
            <a:ext cx="8001000" cy="2259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Cost Leadership Strategy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Seeking to attain the lowest total overall costs relative to other industry competitors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7620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Competitive Strategies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524000"/>
            <a:ext cx="8001000" cy="2259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Differentiation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Strategy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Attempting to create a unique and distinctive product or service for which customers will pay a premium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533400" y="7620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Types of Competitive Strategies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1524000"/>
            <a:ext cx="8001000" cy="2259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Focus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Strategy</a:t>
            </a:r>
          </a:p>
          <a:p>
            <a:pPr lvl="1">
              <a:spcBef>
                <a:spcPct val="4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Using a cost or differentiation advantage to exploit a particular market segment rather a larger market.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Strategic Management Today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1219200"/>
            <a:ext cx="8229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Strategic Flexibility</a:t>
            </a:r>
          </a:p>
          <a:p>
            <a:pPr>
              <a:defRPr/>
            </a:pP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New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Directions in Organizational Strategies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e-business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customer service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14600" y="762000"/>
            <a:ext cx="526458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Creating Strategic Flexibility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33400" y="1371600"/>
            <a:ext cx="7924800" cy="509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39725" indent="-339725">
              <a:spcBef>
                <a:spcPct val="40000"/>
              </a:spcBef>
              <a:buFontTx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Know what’s happening with strategies currently being used by 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monitoring and measuring results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39725" indent="-339725">
              <a:spcBef>
                <a:spcPct val="40000"/>
              </a:spcBef>
              <a:buFontTx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Encourage employees to 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be open about disclosing and sharing negative information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39725" indent="-339725">
              <a:spcBef>
                <a:spcPct val="40000"/>
              </a:spcBef>
              <a:buFontTx/>
              <a:buChar char="•"/>
            </a:pPr>
            <a:r>
              <a:rPr lang="en-US" sz="2800" i="1" dirty="0">
                <a:latin typeface="Arial" pitchFamily="34" charset="0"/>
                <a:cs typeface="Arial" pitchFamily="34" charset="0"/>
              </a:rPr>
              <a:t>Get new ideas and perspectives from outside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organization.</a:t>
            </a:r>
          </a:p>
          <a:p>
            <a:pPr marL="339725" indent="-339725">
              <a:spcBef>
                <a:spcPct val="40000"/>
              </a:spcBef>
              <a:buFontTx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Have </a:t>
            </a:r>
            <a:r>
              <a:rPr lang="en-US" sz="2800" i="1" dirty="0">
                <a:latin typeface="Arial" pitchFamily="34" charset="0"/>
                <a:cs typeface="Arial" pitchFamily="34" charset="0"/>
              </a:rPr>
              <a:t>multiple alternatives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when making strategic decisions.</a:t>
            </a:r>
          </a:p>
          <a:p>
            <a:pPr marL="339725" indent="-339725">
              <a:spcBef>
                <a:spcPct val="40000"/>
              </a:spcBef>
              <a:buFontTx/>
              <a:buChar char="•"/>
            </a:pPr>
            <a:r>
              <a:rPr lang="en-US" sz="2800" i="1" dirty="0">
                <a:latin typeface="Arial" pitchFamily="34" charset="0"/>
                <a:cs typeface="Arial" pitchFamily="34" charset="0"/>
              </a:rPr>
              <a:t>Learn from mistakes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33400" y="838200"/>
            <a:ext cx="8077200" cy="1311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Strategies for Applying </a:t>
            </a:r>
            <a:b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e-Business Techniques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2286000"/>
            <a:ext cx="8001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Cost Leadership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On-line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activities: bidding, order processing, inventory control, recruitment and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hiring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33400" y="838200"/>
            <a:ext cx="8077200" cy="1311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Strategies for Applying </a:t>
            </a:r>
            <a:b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e-Business Techniques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2286000"/>
            <a:ext cx="80010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Differentiation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Internet-based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knowledge systems, online ordering and customer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support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533400" y="838200"/>
            <a:ext cx="8077200" cy="13112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Strategies for Applying 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e-Business Techniques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2286000"/>
            <a:ext cx="80010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Focus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Chat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rooms and discussion boards, targeted Web 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Customer Service Strategies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752600"/>
            <a:ext cx="80010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Giving the customers what they want.</a:t>
            </a:r>
          </a:p>
          <a:p>
            <a:pPr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Communicating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effectively with them.</a:t>
            </a:r>
          </a:p>
          <a:p>
            <a:pPr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Providing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employees with customer service training.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Innovation Strategies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720840"/>
            <a:ext cx="80772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Possible Events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Radical breakthroughs in products.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Application of existing technology to new uses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Strategic Decisions about Innovation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Basic research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Product development</a:t>
            </a: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Process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8)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858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Innovation Strategies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720840"/>
            <a:ext cx="80772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First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Mover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 that brings a product innovation to market or use a new process innovations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951</Words>
  <Application>Microsoft Office PowerPoint</Application>
  <PresentationFormat>On-screen Show (4:3)</PresentationFormat>
  <Paragraphs>218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195</cp:revision>
  <dcterms:created xsi:type="dcterms:W3CDTF">2012-02-27T05:45:45Z</dcterms:created>
  <dcterms:modified xsi:type="dcterms:W3CDTF">2012-03-26T09:40:01Z</dcterms:modified>
</cp:coreProperties>
</file>