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2" r:id="rId2"/>
    <p:sldId id="295" r:id="rId3"/>
    <p:sldId id="338" r:id="rId4"/>
    <p:sldId id="335" r:id="rId5"/>
    <p:sldId id="379" r:id="rId6"/>
    <p:sldId id="452" r:id="rId7"/>
    <p:sldId id="453" r:id="rId8"/>
    <p:sldId id="376" r:id="rId9"/>
    <p:sldId id="440" r:id="rId10"/>
    <p:sldId id="441" r:id="rId11"/>
    <p:sldId id="454" r:id="rId12"/>
    <p:sldId id="412" r:id="rId13"/>
    <p:sldId id="418" r:id="rId14"/>
    <p:sldId id="442" r:id="rId15"/>
    <p:sldId id="377" r:id="rId16"/>
    <p:sldId id="455" r:id="rId17"/>
    <p:sldId id="443" r:id="rId18"/>
    <p:sldId id="432" r:id="rId19"/>
    <p:sldId id="444" r:id="rId20"/>
    <p:sldId id="456" r:id="rId21"/>
    <p:sldId id="445" r:id="rId22"/>
    <p:sldId id="438" r:id="rId23"/>
    <p:sldId id="457" r:id="rId24"/>
    <p:sldId id="437" r:id="rId25"/>
    <p:sldId id="458" r:id="rId26"/>
    <p:sldId id="433" r:id="rId27"/>
    <p:sldId id="383" r:id="rId28"/>
    <p:sldId id="446" r:id="rId29"/>
    <p:sldId id="44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0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17: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16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7: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Setting Goals &amp; Developing Plans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Approaches of Planning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33239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What is Strategic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Strategic Management Process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Types of Organizational Strategies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Corporate Strategy- Growth Strategies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8: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Strategic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Strategic Management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62000"/>
            <a:ext cx="8610600" cy="11757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managers do to develop an organization’s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2057400"/>
            <a:ext cx="8458200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Strategies</a:t>
            </a:r>
          </a:p>
          <a:p>
            <a:pPr lvl="1">
              <a:lnSpc>
                <a:spcPct val="11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decisions and actions that determine the long-run performance of an organization.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867234"/>
            <a:ext cx="8610600" cy="11757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managers do to develop an organization’s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0198" y="2329560"/>
            <a:ext cx="8534400" cy="29484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Business Model</a:t>
            </a:r>
          </a:p>
          <a:p>
            <a:pPr lvl="1"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a strategic design for how a company intends to profit from its strategies, work processes, and work activities.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32972"/>
            <a:ext cx="8610600" cy="11757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managers do to develop an organization’s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1258" y="1999344"/>
            <a:ext cx="8534400" cy="36379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Business Model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Focuses on two things: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Whether customers will value what the company is providing.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Whether the company can make any money doing that.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762000"/>
            <a:ext cx="8077200" cy="1311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0" tIns="45720" rIns="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Why Is Strategic Management Important?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2274838"/>
            <a:ext cx="83820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61963" indent="-461963">
              <a:spcBef>
                <a:spcPct val="50000"/>
              </a:spcBef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It results in higher organizational performance.</a:t>
            </a:r>
          </a:p>
          <a:p>
            <a:pPr marL="461963" indent="-461963">
              <a:spcBef>
                <a:spcPct val="50000"/>
              </a:spcBef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It requires that managers examine and adapt to business environment changes.</a:t>
            </a:r>
          </a:p>
          <a:p>
            <a:pPr marL="461963" indent="-461963">
              <a:spcBef>
                <a:spcPct val="50000"/>
              </a:spcBef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It coordinates diverse organizational units, helping them focus on organizational goals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19324"/>
            <a:ext cx="83820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447800" y="762000"/>
            <a:ext cx="6720109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The Strategic Management Process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Strategic Management Process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1143000"/>
            <a:ext cx="8534400" cy="47705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tabLst>
                <a:tab pos="1423988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1: Identifying the organization’s current 	mission, goals, and strategies</a:t>
            </a:r>
          </a:p>
          <a:p>
            <a:pPr lvl="1">
              <a:spcBef>
                <a:spcPct val="30000"/>
              </a:spcBef>
              <a:tabLst>
                <a:tab pos="1423988" algn="l"/>
              </a:tabLst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Mission: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 statement of the purpose of an organization</a:t>
            </a:r>
          </a:p>
          <a:p>
            <a:pPr lvl="2">
              <a:spcBef>
                <a:spcPct val="3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scope of its products and services</a:t>
            </a:r>
          </a:p>
          <a:p>
            <a:pPr lvl="1">
              <a:spcBef>
                <a:spcPct val="30000"/>
              </a:spcBef>
              <a:tabLst>
                <a:tab pos="1423988" algn="l"/>
              </a:tabLst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0000"/>
              </a:spcBef>
              <a:tabLst>
                <a:tab pos="1423988" algn="l"/>
              </a:tabLst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Goals: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foundation for further planning</a:t>
            </a:r>
          </a:p>
          <a:p>
            <a:pPr lvl="2">
              <a:spcBef>
                <a:spcPct val="3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Measurable performance targets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838200"/>
            <a:ext cx="7772400" cy="34901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tabLst>
                <a:tab pos="1423988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2: Doing an external analysis</a:t>
            </a:r>
          </a:p>
          <a:p>
            <a:pPr lvl="1">
              <a:spcBef>
                <a:spcPct val="30000"/>
              </a:spcBef>
              <a:tabLst>
                <a:tab pos="1423988" algn="l"/>
              </a:tabLst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environmental scanning of specific and general environments</a:t>
            </a:r>
          </a:p>
          <a:p>
            <a:pPr lvl="2">
              <a:spcBef>
                <a:spcPct val="3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Focuses on identifying opportunities and threats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3400" y="1524000"/>
            <a:ext cx="8153400" cy="3676650"/>
          </a:xfrm>
          <a:prstGeom prst="rect">
            <a:avLst/>
          </a:prstGeom>
          <a:noFill/>
          <a:ln/>
        </p:spPr>
      </p:pic>
      <p:sp>
        <p:nvSpPr>
          <p:cNvPr id="11" name="Rectangle 10"/>
          <p:cNvSpPr/>
          <p:nvPr/>
        </p:nvSpPr>
        <p:spPr>
          <a:xfrm>
            <a:off x="1371600" y="762000"/>
            <a:ext cx="678903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Components of a Mission Statement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685800"/>
            <a:ext cx="86868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1423988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3: Doing an internal analysis</a:t>
            </a:r>
          </a:p>
          <a:p>
            <a:pPr lvl="1">
              <a:tabLst>
                <a:tab pos="1423988" algn="l"/>
              </a:tabLst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Assessing organizational resources, capabilities, and activities:</a:t>
            </a:r>
          </a:p>
          <a:p>
            <a:pPr lvl="2">
              <a:tabLst>
                <a:tab pos="1423988" algn="l"/>
              </a:tabLst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Strengths create value for the customer and strengthen the competitive position of the firm.</a:t>
            </a:r>
          </a:p>
          <a:p>
            <a:pPr lvl="2">
              <a:tabLst>
                <a:tab pos="1423988" algn="l"/>
              </a:tabLst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Weaknesses can place the firm at a competitive disadvantage.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685800"/>
            <a:ext cx="85344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1423988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3: Doing an internal analysis</a:t>
            </a:r>
          </a:p>
          <a:p>
            <a:pPr lvl="2">
              <a:buFont typeface="Wingdings" pitchFamily="2" charset="2"/>
              <a:buNone/>
              <a:tabLst>
                <a:tab pos="1423988" algn="l"/>
              </a:tabLst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Analyzing financial and physical assets is fairly easy, but assessing intangible assets (employee’s skills, culture, corporate reputation, and so forth) isn’t as easy.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3962400"/>
            <a:ext cx="8001000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tabLst>
                <a:tab pos="1423988" algn="l"/>
              </a:tabLst>
            </a:pPr>
            <a:r>
              <a:rPr lang="en-US" sz="2800" b="1" i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Steps 2 and 3 combined are called a SWOT analysis. (Strengths, Weaknesses, Opportunities, and Threats)</a:t>
            </a:r>
            <a:endParaRPr lang="en-US" sz="2800" b="1" i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" y="685800"/>
            <a:ext cx="86106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1423988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4: Formulating strategies</a:t>
            </a:r>
          </a:p>
          <a:p>
            <a:pPr lvl="1">
              <a:spcBef>
                <a:spcPct val="5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 and evaluate strategic alternatives</a:t>
            </a:r>
          </a:p>
          <a:p>
            <a:pPr lvl="1">
              <a:spcBef>
                <a:spcPct val="5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Select appropriate strategies for all levels in the organization that provide relative advantage over competitors</a:t>
            </a:r>
          </a:p>
          <a:p>
            <a:pPr lvl="1">
              <a:spcBef>
                <a:spcPct val="5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Match organizational strengths to environmental opportunities</a:t>
            </a:r>
          </a:p>
          <a:p>
            <a:pPr lvl="1">
              <a:spcBef>
                <a:spcPct val="50000"/>
              </a:spcBef>
              <a:tabLst>
                <a:tab pos="1423988" algn="l"/>
              </a:tabLs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Correct weaknesses and guard against threats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762000"/>
            <a:ext cx="82296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5: Implementing strategies</a:t>
            </a:r>
          </a:p>
          <a:p>
            <a:pPr lvl="1">
              <a:spcBef>
                <a:spcPct val="5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Implementation: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effectively fitting organizational structure and activities to the environment.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environment dictates the chosen strategy; effective strategy implementation requires an organizational structure matched to its requirements.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0" y="1295400"/>
            <a:ext cx="8153400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6: Evaluating results</a:t>
            </a:r>
          </a:p>
          <a:p>
            <a:pPr lvl="1">
              <a:spcBef>
                <a:spcPct val="5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How effective have strategies been?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adjustments, if any, are necessary?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Types of Organizational Strategies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6" descr="ex08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8458200" cy="32004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1600200" y="762000"/>
            <a:ext cx="6447406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Organizational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762000"/>
            <a:ext cx="8229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Corporate Strategies</a:t>
            </a:r>
          </a:p>
          <a:p>
            <a:pPr lvl="1">
              <a:spcBef>
                <a:spcPct val="5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Top management’s overall plan for the entire organization and its strategic business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762000"/>
            <a:ext cx="82296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Corporate Strategies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Corporate Strategies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Growth: expansion into new products and markets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Stability: maintenance of the status quo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Renewal: examination of organizational weaknesses that are leading to performance declines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" y="838200"/>
            <a:ext cx="80772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Growth Strategy</a:t>
            </a:r>
          </a:p>
          <a:p>
            <a:pPr lvl="1">
              <a:spcBef>
                <a:spcPct val="5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Seeking to increase the organization’s business by expansion into new products and markets.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" y="838200"/>
            <a:ext cx="8077200" cy="42780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Growth Strategy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Growth Strategies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Concentration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Vertical integration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Horizontal integration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Diversification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1219200"/>
            <a:ext cx="7772400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Concentration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Focusing on a primary line of business and increasing the number of products offered or markets served.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762000"/>
            <a:ext cx="83058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Vertical Integration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Backward vertical integration: attempting to gain control of inputs (become a self-supplier).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Forward vertical integration: attempting to gain control of output through control of the distribution channel or provide customer service activities (eliminating intermediaries).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762000"/>
            <a:ext cx="83058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Horizontal Integration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Combining operations with another competitor in the same industry to increase competitive strengths and lower competition among industry rivals.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1796" y="762000"/>
            <a:ext cx="83820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Related Diversification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Expanding by combining with firms in different, but related industries that are “strategic fits.”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Unrelated Diversification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Growing by combining with firms in unrelated industries where higher financial returns are possible.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839</Words>
  <Application>Microsoft Office PowerPoint</Application>
  <PresentationFormat>On-screen Show (4:3)</PresentationFormat>
  <Paragraphs>188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186</cp:revision>
  <dcterms:created xsi:type="dcterms:W3CDTF">2012-02-27T05:45:45Z</dcterms:created>
  <dcterms:modified xsi:type="dcterms:W3CDTF">2012-03-26T09:40:29Z</dcterms:modified>
</cp:coreProperties>
</file>