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2" r:id="rId2"/>
    <p:sldId id="295" r:id="rId3"/>
    <p:sldId id="338" r:id="rId4"/>
    <p:sldId id="335" r:id="rId5"/>
    <p:sldId id="379" r:id="rId6"/>
    <p:sldId id="376" r:id="rId7"/>
    <p:sldId id="440" r:id="rId8"/>
    <p:sldId id="441" r:id="rId9"/>
    <p:sldId id="412" r:id="rId10"/>
    <p:sldId id="418" r:id="rId11"/>
    <p:sldId id="442" r:id="rId12"/>
    <p:sldId id="377" r:id="rId13"/>
    <p:sldId id="443" r:id="rId14"/>
    <p:sldId id="432" r:id="rId15"/>
    <p:sldId id="444" r:id="rId16"/>
    <p:sldId id="445" r:id="rId17"/>
    <p:sldId id="438" r:id="rId18"/>
    <p:sldId id="437" r:id="rId19"/>
    <p:sldId id="433" r:id="rId20"/>
    <p:sldId id="383" r:id="rId21"/>
    <p:sldId id="446" r:id="rId22"/>
    <p:sldId id="447" r:id="rId23"/>
    <p:sldId id="426" r:id="rId24"/>
    <p:sldId id="448" r:id="rId25"/>
    <p:sldId id="449" r:id="rId26"/>
    <p:sldId id="434" r:id="rId27"/>
    <p:sldId id="450" r:id="rId28"/>
    <p:sldId id="435" r:id="rId29"/>
    <p:sldId id="436" r:id="rId30"/>
    <p:sldId id="451" r:id="rId31"/>
    <p:sldId id="428" r:id="rId32"/>
    <p:sldId id="42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778" y="4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16: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15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7: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What is Planning?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Plans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233910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7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Setting Goals &amp; Developing Plans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Approaches of Planning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7: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Foundations of Planning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Setting Goals &amp; Developing Plans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990600"/>
            <a:ext cx="82296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Traditional Goal Setting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Broad goals are set at the top of the organization.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Goals are then broken into sub-goals for each organizational level.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990600"/>
            <a:ext cx="82296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Traditional Goal Setting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Assumes that top management knows best because they can see the “big picture.”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Goals are intended to direct and guide.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990600"/>
            <a:ext cx="82296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Traditional Goal Setting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Goals lose clarity and focus as lower-level managers attempt to interpret and define the goals for their areas of responsibility.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3" y="1481138"/>
            <a:ext cx="7905750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81534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Downside of Traditional Goal Setting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685800"/>
            <a:ext cx="8305800" cy="550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Maintaining the Hierarchy of Goals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Means–Ends Chain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The integrated network of goals that results from establishing a clearly-defined hierarchy of organizational goals.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Achievement of lower-level goals is the means by which to reach higher-level goals (ends).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902523"/>
            <a:ext cx="78486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Management By Objectives (MBO)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Specific performance goals are jointly determined by employees and managers.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902523"/>
            <a:ext cx="78486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Management By Objectives (MBO)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Progress toward accomplishing goals is periodically reviewed.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Rewards are allocated on the basis of progress towards the goals.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9600" y="902523"/>
            <a:ext cx="8229600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Management By Objectives (MBO)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Key elements of MBO: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Goal specificity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Participative decision making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Explicit performance/evaluation period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Feedback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52400" y="1447800"/>
            <a:ext cx="8686338" cy="45489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35000"/>
              </a:spcBef>
              <a:buFontTx/>
              <a:buAutoNum type="arabicPeriod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The organization’s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overall objectives and strategies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are formulated.</a:t>
            </a:r>
          </a:p>
          <a:p>
            <a:pPr marL="342900" indent="-342900">
              <a:spcBef>
                <a:spcPct val="35000"/>
              </a:spcBef>
              <a:buFontTx/>
              <a:buAutoNum type="arabicPeriod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Major objectives are allocated among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divisional and departmental units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spcBef>
                <a:spcPct val="35000"/>
              </a:spcBef>
              <a:buFontTx/>
              <a:buAutoNum type="arabicPeriod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Unit managers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collaboratively set specific objectives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for their units with their managers.</a:t>
            </a:r>
          </a:p>
          <a:p>
            <a:pPr marL="342900" indent="-342900">
              <a:spcBef>
                <a:spcPct val="35000"/>
              </a:spcBef>
              <a:buFontTx/>
              <a:buAutoNum type="arabicPeriod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Specific objectives are collaboratively set with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all department members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627744"/>
            <a:ext cx="84582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Steps in a Typical MBO Program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28600" y="1676400"/>
            <a:ext cx="8686338" cy="45489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35000"/>
              </a:spcBef>
              <a:buFont typeface="+mj-lt"/>
              <a:buAutoNum type="arabicPeriod" startAt="5"/>
            </a:pPr>
            <a:r>
              <a:rPr lang="en-US" sz="3200" i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Action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plans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, defining how objectives are to be achieved, are specified and agreed upon by managers and employees.</a:t>
            </a:r>
          </a:p>
          <a:p>
            <a:pPr marL="457200" indent="-457200">
              <a:spcBef>
                <a:spcPct val="35000"/>
              </a:spcBef>
              <a:buFont typeface="+mj-lt"/>
              <a:buAutoNum type="arabicPeriod" startAt="5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The action plans are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implemented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ct val="35000"/>
              </a:spcBef>
              <a:buFont typeface="+mj-lt"/>
              <a:buAutoNum type="arabicPeriod" startAt="5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Progress toward objectives is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periodically reviewed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, and </a:t>
            </a:r>
            <a:r>
              <a:rPr lang="en-US" sz="3200" i="1" dirty="0">
                <a:latin typeface="Arial" pitchFamily="34" charset="0"/>
                <a:cs typeface="Arial" pitchFamily="34" charset="0"/>
              </a:rPr>
              <a:t>feedback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is provided.</a:t>
            </a:r>
          </a:p>
          <a:p>
            <a:pPr marL="457200" indent="-457200">
              <a:spcBef>
                <a:spcPct val="35000"/>
              </a:spcBef>
              <a:buFont typeface="+mj-lt"/>
              <a:buAutoNum type="arabicPeriod" startAt="5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Successful achievement of objectives is reinforced by </a:t>
            </a:r>
            <a:r>
              <a:rPr lang="en-US" sz="3200" i="1" dirty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performance-based rewards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812796"/>
            <a:ext cx="84582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Steps in a Typical MBO Program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82176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Does MBO Work?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1582341"/>
            <a:ext cx="8305800" cy="17666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Reason for MBO Success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Top management commitment and involvement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82176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Does MBO Work?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1582341"/>
            <a:ext cx="8305800" cy="4622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Potential Problems with MBO Programs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Not as effective in dynamic environments that require constant resetting of goals.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Overemphasis on individual accomplishment may create problems with teamwork.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Allowing the MBO program to become an annual paperwork shuffle.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33400" y="1371600"/>
            <a:ext cx="8077200" cy="495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2250" indent="-22225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Written in terms of outcomes, not actions</a:t>
            </a:r>
          </a:p>
          <a:p>
            <a:pPr marL="625475" lvl="1" indent="-284163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Focuses on the ends, not the means.</a:t>
            </a:r>
          </a:p>
          <a:p>
            <a:pPr marL="222250" indent="-22225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Measurable and quantifiable</a:t>
            </a:r>
          </a:p>
          <a:p>
            <a:pPr marL="625475" lvl="1" indent="-284163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Specifically defines how the outcome is to be measured and how much is expected.</a:t>
            </a:r>
          </a:p>
          <a:p>
            <a:pPr marL="222250" indent="-22225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Clear as to time frame</a:t>
            </a:r>
          </a:p>
          <a:p>
            <a:pPr marL="625475" lvl="1" indent="-284163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How long before measuring accomplishment.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33400" y="682176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Well Written Goals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600" y="1371600"/>
            <a:ext cx="8686800" cy="5105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2250" indent="-22225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Challenging yet attainable</a:t>
            </a:r>
          </a:p>
          <a:p>
            <a:pPr marL="625475" lvl="1" indent="-284163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Low goals do not motivate.</a:t>
            </a:r>
          </a:p>
          <a:p>
            <a:pPr marL="625475" lvl="1" indent="-284163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High goals motivate if they can be achieved.</a:t>
            </a:r>
          </a:p>
          <a:p>
            <a:pPr marL="222250" indent="-22225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Written down</a:t>
            </a:r>
          </a:p>
          <a:p>
            <a:pPr marL="625475" lvl="1" indent="-284163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Focuses, defines, and makes goals visible.</a:t>
            </a:r>
          </a:p>
          <a:p>
            <a:pPr marL="222250" indent="-22225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Communicated to all necessary organizational members</a:t>
            </a:r>
          </a:p>
          <a:p>
            <a:pPr marL="625475" lvl="1" indent="-284163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Puts everybody “on the same page.”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682176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Well Written Goals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33400" y="685800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Steps in Goal Setting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7628" y="1549404"/>
            <a:ext cx="8534400" cy="4327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61963" indent="-461963">
              <a:spcBef>
                <a:spcPct val="40000"/>
              </a:spcBef>
              <a:buFontTx/>
              <a:buAutoNum type="arabicPeriod"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Review the organization’s mission statement.</a:t>
            </a:r>
          </a:p>
          <a:p>
            <a:pPr marL="914400" lvl="1">
              <a:spcBef>
                <a:spcPct val="4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Do goals reflect the mission?</a:t>
            </a:r>
          </a:p>
          <a:p>
            <a:pPr marL="461963" indent="-461963">
              <a:spcBef>
                <a:spcPct val="40000"/>
              </a:spcBef>
              <a:buFontTx/>
              <a:buAutoNum type="arabicPeriod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461963" indent="-461963">
              <a:spcBef>
                <a:spcPct val="40000"/>
              </a:spcBef>
              <a:buFontTx/>
              <a:buAutoNum type="arabicPeriod"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Evaluate available resources.</a:t>
            </a:r>
          </a:p>
          <a:p>
            <a:pPr marL="914400" lvl="1">
              <a:spcBef>
                <a:spcPct val="4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resources sufficient to accomplish the mission?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33400" y="598716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Steps in Goal Setting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1484082"/>
            <a:ext cx="8534400" cy="36379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spcBef>
                <a:spcPct val="40000"/>
              </a:spcBef>
              <a:buFont typeface="+mj-lt"/>
              <a:buAutoNum type="arabicPeriod" startAt="3"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Determine goals individually or with others.</a:t>
            </a:r>
          </a:p>
          <a:p>
            <a:pPr marL="1428750" lvl="1" indent="-514350">
              <a:spcBef>
                <a:spcPct val="40000"/>
              </a:spcBef>
              <a:buClr>
                <a:schemeClr val="bg1"/>
              </a:buClr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goals specific, measurable, and timely?</a:t>
            </a:r>
          </a:p>
          <a:p>
            <a:pPr marL="514350" indent="-514350">
              <a:spcBef>
                <a:spcPct val="40000"/>
              </a:spcBef>
              <a:buFont typeface="+mj-lt"/>
              <a:buAutoNum type="arabicPeriod" startAt="3"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Write down the goals and communicate them.</a:t>
            </a:r>
          </a:p>
          <a:p>
            <a:pPr marL="1371600" lvl="1" indent="-457200">
              <a:spcBef>
                <a:spcPct val="40000"/>
              </a:spcBef>
              <a:buClr>
                <a:schemeClr val="bg1"/>
              </a:buClr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everybody on the same page?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33400" y="598716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Steps in Goal Setting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1447800"/>
            <a:ext cx="8534400" cy="2259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spcBef>
                <a:spcPct val="40000"/>
              </a:spcBef>
              <a:buFont typeface="+mj-lt"/>
              <a:buAutoNum type="arabicPeriod" startAt="5"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Review results and whether goals are being met.</a:t>
            </a:r>
          </a:p>
          <a:p>
            <a:pPr marL="1371600" lvl="1" indent="-457200">
              <a:spcBef>
                <a:spcPct val="40000"/>
              </a:spcBef>
              <a:buClr>
                <a:schemeClr val="bg1"/>
              </a:buClr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What changes are needed in mission, resources, or goals?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Developing Plans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1447800"/>
            <a:ext cx="8077200" cy="3145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Contingency Factors in a Manager’s Planning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Manager’s level in the organization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Strategic plans at higher levels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Operational plans at lower levels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Developing Plans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1447800"/>
            <a:ext cx="8077200" cy="3145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Degree of environmental uncertainty</a:t>
            </a:r>
          </a:p>
          <a:p>
            <a:pPr lvl="2">
              <a:spcBef>
                <a:spcPct val="4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Stable environment: specific plans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Dynamic environment: specific but flexible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701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Developing Plans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1447800"/>
            <a:ext cx="8077200" cy="27515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Length of future commitments</a:t>
            </a:r>
          </a:p>
          <a:p>
            <a:pPr lvl="2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Commitment Concept: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current plans affecting future commitments must be sufficiently long-term to meet those commitments.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8300" y="1685925"/>
            <a:ext cx="58674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Approaches of Planning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990600"/>
            <a:ext cx="79248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Establishing a formal planning department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group of planning specialists who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help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managers write organizational plans.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Planning is a function of management; it should never become the sole responsibility of planners.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990600"/>
            <a:ext cx="7848600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Involving organizational members in the process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Plans are developed by members of organizational units at various levels and then coordinated with other units across the organization.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09600" y="609601"/>
            <a:ext cx="80772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Contemporary Issues in Planning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1676400"/>
            <a:ext cx="8001000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Criticisms of Planning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Planning may create rigidity.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Plans cannot be developed for dynamic environments.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Formal plans cannot replace intuition and creativity.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09600" y="609601"/>
            <a:ext cx="80772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Contemporary Issues in Planning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1554063"/>
            <a:ext cx="8077200" cy="47705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Criticisms of Planning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Planning focuses managers’ attention on today’s competition not tomorrow’s survival.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Formal planning reinforces today’s success, which may lead to tomorrow’s failure.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Just planning isn’t enough.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762000"/>
            <a:ext cx="8382000" cy="550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Effective Planning in Dynamic Environments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 plans that are specific but flexible.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Understand that planning is an ongoing process.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Change plans when conditions warrant.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Persistence in planning eventually pay off.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Flatten the organizational hierarchy to foster the development of planning skills at all organizational levels.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1065</Words>
  <Application>Microsoft Office PowerPoint</Application>
  <PresentationFormat>On-screen Show (4:3)</PresentationFormat>
  <Paragraphs>218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181</cp:revision>
  <dcterms:created xsi:type="dcterms:W3CDTF">2012-02-27T05:45:45Z</dcterms:created>
  <dcterms:modified xsi:type="dcterms:W3CDTF">2012-03-29T23:06:48Z</dcterms:modified>
</cp:coreProperties>
</file>