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92" r:id="rId2"/>
    <p:sldId id="295" r:id="rId3"/>
    <p:sldId id="338" r:id="rId4"/>
    <p:sldId id="335" r:id="rId5"/>
    <p:sldId id="379" r:id="rId6"/>
    <p:sldId id="376" r:id="rId7"/>
    <p:sldId id="412" r:id="rId8"/>
    <p:sldId id="418" r:id="rId9"/>
    <p:sldId id="377" r:id="rId10"/>
    <p:sldId id="432" r:id="rId11"/>
    <p:sldId id="438" r:id="rId12"/>
    <p:sldId id="437" r:id="rId13"/>
    <p:sldId id="433" r:id="rId14"/>
    <p:sldId id="383" r:id="rId15"/>
    <p:sldId id="426" r:id="rId16"/>
    <p:sldId id="434" r:id="rId17"/>
    <p:sldId id="435" r:id="rId18"/>
    <p:sldId id="436" r:id="rId19"/>
    <p:sldId id="428" r:id="rId20"/>
    <p:sldId id="427" r:id="rId21"/>
    <p:sldId id="382" r:id="rId22"/>
    <p:sldId id="400" r:id="rId23"/>
    <p:sldId id="429" r:id="rId24"/>
    <p:sldId id="420" r:id="rId25"/>
    <p:sldId id="43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BA5"/>
    <a:srgbClr val="CC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39" autoAdjust="0"/>
    <p:restoredTop sz="96303" autoAdjust="0"/>
  </p:normalViewPr>
  <p:slideViewPr>
    <p:cSldViewPr>
      <p:cViewPr>
        <p:scale>
          <a:sx n="66" d="100"/>
          <a:sy n="66" d="100"/>
        </p:scale>
        <p:origin x="-150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58645" y="159325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15: </a:t>
            </a:r>
          </a:p>
          <a:p>
            <a:pPr algn="ctr"/>
            <a:endParaRPr lang="en-US" sz="5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5400" dirty="0" smtClean="0">
                <a:latin typeface="Arial" pitchFamily="34" charset="0"/>
                <a:cs typeface="Arial" pitchFamily="34" charset="0"/>
              </a:rPr>
              <a:t>	         </a:t>
            </a:r>
            <a:r>
              <a:rPr lang="en-US" sz="5400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045020"/>
            <a:ext cx="8534400" cy="55092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lecture 14 we discussed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Topics from Chapter 6:</a:t>
            </a:r>
          </a:p>
          <a:p>
            <a:pPr lvl="1"/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Intuition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Problems &amp; Decision Making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Decision Making Conditions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Common Decision Making Errors &amp; Biases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4875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8534400" cy="233910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Today in Chapter 7 we will discuss</a:t>
            </a:r>
          </a:p>
          <a:p>
            <a:endParaRPr lang="en-US" sz="32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 What is Planning?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Types of Plans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248216"/>
            <a:ext cx="8458200" cy="397031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5400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7: </a:t>
            </a: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Foundations of Planning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What is Planning ?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9600" y="838200"/>
            <a:ext cx="7848600" cy="50167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Planning</a:t>
            </a:r>
          </a:p>
          <a:p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primary managerial activity that involves: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Defining the organization’s goals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Establishing an overall strategy for achieving those goals</a:t>
            </a: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Developing plans for organizational work activities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066800"/>
            <a:ext cx="83058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/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Formal planning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Specific goals covering a specific time period</a:t>
            </a:r>
          </a:p>
          <a:p>
            <a:pPr lvl="2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Written and shared with organizational members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38200" y="994236"/>
            <a:ext cx="7848600" cy="304698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Purposes of Planning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Provides direction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Reduces uncertainty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Minimizes waste and redundancy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Sets the standards for controlling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1066800"/>
            <a:ext cx="8077200" cy="36379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Relationship Between Planning and Performance</a:t>
            </a:r>
          </a:p>
          <a:p>
            <a:pPr lvl="1">
              <a:spcBef>
                <a:spcPct val="3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3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Formal planning is associated with:</a:t>
            </a:r>
          </a:p>
          <a:p>
            <a:pPr lvl="2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Higher profits and returns on assets.</a:t>
            </a:r>
          </a:p>
          <a:p>
            <a:pPr lvl="2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Positive financial results.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762000"/>
            <a:ext cx="8077200" cy="33424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Relationship Between Planning and Performance</a:t>
            </a:r>
          </a:p>
          <a:p>
            <a:pPr lvl="1" algn="just">
              <a:spcBef>
                <a:spcPct val="30000"/>
              </a:spcBef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quality of planning and implementation affects performance more than the extent of planning.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762000"/>
            <a:ext cx="8077200" cy="28500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Relationship Between Planning and Performance</a:t>
            </a:r>
          </a:p>
          <a:p>
            <a:pPr>
              <a:spcBef>
                <a:spcPct val="30000"/>
              </a:spcBef>
            </a:pPr>
            <a:endParaRPr lang="en-US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1" algn="just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The external environment can reduce the impact of planning on performance.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600" y="762000"/>
            <a:ext cx="8077200" cy="33424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Relationship Between Planning and Performance</a:t>
            </a:r>
          </a:p>
          <a:p>
            <a:pPr lvl="1" algn="just">
              <a:spcBef>
                <a:spcPct val="30000"/>
              </a:spcBef>
              <a:buFont typeface="Arial" pitchFamily="34" charset="0"/>
              <a:buChar char="•"/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 algn="just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Formal planning must be used for several years before planning begins to affect performance.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677256"/>
            <a:ext cx="8534400" cy="43273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Elements of Planning</a:t>
            </a:r>
          </a:p>
          <a:p>
            <a:pPr>
              <a:spcBef>
                <a:spcPct val="40000"/>
              </a:spcBef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1. Goals (also Objectives)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Desired outcomes for individuals, groups, or entire organizations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Provide direction and evaluation performance criteria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1000" y="677256"/>
            <a:ext cx="8534400" cy="36379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Elements of Planning</a:t>
            </a:r>
          </a:p>
          <a:p>
            <a:pPr lvl="1">
              <a:spcBef>
                <a:spcPct val="40000"/>
              </a:spcBef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2. Plans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Documents that outline how goals are to be accomplished</a:t>
            </a:r>
          </a:p>
          <a:p>
            <a:pPr lvl="2">
              <a:spcBef>
                <a:spcPct val="4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Describe how resources are to be allocated and establish activity schedules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" y="1295400"/>
            <a:ext cx="8077200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Financial Goals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latin typeface="Arial" pitchFamily="34" charset="0"/>
                <a:cs typeface="Arial" pitchFamily="34" charset="0"/>
              </a:rPr>
              <a:t>Are related to the expected internal financial performance of the organization.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990600"/>
            <a:ext cx="8229600" cy="2554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Strategic Goals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Are related to the performance of the firm relative to factors in its external environment (e.g., competitors).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762000"/>
            <a:ext cx="81534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Stated Goals versus Real Goals</a:t>
            </a:r>
          </a:p>
          <a:p>
            <a:pPr lvl="1"/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Broadly-worded official statements of the organization (intended for public consumption) that may be irrelevant to its real goals (what actually goes on in the organization).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899880"/>
            <a:ext cx="8458200" cy="369331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54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5400" b="1" dirty="0" smtClean="0">
                <a:latin typeface="Arial" pitchFamily="34" charset="0"/>
                <a:cs typeface="Arial" pitchFamily="34" charset="0"/>
              </a:rPr>
              <a:t>Types of Plans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382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990600"/>
            <a:ext cx="8229600" cy="36379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Strategic Plans</a:t>
            </a:r>
          </a:p>
          <a:p>
            <a:pPr lvl="1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Apply to the entire organization.</a:t>
            </a:r>
          </a:p>
          <a:p>
            <a:pPr lvl="1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Establish the organization’s overall goals.</a:t>
            </a:r>
          </a:p>
          <a:p>
            <a:pPr lvl="1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Seek to position the organization in terms of its environment.</a:t>
            </a:r>
          </a:p>
          <a:p>
            <a:pPr lvl="1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Cover extended periods of time.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90600" y="1143000"/>
            <a:ext cx="7620000" cy="23575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Operational Plans</a:t>
            </a:r>
          </a:p>
          <a:p>
            <a:pPr lvl="1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Specify the details of how the overall goals are to be achieved.</a:t>
            </a:r>
          </a:p>
          <a:p>
            <a:pPr lvl="1">
              <a:spcBef>
                <a:spcPct val="3000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Cover a short time period.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914400"/>
            <a:ext cx="80772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Long-Term Plans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Plans with time frames extending beyond three years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Short-Term Plans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Plans with time frames of one year or 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6163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8" name="AutoShape 4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data:image/jpeg;base64,/9j/4AAQSkZJRgABAQAAAQABAAD/2wBDAAkGBwgHBgkIBwgKCgkLDRYPDQwMDRsUFRAWIB0iIiAdHx8kKDQsJCYxJx8fLT0tMTU3Ojo6Iys/RD84QzQ5Ojf/2wBDAQoKCg0MDRoPDxo3JR8lNzc3Nzc3Nzc3Nzc3Nzc3Nzc3Nzc3Nzc3Nzc3Nzc3Nzc3Nzc3Nzc3Nzc3Nzc3Nzc3Nzf/wAARCAD4AMsDASIAAhEBAxEB/8QAHAAAAgMBAQEBAAAAAAAAAAAAAgMBBAUABgcI/8QAOhAAAQMCBAMGAwYFBQEAAAAAAQACEQMhBBIxQQVRYQYTInGBsTKRoRRCUpLB0QcjM2LwFSRy4fGC/8QAGQEAAwEBAQAAAAAAAAAAAAAAAAECAwQF/8QAIREBAQACAgMBAAMBAAAAAAAAAAECESExAxJBUQQiMhP/2gAMAwEAAhEDEQA/APndevmJsTBIFzb6qt3jos5w+aOoCCep/UoQJsG6LNSWPqgH+Y4AiP8ALqSXATmd8yjMBoy8roc0iCEAEl185vbVQfDqZP8AyupAaBc3TKeW0tBQWiG1HXDbDkSbow+/ie+T+Ep7+7b8LNdUOUFmcNSohZNNzzL3geqHIy8PN+ZP7pgaTcCETGGYAueZN0tmQ4BulW/r+6GlXcJAeSCtKnw7G1TNHC1nT+FhP6In8I4gAc2BxAG80iFPtDZj65zRmKk1i4CKp6eIo6uCe1xa6nEGLm6juiGkFosEGFj3xDa5g2jMf3XCrXaZ799tIcf3RhgAiGoO6bPhmUAIxuJJ/qPkG0kk+6aK+IyzmcTz/wAKFtPICSfRFncYgtjz1TtGjmVHk+Nzj5OP7qKmJNM7kDmSlud4ZgA9ClQ53xEWRs/WHHF1H7G/W6B1STD3abAkqCMniIF95R91LQfh5XRsernZSJDA4xoJVR7aliWZWk8yrfdnLGYNIv4jIXOY1wzOIB2CKcxVHANaIaROhzFMpZyweJxub5+qitF5LvkioBgpATFz7pBaqgEmIBk6eaW8jOCBFtVZqtDnSBe5+qqPdlBkQdAtJyhLngEx03XZnHoEq2+yMERd3lZOgTTbUKZi6AAk3TWNkZnDoAkNIGc1IPqnwTYLqdIwJ31WnwHhVXi/EqWCoSM5l7vwtGp/RTS0f2c7OY7j+J7nBUwQPjqbNX1ngX8OcDw9rXVC2rV3LhK3+zXCcPwnAUsJg6Xd0mfG+LvPUrUq1crQ42H3QEvWWclzvSlh+DcOwlsjAB0iE2q/hzRky0CDa7f+kl4705n+KTpOigYYGYbfmsblJxjG+Pi/az+IcD4FxJjm18PhH5twBI9Qvkfbfsk3gNVlXCy7DVnFoBMxyX2HE4JkOc5oPovI9qcC3FcNfh3FwAOdlyYcqmX6Vx/HxqrTc0SBlCWx4I6rRx1F1GSXA31AWVq48zZXOUGOeHQLk7ypBbvB9IScgbIM9FDRYkAADeU9Bb8LpiJjqkOblIOnQqM5AmUHetcCC4e6NENjvFyVgVW1LO1Gioh1w0H1TqRABkiUWNItNDQ2TMnRJqP8U38oRsqAWJ25SgquGQvKRq9Uw6COhldSrAMjIDc7dUuoc1S5sipAFk6XOnmnpLSq6kdf3VSpJcN+Su1vicN5uqhnP0WmLO9IazWLhFpEImMLnQJjojNMlhkQ3YosRMtUtxMR7JjNR0Qmlli4M7rmG87bpVe9rrSSI3lfUv4XcJ7nAnGPB77E3bbRg0+q+UMMgybkL9Gdk8G3DcNwjcsRRaB0ACizfQxvPLZoDuqdNhuXFU8W/vcQG7RMLUc0Eh3JYuLdGMd4uQjkUvLdYtPDjvJYZlbEmytsyZSQFlOxLaUvqGLTEaqjW7WYHCFrcU19EO+Ev0+krHG8tc8fxr8QqMY1wOhGvNeR4sBVlreXyVzG8e4XjQ1lDH4dzyQGgVBOuiy+L8VwnC3134mozLAyAkSb7KrzSx65fPeK0af22rhqxMVDI/tPReZxWGOGrvpP1aSAdj1C9Lx7H0cZi6dajSex5fLp33/9WTxYd6aNfdzMrvMafSFpixy4rJf8IJ8lWc61o9FZqtvv8kgtjUQqKUouvrK65tPyTQ1syWwfJHTplz7RA1skqFNYQZPnonl7icxOvSEL5zRspawem6KqBqVC1uuvJRmDmDNe6lwkZmix2UERAtN5CRlV3CYFvqop2b6n3S65OeCPmm0/h9T7qktSs453Sdyq41vum1XTVeOp90sf+K4yvR1EwTl0TWGTcD9FXpnK/wB1ZYAbqmVgaoMQAYSmtEJ1R0xOoXUmPqVW06VMvqvcGsY3VziYA+ajLlcuofwvBYjH4/D4XCUKletUeA2mwXPPyHM7L9E0alXh2Ap/aIGVoY1jT8R8+Syf4edlKHZ3hxq1wx/EK5/n1QPh/sH9o+pvyW3xVtHFYcU+/ZTezbqnl/WcHOT+G4itiKbnVQ6C/KNLeR5LNx7ms4lVZqC1r7+rf0T+A4sZX0qzssOAE7+kWWRxurl7U06RqRmwrjA38Vv1Wfn16bbfx9+7P4zj61JrWUab6jyYYwHdeE7X0sdhOHDH4yi+t3lQU2021coBO+UXjqY8l9QbTYAHkXAieaxeM8LpcZBw7QGlxGZxuAPJc2OMnNdOdyvTxf8AD7heIx9V3EsbQIo0MuWCIzkT7XTe3/Asdiu09B2GaatOrRz05mBlEm3O697wzAYPgvD/ALHhS5wLpq1HmM7ucaDlZJ40wVMNh3Tdjg2emn7K56428JsuUfEH1cc3EBuNw5pmjUEtfYkA8j0Kdi6s4YBoJyvMwvW9ouF0u4xGKqPBqFhAgaQLXXmcFQdkYKgnk1aTKXmMc8dds8BpbcyeiW9gJsLLS4ph6dKoyqwBuaxAWW+pAkBXYwlJqiEAzFwEmOqN7wSJGyS6oWutuUtK9lksiMoUNOURqd0s18rYvJ22UMdewiOaNKlNDwNAJ5qpWeQ4wbp1R0UzaHHZVzBfpKNKtKOYv8Zk9E6n8O+p90oiKhG6bTnL6n3VBpVB/Nf5lC2IEiUyq4ZnmNz7pVPxKoxuQhd0BWGAxGyCmQZgXTRomztC/wA5W72DfSp9ruGVKxAYHuyk7PyOyrBe65tZTRqljw4EghwIMxF0aLb9FO4o80ooN7wujNTGoOn7fJXMPw2tWirjq02tSBgdJ5rzv8NcVVx/A8PXx9QVa7hIMaNzED2HzXpeMcUw3CcJmxdYMLpDN+qUx+2tPay6jz2IxL6GJqU8aalFzDLRTEB3qsGnjzxntY+tTMU8NRIJaZE8p9Vjdsu1w4u8Mw2rBDi2oSPQbLT7B0Gt4QMQ4EVKzjJjYErm83+dOv8Ajzeb0FSu5jMoEnnKq4ridPhmCfVkd4/bQnorJpl5kc7LF4w77BiqDhha+MxtZx7unRpmoWNEZnZRsFjN/HVZJ2BuI7S0MK3Es4acY+s7PkzXptiwIm3kq/E+2+FPDaeFxeDNDGvIpupkgCmQfiK0hxmqHFmH4VxEg3c+pTAI9Jn5ryHbLLxKu3E/6TicOKYDO/eAO88wL+qcuPSbLvYu1dYDuO7cO7qPhwHqVlYFoqTlI2geWqX2mbXwVbA4KtUzOZL3XBgRZU69X/a1okZiIIMLbxz5XL5sp3C+O12urMo08obTHiI5rHJANtU1xDhr6JNSA7lC3cwHAOmLlKDIIJvvqijUhQ2dTqkcEGs+Ii4Uue1ovY9EokjUx+qEuva/VJUxMeSXCxFt0Ap3kkoM5B1J5pzL3JMRohRJjOZF7o6Xw+p91zpLi6dAipOOTXc+6Z7XnyXmZ1PumU2w0hQ8w9x6m/qUbXCFUYUdFmQTuhLwRqpFxJdoULsuUmLymioc+dFIIkBKLgoa+NLqg932M7du4BhPseIpOewSGPaASG6xzF15vt/2xxfG35abqlOlaS53id+yzWODpBkFZXE2jvmsm5RjNHLu8vTfw6p0+NYwcMq1cmJnNRe82cNxG5Ak/NfXafDcTwF32etT/wBvP8uo34SvgvDWPwOIo4nCVqlLEUnB9Oow3a4XBC/RPYLtfhe1/DDhMeKbeI0mxVpRAePxt/yyXk8czi8PL/zz3HUnNc2QFLW93XfiGDxuaGE6ECZj5wq/F8FjOGYnOwF+HJJBb93of3VYY9zGt74eE/eb91cWWNwundjnPJNjx2EdXl9Jj8+5aTdeV47TPeYWi5tZjhWEioSB/wCL3NLG0BSlrhGoK8L2+4nRDQ1rv5rjDY180TGC5WcPLcceMfxnF4gus2KbTtbUhZmIfNIMGgFzuSprk6MNha25SD4vTVdmOEk287yeTd0pvEOIF0pwk7kqy+mWmxBndA2mRsPmnZopSwyRaZQEXyn5lXQ1oaQVVqNaIvZRV45aIqm8CD1S2tI29E0tyuuLJZJB1UtZlsTWCZtCOJBGnmha4gCEx5ACYAIDjKGmJZbmfdFYBx3RUP6fqfdBLdRw7033PujpxEHU6JVQgVXT+I+5TadSCSABaxV6ZnsDTaDrEoKsCRyUkuJ8DpAufNKc+5zHVBVXdY3v0U5jZSWFyMsyjxW6bp7JFMwZKo4oh+NaRfKUzE1XEZWGBElIw7c+KN5hVIIv4cCQHa7K5gOIYjheOpYvA1XUsRSdmY5piP8AoqrkNzF4t0UVGmZ3V9VOtv0J2M7Y8P7X4HucRlpcQpNitSOjuo5gqOMcDOGcauFPhP3D8J6Dkvz7g8VisBiG4rCVn0a9HxMqMMEfuOi+29iu3GF7WYR3D8exlHi1Nl6YPhrgauZ16ahK+PHPtM8meF3Hj+0GIxOCqOdhK1XDuZZ9B5kei879nxFajVx+MqE5J+ITeJI+oX0XtHhqOIZ3OMAbVBLaOIiJM/CV4Xj3+34D3Jd4ix5c0HRxJH7fJYePweud31HVn/ImeE13XncHi21WljvDGh/Qp4b9VkUsM9rATLbBX8NWMZKmux5rfTkznO4eWhQWCNlBcXdLwpY2YIU5QsbUFgi6rVmXEeyt1C2YlJc4381nlNNcaqPYToLpDm2JOvRXSZJkKvViN9dlDadFMaAM1pO3JSSN9Oq50SCRA5LnAWOqanPsCdgFFKzPU+6l8mm+2gSaRIZzufdA0v4gE1Cepv6lcx/hhdUJLnDqfcrqd7laMd8DDiRHNGBz9bLmNc8WEN/ErVKmA05Yje6cxtZ3LSvlqEkREaypc087a3VstBbYOMmblA9ouVp6l7MiswCoSTJA/RRw1odVLiQSU7FjKXkgruDsJzOIGlkSbp74XyAWmNkBpl1oMqyG2MhCAZBF1rcWXtVHFsFGhULwYEJPCn1KLmYmlUcyuw52VGmCwjQhM4/UjCsaDdzvn/llVwBquDabT4ALqN6rTW8X1nAdp6faPgho4um1uPpwKxaIFTk8Da+vI+a8rxw/zTSkOIMuI0gCwVDhralF3eMcQA2CRyOyrcRx9OlJLs9Q7SruM7ZS/IXiDTpUs7iBHXVZLcUalYAAhuvkgxdWrWdnqeFuwXYCmXv0kyscq3xx1OW5SYTSDnalASW3CfIygDYJD9dFCQElxlQRIuYumNA3UOAUVePBRZcBp3uUFSjOsgdLpoLZvKGoG7THOVDbHkh1KQSTHRKLNBM+Se5odpdA9gEEtHzRtpp1VgFJwEE5brqDG92JYDc7dUJeCx0SLI8OCaQMjU+6khVfjd5n3RU6RMOJhq6s3NWc1umb9VZa05AIsurGbcmWSQ0uADTZuifTBpt8WvJRTcGCBa6XWe4TJlaM5BmpcxbyURmcDN0lhk31VgSAPog1DiQyhgP3rKzw6kG0dL23VfHA1HN6OCvUzkpNaLap4Tks7/U0vBJSyCQY9EqtWp0RnrPDQDYbrIxvFqtdho0GllPc7uVXKQsMLQ8cxAq1mUqZBbTEGOa0eENDsHTMbQfmvP0sPXr1AGMcSeQXp+H0Th8O2m8Q4DdZ49ts9SaBjMVWc19Cge7ps+J3NUC1rPFE/wBzhda1Sg2n3eee8c0PPITcfRLxFBraRflFteqeVqMeGDi6hcAAI3turHCngV2s+EkGOphBVp/zA54N5sEBozemYc28jUFRprvbfYwvAJJMj6qXUzqqfD+Mhre7xdMOMeJ0wStLDvw9cTh6+Y/hNiosZ2Xav3ZgIHMdKuOokHmoFMFTo9s8yAYbdIfmnVabqLSTaDtCrVqUAuDlFm23jsVSTySnB1SeQU1HAGCVw0Pkob7QZc1wBtCbQZFIDqfdKdlGbnHmnUSCySNz7oSfliq+GyST7p7SfvSEoXqunmfdSHRz9V24uCizCQCQJ0PNRWaQJN/JcGyIcAWlAahpu7t12C+ZVRHNkGU/VsBVXPLTANjoTyTGVLHoYSOhe0NhzzDQRc6JRxdeuSzCU7Td7tPRWYDx4hIF4O6s0KTG+KLqpv4nf6zWcHc92fEVXPc68q1T4dSbqwGPxXWgXSAPolkgEo0fta6jRptjLlHSLIaoDXAuFp90QqAAG4uhxUvaCTIKUO0PEMRTeaebwvYwU3A7ltpVWrXFZraVMlxOp2AXY4F7RVMZphw680hjogOISyPFL6YJkNJVethi1wqMOmyvl0tknpqq7qha6DBaUSDdjOr0WVDpldFiqQqPpOOUuEdVtV6DK7Jp/GNuayMSyo0hpkx6qLNNcMtxq8M408PFPEkuYba3Hqt45HgPokOadCF4ZoLS1zCddVucH4l3Lu7fOR3MaKLBlj+Nl9iqmIa7KbgBWqpPOxuCNCq1QWN7qLIzmWrpl1WkOlD4in12+KWmekJIBnRZ1143cQ0ayFbp/BpNz7pYy5CLeidRymmDfU+6Rjnxv8z7lcyTcoCfEZ5n3TWkGBsu2OEQ+GQDMqHszsOZgvzRmIP1QVH+GLwmmdqjvDSaSZgwpL8t5sbqKjIa9vMTI26JbCHURPOErVr+FObyVxpA8thyVTDsMBx8041JsrxZZXkwmxk3SpJMIXVMjZcgY+XC4ulcuV44/V2mM40mEjGFzbCYHK6dRdkGYnqFXLg6rdo1T6icgCHv7sn+oMt+e31WcczakOtdaNTLmMG40hIx9MOc2qNHGSlel43Qc4Iid1xZPiPyQU23vpN08xsVCkNaBcJGNwhr0w5oMp4N4TaJMWkjQhVraZdV5YktJHL3RsNvDrNlc4the6qGqxpyE3WeAQQQos1w6Zdzb0vCcQa+ELHOlzDaeSe8Zli8LriniA7Z1itx88tdgscuGdktIfTGgFlWcwiSB6K0RdBF9FK8bYQ0WMtiQn4doFIDqfdQ+SDZFR/p+p908cR7FOIJdB3Puia+RBUMGYu+GZNpvqUw0i1wJEDVdWnP9HJJtoUuprfRWS1rhZ0dCFXrU8rXyQeW2yCk5ZtWvlqOGwKOjUFSsGAeEXMD/N1SqkQSdVb4WLue7QpNdajZYA5kHRQ4QCdtLqA4QIVPG4qG5Gm5snvTGTdc+o6s8hplrTcBWaLYgmbKphKZy9TqrrSGgXKU5XeBvfbyVfPL/TVHUfc6pLZL3ER0VINEkS7QoyzvKL2zoJCAHwm/yRUnZHA3jQpLRhKTDSrVajC5rCAA0wC48/QKSxriDopY8Um4jDuMBzg4TzCruqlnxc1JwR1InQkfRQH5KpFoKQ2pme5w0zKapBIcP8sqlL1to8W3vqDmxP7LAcCwlrtQYK3w7O0jmIWRjGQ8qcv1fj/C6UgSNRp0W9w/Emvh8rviYQD1WHhxnDgU7C1zh6rXbAw4DcKMptX1uvMlLL7w2/ouzh1z6IHwCLG+4WPSoFz7G5RU3HL8W590uozwmJldRY4snqfdaYpOwzRIBm5OmuqtYiGU5EAi0E6jRU8MYqtmSATEeafWfJaXAOAkGRpyW8vDG9qgc6k+HPfc/LzTKzx3JcC4wNMxScQ0ucC6+4M/NVzWcGFhNtilav12pVnZyYC08HTyUWQJ3WVh2ZqokTeT5LZzClSkmwSPOfEYit3VMAKlQaa9XMQYQVqhrPhpsVcw7QxgGhQJJIuUWxAHkuqvBNtNpUUpa0nlb1QvAtohFTPNBT1JUiTqpYMtkDQm2M7I9zHJCJAUt+IhBpxtLPRbVgH7p6Eb/JZj2yQJcQOZK3cNFRj6D48Y8P8AyFx+qyK7CxxGhCKJfjqbAIAsmPaO6trYpNJzgRefNOAmkBtJSigUi0RrM3VbiFOSTy5J7W7bEocUwu8lXwp/pn4ceJwNoRPH9QDzCin8bvJHUaQS5tjEfRTVfV/BP72iATdupVpwGW89FiUK5pPESBK16dRtSmHA6/RY3HZpcQGGLlHSqwyMg1PuhIbJEiSuploaQQQZNvVE4BUEQQdCdPNWg9sNaCXPNoO6rOIFxzPuVLSZzAwRaVuxFWEUy87bOGnryWZiBldMmFoO+FwOYti91m4oZqpcNeSdaY5Bw3xCNCIR4utPgYQRKFlMsbm3OgUUqfePPIG5SO80eFokHM75K6HdEAgDUJghBWG5zoLIY8RcXGyAaXN0QMEXsEi0PNJEI78kDDeYRTp0TJMwia6+hJ6ICbea4WAukciwXlsZbEaJOODXP7yLPEnoVDn/ADRCH03A6xZGz0pg3AGisk5WRF1Xay/nKfIIgCBCQLYRIldiBaIRhoEShqa6GfNPZfWY0DvSIun1GwxpQ1WRUkarqpOQBBqdQAXm56q1ga+R+QmA4WPVILSHawOijuxILSorTW2sSC0zrzXUXu7vXc+6q0a+alDozbFWKBd3Y01PulpJQqZQJMkE29U1rxlnMPLqqgcGucIvJM+qMVACCSDH0WqLDatWQCNNR1VRzxm80ypfMZi5hqrP80HjEmpcgSU+k4MaZEKvREOJcJjmnFwe4ydT6IUY10ieaaDoFXZlBiU3oDruhIw4zCNp8QsoaABPuja4zdAMaDMm0ovUWQggm90eQEWSKOMAc4QzqQpyg7riOSDcD4RclSJmRspygAEj6rr7apBL6fIX1UZA0AgzKa+7QSeiXk+8d9J1QAEhpQzJ9EZZ4oXOZcICrUZ4h10VerdWqrYMyqtRsA3RThZAAG6E2UhttVOTkpXEHwNJ6ahWqFYCkIJ/Kq7oDHDYp9BrBSAGkn3QNK9dj2VXHKfiOx5pJzxo4jfwlcuWiIF2cunK75FDDyZyu+RXLkqrQxmizXfIrod+F1jyK5ckSWh34XT/AMSn0824ef8A5K5cgqsMBIByO+RTmUnOnUWgwFy5BODS02a78pTPEBo78pXLkBwa6bNdPkUWVwF2uPoVy5ACWuP3XfIqQw8nflK5cgGtY4sNnRP4SlvY7NJD/wApXLkBORwc2zrnkheCTOV3yK5cg1dzHEmA78pVarTf/d+UrlyVVCsj5iHX/tKlrXixDvylcuSMWV0u8JmNYKtYdj+6Fjv9081y5Af/2Q=="/>
          <p:cNvSpPr>
            <a:spLocks noChangeAspect="1" noChangeArrowheads="1"/>
          </p:cNvSpPr>
          <p:nvPr/>
        </p:nvSpPr>
        <p:spPr bwMode="auto">
          <a:xfrm>
            <a:off x="63500" y="-1141413"/>
            <a:ext cx="1933575" cy="2362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842" name="AutoShape 2" descr="data:image/jpeg;base64,/9j/4AAQSkZJRgABAQAAAQABAAD/2wCEAAkGBhISERUUExQWFRUVGB0aFxgYFxQYHBkaGxgcGhcXGBgYHyYeGh0jGRcXHy8gIycpLCwsFx4xNTAqNSYrLCkBCQoKDgwOGg8PGiwkHyQsLCwsLCwsLCwsLCwsLCwsLCwsLCwsLCwsLCwsKSwsLCwsKSwpLCwsLCwsLCwsLCwsLP/AABEIALgBEwMBIgACEQEDEQH/xAAcAAACAgMBAQAAAAAAAAAAAAAEBQMGAAECBwj/xABEEAABAgQEAggEBAMECgMAAAABAhEAAwQhBRIxQVFhBhMicYGRobEywdHwBxRCUiNy8TOCkuEVFiVDU2JzorLCJIPS/8QAGQEAAwEBAQAAAAAAAAAAAAAAAQIDBAAF/8QAKREAAgICAgEEAQMFAAAAAAAAAAECEQMhEjFBBBNRYSIUofAjMkKBkf/aAAwDAQACEQMRAD8ArSJSS45QJOw0i/CJQttINkTrXu8aYZC8oCmXTuYZU2HlXKC5NIgmGkqUAI0Kaoi9FYraRaDfTYxAubwh7jlISjQljYjbv8ISyaVyzRROwHKSdYIQowYadBsxsIZ4NhmZY4DWOFbSApeHqYEpIfiDyaDRhYCX84vEikASzW7h84hndHgUHKovs7N6e8RlLYqkU+TRlza0PBQ9iIfyykFiG4wyK3Sw1hJOkc3ZWJtWQpk+sCiW5c+8OZmAzHzWvEsno+ontaQVOKCLZUl9rwTNQT/lFhGFI/aHgObRhJIhVJSBYskguIkm3BGt4nMkvpEkun3MJyoYXLw/RnfgWiOZSrTZodflHjs0tucOsjBQnRTkjnEiZRhiinjU+mfSFu2NYEgsecTqlqd4hKWPGCMzJ2geAG0JJguilbwMiYmzax0DwtHNnUGVmDy5geyTq4AD97c4R4lRdWGJufSHcmcRqYr+PSznKgbHW7xnz5WoFcMLmL/zTamFuK1AUsHgIjnzD9/fOAlrePM5t6s9FRRszC8FUVItamSCYFkhy0XzojLQhJdnfU/LziuKPOSiLklwjYLTYcQAFBr/AH84c0BCZoQBqHO20HzpCSXDawDPHbzJ1b7+UbnjWLa+TKsnuaD5uu0ZHAnFg42HtGRv5xZn4SPHyq5jtNQ2t43LQl7mOOqcxlxwfyaJSQdTVrd0P8NVm7orVPTl29ItmGywAALRpa0QbGkqSCAGgOtwEfEhNx4eMNZMg2g9EiE5NEijSsPmEsEKf+U+0WbAsBmILrUkPYDV+F9odIlAA+sdhQ0inNtCtnS5RTpfuggSi0dyiDHYTGaUjqK1WSS/F43SySAxhvMoQTEa5QB7onLI2MkDIl8YnCIxMuJAiOTOZwRANbIcvB6kxwqQ8DkcLqWclQuGb1jYQCYmRhoBIfu/ziFMsjjATfkYKRLEdGWDEckcYmCYexSESxHMymfduEEdXeNMO6G5UjqENSltecQBcH1rO4djfhCioUxtHlzyys9CEE0EIsb39IkRX3HAQEqYSkMYiC9oaWdvo5YkOTUPvA9W2W+/tC+fiKUjWB1Y0nKRqo3d7d0JLJyQY46Ba2lSxIPh8oSqQYKn1TwF1hiSRewuhlsXMWSgnnQGK7STDD3CZJKmvBjdnSaos1IFKS9yBz5QbKo9z/SCKGiCUgX5xNNktHt48WlZ5ksu3QtnSrm8ZBU2Tf8ApwjcX9pA9xnjIF4kl6xrqTwiaRTOb2ilJhLDgUqW3bS777i0WWkw6Xl7JL84qVMvIwBt7RZsGngnXaElom0NqalW4YQwVLCPEwPTVaeMbqVFTX8ok3YtGp9SGYQPJU5EZ+XgiRKAMG1VHUHU8TzDaBUzAIiNYkn4hGbI0NGLJwuOTJiKoBSlxqNohkYqCQCCOPfyjM8iTplFjbVoKCQIzLEVdMIlrWlnSlR0Jdkk6DU2gXCa4rlhS7E7FOVrc7kE30DO0Xi+WkI4tKw3LeMzB4jmzRHKFvFVjrbEbO1GIlJcEPG1wOuoyqYwJShGPLwGMW3RwJZG2sSZFBifEcIjm1Y4xkuoSLlVoyv1MW6NHsuiabNCQSbABz3APHnmJdOpilKCAAlzlN3bYmLniFdLAUVEZQL8GjyPE5iEL7Fw58n7Po0JPNydRK48VK5Fqo+nYypTMQSQGKnF+HZbhzhmurSsZk3BjzKYsG4J7uEPuj9eErGYliGOvnEcibVl4peC3IuYHrZqUpLlj43iKfjslKQc27MxfvhFX4mFl4mkFkU2bEYqWjDNBJ9I0ijWoslJUeQf0EMkgtksyqCuMchYhuroXUJlomZSc+13HIjaFxoFJLFJBGrgj3g1QE0zumU0W7ADod4qUmReLbgFKeyANYMF+SFn0XqhIUAxuNYYS6YbwswujUC5tZvWLJIptI9hTpHmSWxJOw+51+xGQ8mU94yO906j5/eNpHCMRHSTe8Yv1DR6HBEoDNDelUwEAIPEQdKir9RyRJ46G9NP4w4kqtFclLaGtNOBsY5TJSiFGpfRo2movANSgA9k3O3DxiJU0te0V5qrE4h2IYiEyy5ufOK/Lry9jeIa3EMxY7bwsm1QB1jxsuZzlaPQxYlFFqOLzAQFb+sH9cEIUoJKrZsqWc2dg5ir0VYlRBVpp9+sOsSlInU0yWlQTmRY6s19PDzaBCVvYJxoSzumM9TpCZSEqDN2iWNjd+B1AhgnGJhmFIVLUpPxBy4HE37opaKoBgDbs7G5Gl/GLFh5ky1EpU6lNmKgWJDuS4diT7Rnl6jLDcZNG79Pjarii0SFqULhjwd2gtLAQvk1OUcmGnygDpDj3VSc4DkqSln4v9I9HL6qcoKP8Z5UcC5FjMwEXMVysr3U+gGkFzp7oYHy7hCaah9IxLJJwUbNMcaUmzJta+kcfmiRHH5Y+cT01CVEDR4Sm2XtJFc6WVzSQm/bNvC5PPbzhXhXRObOCFunIoO77bhtQXcNyhz+INB1XUpsXCzbvSPlFl/D+mQuhD6pWsex/wDaPQw46/FmXJPXJFBT0TnFbZDlBYm3G8T4thaadTJdiHBJc89OYj0LE6N0Ky/fdFCxQm4VdjvEpNqVFIU1Ymnz3F9oFCzBv5MqNjFjovw1nzEhSFIYgHtOnw0ika6QktbZWqZZi9/hxUTOvISjMkp7Sv26tfmW5mDsF/DFIQ09RC3/AEEEN3kRccIwGTTJyyks+pNye88OWkUhik3b0RyZY1SDJqHSRyaKdiWDLJcpLOzkHwEXcCJZaY0TgpdmaGRxKpg3Q+UgOsFSt308mh/R4RLQ2VIBhjkESIEFRUejpTbNypTawZJgdMFykw7ERzMF43G1i8bhBz5vE0R2iel4UTKoBydInRN3iKjBm12N0VragPBkrFA+jNCITY7TOgvjE6mx/KxlCiQFBxqOHfDGRiQ2vFFw1bzZp4k+8P0EAXs0Bzio2wOGyyLm2JJ2hTPxLNZ7GF0/FQgau40f1hHPryLvGPLLk6iy2PHStjSfUB9YGmVd4BTVBTl4CRV8TE1AtZaaaqS2ukH02MgqHIxSxXwTIqi9oWWIZNBipnbTz+/vuizuy5l1f2aiLlnCkgMDpqdoqoPaSeUWdSv4kz/pqdv5kmMmZbRsj0yasx5KQQkgsYrGKYkVobisH0P1iCpfMr+Y+5iKsQyB3/IxtS6bMNV0WGixeYkjgn1HdDikxQKJzJhLSJ03dodUa06NrC8diSYxkqBNhBK0fq0buiKSNy1oKmLFiIfHUZbIT30UP8RZ+abKHCWfVZf2h3+HM0ijmgbTPdKfpCPp2oGoS3/DH/kqGP4fVOVE0cVJ9j9I0+4uVo54/wCnRYJtW+sS0fRmRNPWKS5fQs3lGqeh6xbJs/kOZi00dMJaEp1Ya8YGPHzdvonknwVLsruHdBJEqb1ic27JLNfbnFmShgOUTJUI6ccI0RgodGaU5S7IUiOJdWgrMsKBWkOpL3AOhI2eChFXwqZ/tar/AOkj0Ev6w0m9UBK7LLHaRHTx2Gh0LRiERIlMYkxJLjmdR2hEFS0xwlQiD/TMn/iJ8C/qLQtodRDCmMgcYnK/enzjI7khuL+D5Hqak5fL3g2nqC0KVIUf0nUe8ThKsxLFh3xkbNyTHaJ7xIZkKJc88D5RMir4uOLiFltDJbCMNnEKUR+4/KN4pXLJAHw6xBhpv/eJiWuT/E5ZYn5KtdEcqedIyolOQH1eCjlBAcPwjia3Wy+DGDexWCTEMCIHEk3HD53h0qjEBSkfHyP1gqQeNgKklIvHdPUXAiSeXLNEdPIUVWB8ofVC+R7+pOmkWNSv4sxmvLVx5G8IpZBuzcIs2GzJcyYLEsGUcqmZQLhzoC0eTmfmj0o6Qq/Juovo594Cx+SEoS3H5RZuol5iFTJcu5spQBZy1ix8YExfBJU1ICKqQCCT2lgPbYgn1aNeN3TPPlLdHNBIUqWhgfhGxO0M0YYtJGYKS/EEe8KZWFzcyAhaCkBL5Z0o8HsFH1i34JhcxCFgqJzCwzXdiNn1tB/0SnKumBz19WjNqxSNf3KSn0zP4QciSo2MBqwWpNGlJlrXNBSVaElpoUS73sNoPqcdTKmBBkz2V+rq2SLmyiSOHrFoxTJyk+kULpvJKalj+xPuqGv4a06VqnJUD8II8FN/7QB01qkzanMh2CEi4bQq+sH/AIfViZS5qlfsNuJzIsOcFVGdMrK3iv6PSKenSgMA3zglJhCnpOl9Oy3Au7acNbQcnHJX7v8AtVw7o3qUX0ea4y8jN42TCqox+WEulTlrBla8NLRJhuJqmuyQAC2pfybug6ekBxaVjPPFWwxX+1qktrLby6r6Q2xLFzJ1Q/cYruA4kFYjMWbCYkt3uhg/92J5NNL7K44tpv6Lwk8o7EQT6tKB2mHAWctqw3iWTVJVuHZ4a6dEqJkiJEiIF1aUpKiQw1OvhbeB8GxbrVLBI+Lsps4S3LU29Y5y3QVF1Y3QIpEuYG1G404a7/bxeUqjz2Won/uHnp7Rn9RpI2+kVtjVM/7t9YyByOR8NIyM35G6onzrLlEpzZ1i2kdUyVEfGoXbYxIJqcuZ7d3nGSalBZjqW0+UO26ehVGKq2d00xZf+IoNb9MFylzLupYI1HY28IMOD5Q6piAO944p5kgv/wDJSGN3SsDvfTxiLly2l+w64Ltm6aUFDMS9nbLKf2jqqow2YO7tfLpfg24gxUtCE50TEzU6HKd9W8g8QYlMCpdxcHjqe19DEVKXIvxg42hcCSpyNBb1iKdmcEAOByiWSEukZU3S+7vHUpSTk7Cbu9jtpvyjRyM/AHFZMTcW5sIlpkLUFZQSosWA53tHEzRLgB3dg2htAS56hmsLG1hpcfKHS5dCf2hs2gnPeWsf3FRLSS1pU6gRbcHjE9NXLSlRExYZmAURcwMiuJWQoqUQHueJhbbTQVGmmSza9QUUgfqSP8QJHt6xZcEqlCXNKQ5ZNvExVlqc6frSXfYM9vvSLN0bmpyzQSzgeOsZ/UJcOi0G7Aekk0qmpUR8UtJ14g8IV5YOx6b/ABkMbdUgeKQQbjnCMVas/wAQZ2bk7a8XiuGNwVfAk5U9lowaiExBdKfi3bgLaQXX4WiWhSglIIGzDu0A3hfSTimQpixzi/a0ABbRrtEuOGYkMs/Gc4Dg9lQBDt3Rnak59lbiogJmL4nziagUorSCSXLa/f2IAqEKKSvMwQHIGpb/ACiTDZ6urE0FiFWcb8WLjzjQ0+OiKqyxYxRrCUkBSiX/AHK4d8CUKp0pBUgLCsyRYHQjmOQ8oHHTWpz5euU/8qG0f9rRKOndWFZBPU/8qPfLAhBrsSUr6SDldIq0EDrZ3mR8okm9JK1P+9nHXUq28OcLl9PqvPlM9T/yI/8AzGHp3VJVl64uf+SXv/dimyPFfCG9Tj1S11zSLWJfbgRDjBekU2WUlZWUqGinYcSLbfOKxP6Z1akkmaRb9DIduJSM3rCGdjC1ALJJU7FRKiTvq7wYNp2jpRTVNI9rn4umYkpStiQ4IsfXyirplTkzSsHtF+0wPfy9IQYHjU4TU9s5WvmZVtWD31i3/wCmpayNAWjU5RzU3oz8Xi0vJCvFZoP8Qkp7k8NXAeM/1iCXYE7XtE+ISElNtWik1q1JmFlOAdOF9/KM+SEouikHGSssdTjSpnxEsNrt48Y4osayrBQpiNxtCCqfL/MW1gWnlqChbdvKxhYr5KtpaR6DUdK560FJmNbZg/kNI4oZqgA5B56ajfbjCGTKSwGcZyHazaOA/wB6w1lJTlyZu01j99xjnNydNhXGK0WOXmYb22jISjEsoAZ2ADuOEZF+LI+4jw2T/ZK7z7wNhqSSkm4z39D7R0qsAGUBgYkoklLoAzF39OcdtJlLTkvpHdLTOVFVyoE+Jv8AOJZeHjKoNfUa/OIDh1Q7lKr+vlDOnoZtgzfzE/1hJy82PCqqiXCZWWUUbuT4MG+cGVUpYT2UGYSfhDn912HeI7qkJp0FRAKmdPxMS4cMTdxf/FHWH47ULTllhTqcOhCRld2+EauBqdBrGZpyfNdFfdUY8UBy5a0h1yiGDkXBCRckghwCOW7xuTmUcqAlVgXzC1gS9rM9+DGGdIlcpKpk55qpljlylY1EwH4jqE2IGo2aOJ9ItUvPLStIBVcByp2LKSP2kK/SPGDonzYpxGeSMiQlwdQE7a9rfv7uERSOjkxaSoqSlz+rO3+LKR4PDfC8OnrFhKuf1rShTcQkHMBzA84llylBZBy//VMWpWofce8Nz46QOxOcHn5CQkEDVlJPdbWApMpQUSRtbQ7xYKnF1ABMtcwMX7WV/HV/F/CFkxalXLnwFt9hDJuhov8ALZGAOAhlhCA6nAOnDnABplWINjoN4ZUVOuXmzpUksCAoFLi7EPqOYiWVXF0bMM1y2D4sAJws3Z+ZhTLlutgFFRVZruc3ACG9fLClBRLdkb95YfWDKKlk5ASggqJ7SjZhaxJCbnMN9DDY5cYIhm3NkUkkSVggvnZrg6QV0sqe1LDfDLQ/ggA913hvORJkqEtaklmsUzMws47Rc6GwzMzcYa1UqTPvMXKIUrVTWAGjzHQVtroTZzEk/wArFlPR59NJMpYH3oI4kqyScgL9r794sdZ0XC5hTISpVgVZcqkJJJdLpdIDMwctvvHOH9ClLMxK1iXkCixCiQQHBOUEZWfd7Ra0yTl5KtKkErzj7s0TJoyVZ4tNJgkmWkpE7rVn4UpRMF93Kk8AbROnowpSZaly5rFSgoJCnQEmyiCly4OgO20Py+BLKaZClTeyCo7AAn0hr/qlVKyr6q7/ALkghr3c2EN8KTKTMVLyzhZRayFMgFbFiDmZOVi47XdBdf0ZmzMplq60ZRnKSlDE5lPlNrJIGrnKIFsDexMOjs4y1nsdlJJGblo7MC3EwLIwBWVsyV3N0rTZ7OUlifCLJR9Bp7FlJKSbpzZSRxslYBbx1EST+hqUk5kLGRIWcswKBBJS90pLAgO122jlYHJX2IsOQUzUIX2XsfJoOwhZUmW6u3N+EaOQSPl8of490cRQ0c6YFKUoIy6JKcxUAlbF2YtqSzx5hR1qzluTlPZL/CHJbzc+MOsbj2D3FLo9Wr+tRmBT8OXcfqHy3im0MpSpiiEqLuSwO+h82j0vCcRVMo5c6YgKPVupwlypKglVmZyyjpACp0pc9XWIUlkqUTnUEhIICezLPxauzfWmR27snB0mqKzOmISApQDcNybtw5fYhZPxEZnSLbaxP0nrVrmEBOSWHypD2fdzcnmYRirAAb78vExnX5Oy3QXLUsqKi4LP9bQ0pVWd/OEcuoJuTo49N4IkVX36eLcIpFbJyZaUFw5c9xEbgCUlwCU+sajTszWeXyaBUw9kFu756Q7pcEV+pTerxAnDQP1qHdEqcNSf96o95jLPJfT/AGN6hQ/oaZCAxX5q+sGqmSCzrQMpf4mdntz1is0tJKvms2+aGMnC5ASVZwMoc5i4Ntgm/PeMrjvtj0HVaqJST8BVqLLNwXAPI6HkTCNOP5KsdUMskLCgkJALNYG7PqPPiXno6tKZnZUnK+yQn1UzHxhgvBTU1ZWlUtEtQuBNQpRUUjMWDi5TmPjFI1G+XwLKPQbhFSZp6uWUoBJJzJVNN7EsWQL3vuY5xOUqUsoTVrKvhUnKoa7dk5beG0WbBsIRKRlyIV/zFNxtufn4Qk6V4xMpqhIRlunOSES3ILhnIPA+cZ1LlKkNqwbCujspae2Z22iUoHPXN6tFgo+itLlIEtZLXzOs++UFg4LQnpOlNQpJyrl9W+68swDjqDx0gbEsUqpqVGWFstQOYZg2VwO0dmKQ17pUd4LjNvsPYTidBSoIelWEuxUZky5Gtn34u3CEeIVknMTIlGWFN2QVMLWcqUrMfKLFhWDVhDzKky0q2uoltu1Y+RieZQy0WUEKBZ5ikS3L8MqbE8G3uYKk19jfiiu0+KKQLStd+sXq3AH7eLXQTxVAzOolrIQhJAUC+V2BQokgl1bnTfY6koadKe0hF9igEvqNAeTbQvn1I6xCqbNKKXC0S2SqYCRcBiCzuxF34XB29dCOSfSG9BKKUumQELBylKcim5BR7RDbA+cQ1lSSyVlSRwUhQBPA9ZLINuJAtCqpl1sxX8L8wQf+J1iG4B0kJI1uw2tB9F0TnG6zLCtySqYdNsoQR3Zj4w6RJ0tsGV0WlLumaRmLkZUE3v8AEnMGflB0robIky1rtNMtC1pSskpcJftB+ID2EF0vQsZwtc6asgggA5UhtgLsOTw4rMGlTk5JgJH8yx/4kesUhBsnLL9lWwvpzJMtCVOgpCQp5didF5AjgWLZRYw4w2ZNnAzEDq0glOVZfMAzlk9kpLkC5a9+HUnoXRI0kJP8xWrluWhnU1YQHJYCLcF2yTmv8RBjEyWiZLRP6oJmPqkrFmDqIYJupgfXitny5SadC5BlzAtaf4SkoC0pKsqgC+ZDFnewubaxD0qx2XNlqlDtBY1Z8qgQUl+TacA28VMApSwckCxygk79ruUTfWJOSXRohjtbZ6lXokypKpiutKUBL5Gz2ISnUuWcWfzhcjpfQIAupaiB8SHU7kMrM3acG39Iq+G9IqiXLZItdwW9joO7nCmdQTp6lqTLBUtWYqSkfE9wP2gnUbtDrKvgV4fs9IqMckzkZZM1SOyVFSAM0vKQQ6FC4zMGF+8G4tJLCpRR1ymJU80LyLuorFmPYU5PfbeKzhHQipzBYGQO/aJ8PWLPh/Q5QCgtY7R0F9OLxS5S2kTajHVlFrMbrc0yTMmGckkoUF3SrtWsdLgNoRpE2F9DlhX5lACUSyVhJKgTlchNrl2bXePTZXR6UljlGZg53LaPBM+mlN29OBduOmkK1T21/wBO9xdJAnRygCJASA6VkrYgfrOZm0DAgNyhlMw+WzqITms7s77a3JgCf0pp5VisBtnSPnC6s6f0xBSWUP7x9k/OGvHW3YlTsrv4kYnTrKESgypZVmUAAC+Xs8bF/F488nTeB0+35xasanUs5RVnm3LhIAbh+oCFOWnSR/DUrhmW3okQil5LqOqFvXE7u/38jBcm5s3L+sFmpl/pkyw3JSvcwTTYgprMm+wAh1IWURjTzyEgZT5fWMglNav9x8z9IyLWR4lKBGptG5lWkWbN9OUcSxBEmnClBLBzYOw99P8AKPO8npsFnUqVXJI4a27njcnCpCkZusPMhvHWDPySEhWYjMw6sqUlaT2m7IBcqsRlI7+Sahw+bUTjIQAl1cwEvfLZ3FrchFoxb80Sc0GVOEpSRkmEhtSQfBrecMsAw2oExC05Qx1d9QR8Nju0OqTApUovPTLBQAQkqcTFXBS1iSlYundxHVN0eGYrcoJJOUAEBy7BgNO4RGcnVMMZJ9BFZUTkEgZ1qIHwg5b7Ehm8OERVeCInpSqeFJUkAPmZg7sQbEOTrHGOTV0qCoTXUSAlB13zFiru9ONsnYrTy5Etc0KUqah8gJ4AlwdASw8e+JKLVNBOE9DZZDomnlnJT55R8hG5uCVCUuJslKR+3Pw1cm3gQIZ0VdQkSh1YC5q2CCGUCxubhk7Pu8WaTSS0/CgeT+94a5LsVyoo9BRTXDArUdSmWlIvxXMBhth9JXoUoplhL2dSpZcP577ARaZk1KQSSw4mO0KB31+x6R1iOf0VWm6GzVTDMmT8pUXKZYfwcsB5RY6LCpEn+zQlJ/dqr/EXMQYp0gk0/wAZN9hc+4iu4n+JMlKf4KSpT/qFgLXsfnaCk2K3Jl2BjqZNCQSdACSeQ19o8mm/ipUCzIf+XlpY/wCcVWq6S1E+Z2lq7RuXPdFlikyTSvZ79LxJBQVhaSkByQQQ0C4f0llTioJUBl3JZxubtpcHujw1VRMSmygS4SWu77XHH2iGbULTrmSRYsTrwPf84ZY38h4o98V0opgrKqckFwNbX56esGqr5ehWnzBj57o1EuSpmAIvv93i9U6yLrC5lzchfn2yNQI5uUdWd7aC+l3TtMpZlolIezlScz7jVgLNx1hDL6bVCw6UoJFuzLQ/Kx18BCXpGUmcoMRow7PAA6HiIhRVOAkdnQZik2/wjRrecGrVlIqtB2IYypczMQUlVy2g8O/nBFJjcxCFBKiBqWbi1zqNYU1NE2pccSQHvrufSIZNZkcPcPfblaBwTWh7rstcjpLNQoHrVm7tmO7uLv7R1imPLmBKlFbi7O3G4bfZxwiqpqxx3G/G40741OrSxZXft4ttHe3sVuJbJXSyqRlyTphS1wWU12vmBgxPTaaRlmJEwbtY+RcGKNRYiWZ40K0pNy1nt98o54lYqaL7MFKXJIQdWZSDfh+mF9RSSL5Zq1dySr1tAJxMFIPIQOrEzAoegWqVkVlBJ7w2vK8Czao2gwyusU+u0G0uCA6lKG3KVH/xFvExRNLsDsXSppJteGNPLUdtuMWGh6NSLEzQr+UoHu5g3/VxFmzDxBf0+cHkhaFMumWwaMixS+jsxhZPgxjIraJ8TzSbUJR8RaA6itQpaCLhJcuAQR3HWCF4ICXUpXleCKTC5abs55n6RkThHZsfJ6A042rMSOyFAuAAdbmzgHuMakT0lYU6rKcjQ6APYMNx4wfPwMLUVFVu7b2EM8PwWSm6QSeJ+oaA8kUrO4+CXBj2kqS7qBzAAte5b9I0GkWCtKkypmUsrIog8CxynwMJcURPCCc6EI7lP6D2iuHEZ10iYsg2+JVxpvEEnN3YeIsm004JSct13tcmwOm75gYa0eGTpmRWQlJKADmDqzaAObnsEXYBhpE0utVLykyjYHLmWsfEgILCx/SdOLbQ1wqsq5iJcuVKYIy9pSS3ZsHLc9L8o0yn8IVJo30pwsLqZE2SktkC5igWICVAJU5sCkM3MaGL8cTlywkTJibnKSGAKgC5LGztpzAik4ziC6QATWWpSGYDIkJf4U5btrd0m3dFHxDpGqbNUoqfMSSRuTt3fSBGEsiX0SnS7L90r6WZFqQlaSnK3ZUpQIIuC5ZwQC43bVnisT+ls4obOopKgdbukdm+thpFYq5mYKvpye3L73gIT1cTGiHp1RGWWtDisxRZJc2L6m/N2374Xiocs7A6768N9oIosEn1BdKWT+5TJSBxeLDT9GKaSAqfMUs6gSyGN2V2iGcMbcuYhnKENeTkpS34F0uRKzCyr2+TjnyginwBanyICg3xXazk3LMbH1iPF58lL9W4D8SS2zk78doWLxxbNo2nLw84VKclaKOUY9hZqTLUQS3FzZ+8Q6VITMlyyo3OwLO2h4M0VBdSVKdRfvgyXiABF3As+43s/tBnib67BHIelUfQilJCl1AdV8qUgnnxA8ofyejlGpCj1i5oBLnOokHcZUjXlHnmD4gr4ivs3sRtuCPDjtBtNjKkkzEqyHdtG4EbjS3OMEozumypbjhOGhNgkm7ZlLYkB2L8orlfjaEf2cmnHDKkKPjnBPtA9djkmcFFaGmOPhU6Tx+Ln6RXK+tSzjXmBDwxt9nNoMrq5Kgc2wsLNzt/lCeWtHaJ+d3t9IFnTL/OIKqYw5nvFtn4xthjpURnkCFVHcWMdmQtTlCVF+Te1jpAuG/Gg2soepi3VdSpKRlVrxAPkfOOm+LpAguSsrSaacLlKn7vXlBf5JbAkhNruPS8Szasn4lqPi0DLqk8veBbY3FIImzgHu/cY6pqSYvQA+P0jKamTM+JRHLQecMpeBzAHQ/LX3EI2kOkG4FhpSTmu/AA6ePOHeIgSghtweTM2vmYU0eJTpR7ac/JQ9lD5vHXSHF+tyEJUkJBBe7EnVxswG0T22E6lqSqYl2FiPo8WClS3wLUlv8AmceRilS6ohabuLw8ocTbXQ+sPR1lylYnOAHaT/h+kZCWXVggFjGRQQqipbmJEhIjcZHnmsKkjNtbuhjJbutGoyJSCTAFnFgH8YKpSH09oyMhPIPBJUV0tBzFClkDUAEgDXtEhorWNdNJgCkoKUguAq4U24uogcH9njcZGrAlJ7Iz0UWuxMzD21KUGYAk2u+v3rC49g+28ZGR6sYpaMLleySQta1BuTmLj0VwSSVkrS52KuOrCzaB2jIyM3qW0tFsKvbLLimKypKVICXUoMzMG5nW44RQsTq1EklIA2AZgO/7MajIjgiiuRtIRTapXEsLDhEC1OXjIyPRRgbO5bb3+7QTTzgCOzvGRkc0GLoaSZwPwBieHC3DfvEN5QKEOGJOxc+Q3jIyMk1ujWmLqpa9VBzw9tg3vC384pK97WbiHYi2usZGRSGyc20TzVlRBKFAtZxbwECy6KYu7DxB+9I3GR3KlaCo8uwuVgxBd2u7DlE9XUEJCSRrGRkIm5PY9KK0CqpFrP38oaUElIstLcwPVuEZGQJMZIstFgEhR/tL7gAD3d4YykU9O4zgcit/+0aeUZGRM5gFZ0glv2ElR8hCWoxRatgH7ifpGRkMkMCSV5txr/RvF4a0oZ2Pe8ajId9ieBmirYbxkZGQwh//2Q=="/>
          <p:cNvSpPr>
            <a:spLocks noChangeAspect="1" noChangeArrowheads="1"/>
          </p:cNvSpPr>
          <p:nvPr/>
        </p:nvSpPr>
        <p:spPr bwMode="auto">
          <a:xfrm>
            <a:off x="63500" y="-850900"/>
            <a:ext cx="2619375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856357"/>
            <a:ext cx="8077200" cy="40318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Specific Plans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Plans that are clearly defined and leave no room for interpretation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Directional Plans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Flexible plans that set out general guidelines and provide focus, yet allow discretion in implementation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2000" y="1219200"/>
            <a:ext cx="8001000" cy="35394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Single-Use Plan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A one-time plan specifically designed to meet the need of a unique situation.</a:t>
            </a:r>
          </a:p>
          <a:p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Standing Plans</a:t>
            </a:r>
          </a:p>
          <a:p>
            <a:pPr lvl="1"/>
            <a:r>
              <a:rPr lang="en-US" sz="3200" dirty="0" smtClean="0">
                <a:latin typeface="Arial" pitchFamily="34" charset="0"/>
                <a:cs typeface="Arial" pitchFamily="34" charset="0"/>
              </a:rPr>
              <a:t>Ongoing plans that provide guidance for activities performed repeatedly.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476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7)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8382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1132</TotalTime>
  <Words>646</Words>
  <Application>Microsoft Office PowerPoint</Application>
  <PresentationFormat>On-screen Show (4:3)</PresentationFormat>
  <Paragraphs>163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174</cp:revision>
  <dcterms:created xsi:type="dcterms:W3CDTF">2012-02-27T05:45:45Z</dcterms:created>
  <dcterms:modified xsi:type="dcterms:W3CDTF">2012-03-23T05:14:24Z</dcterms:modified>
</cp:coreProperties>
</file>