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292" r:id="rId2"/>
    <p:sldId id="295" r:id="rId3"/>
    <p:sldId id="338" r:id="rId4"/>
    <p:sldId id="335" r:id="rId5"/>
    <p:sldId id="379" r:id="rId6"/>
    <p:sldId id="376" r:id="rId7"/>
    <p:sldId id="412" r:id="rId8"/>
    <p:sldId id="418" r:id="rId9"/>
    <p:sldId id="377" r:id="rId10"/>
    <p:sldId id="383" r:id="rId11"/>
    <p:sldId id="426" r:id="rId12"/>
    <p:sldId id="428" r:id="rId13"/>
    <p:sldId id="427" r:id="rId14"/>
    <p:sldId id="382" r:id="rId15"/>
    <p:sldId id="400" r:id="rId16"/>
    <p:sldId id="429" r:id="rId17"/>
    <p:sldId id="420" r:id="rId18"/>
    <p:sldId id="421" r:id="rId19"/>
    <p:sldId id="413" r:id="rId20"/>
    <p:sldId id="414" r:id="rId21"/>
    <p:sldId id="415" r:id="rId22"/>
    <p:sldId id="401" r:id="rId23"/>
    <p:sldId id="396" r:id="rId24"/>
    <p:sldId id="422" r:id="rId25"/>
    <p:sldId id="402" r:id="rId26"/>
    <p:sldId id="384" r:id="rId27"/>
    <p:sldId id="423" r:id="rId28"/>
    <p:sldId id="417" r:id="rId29"/>
    <p:sldId id="431" r:id="rId3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DFBA5"/>
    <a:srgbClr val="CCCC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339" autoAdjust="0"/>
    <p:restoredTop sz="96303" autoAdjust="0"/>
  </p:normalViewPr>
  <p:slideViewPr>
    <p:cSldViewPr>
      <p:cViewPr>
        <p:scale>
          <a:sx n="66" d="100"/>
          <a:sy n="66" d="100"/>
        </p:scale>
        <p:origin x="-1512" y="-22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DBFFF3-AB19-4426-9010-B5C09CB09BE2}" type="datetimeFigureOut">
              <a:rPr lang="en-US" smtClean="0"/>
              <a:pPr/>
              <a:t>3/25/2012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155DFD-622C-4799-9E9B-2AB95F8CC31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B0628-DD1E-4D0B-9696-C78E620200FE}" type="datetime1">
              <a:rPr lang="en-US" smtClean="0"/>
              <a:pPr/>
              <a:t>3/25/2012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570FE-295E-4796-8741-A6749CAF03B4}" type="datetime1">
              <a:rPr lang="en-US" smtClean="0"/>
              <a:pPr/>
              <a:t>3/25/2012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DA32C-9534-4892-A055-D8F128FEE7E0}" type="datetime1">
              <a:rPr lang="en-US" smtClean="0"/>
              <a:pPr/>
              <a:t>3/25/2012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20F28-A992-4AB1-9B48-D4C990449C65}" type="datetime1">
              <a:rPr lang="en-US" smtClean="0"/>
              <a:pPr/>
              <a:t>3/25/2012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10542-B501-4931-9954-3115CAEE1C12}" type="datetime1">
              <a:rPr lang="en-US" smtClean="0"/>
              <a:pPr/>
              <a:t>3/25/2012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DA410-4F20-40C4-ACC7-745F4ACDEDE7}" type="datetime1">
              <a:rPr lang="en-US" smtClean="0"/>
              <a:pPr/>
              <a:t>3/25/2012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405CD0-41BE-4FC1-A1BA-981CE7E1CE89}" type="datetime1">
              <a:rPr lang="en-US" smtClean="0"/>
              <a:pPr/>
              <a:t>3/25/2012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69CE4-74EC-482B-9857-9943D3913390}" type="datetime1">
              <a:rPr lang="en-US" smtClean="0"/>
              <a:pPr/>
              <a:t>3/25/2012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99D83-CC2B-4086-BC9C-B606305C8C55}" type="datetime1">
              <a:rPr lang="en-US" smtClean="0"/>
              <a:pPr/>
              <a:t>3/25/2012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07D53-7018-4909-9EA0-C0FACEFD27A6}" type="datetime1">
              <a:rPr lang="en-US" smtClean="0"/>
              <a:pPr/>
              <a:t>3/25/2012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9D436-6901-4B6B-87D4-B5D76485AC81}" type="datetime1">
              <a:rPr lang="en-US" smtClean="0"/>
              <a:pPr/>
              <a:t>3/25/2012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D1449B-F95F-4F1E-90C6-B766A38AAAC3}" type="datetime1">
              <a:rPr lang="en-US" smtClean="0"/>
              <a:pPr/>
              <a:t>3/25/2012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58645" y="159325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1000" y="609600"/>
            <a:ext cx="8534400" cy="5632311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54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LECTURE 14: </a:t>
            </a:r>
          </a:p>
          <a:p>
            <a:pPr algn="ctr"/>
            <a:endParaRPr lang="en-US" sz="5400" b="1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5400" b="1" dirty="0" smtClean="0">
                <a:latin typeface="Arial" pitchFamily="34" charset="0"/>
                <a:cs typeface="Arial" pitchFamily="34" charset="0"/>
              </a:rPr>
              <a:t>Introduction to Management</a:t>
            </a:r>
            <a:endParaRPr lang="en-US" sz="54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5400" dirty="0" smtClean="0">
                <a:latin typeface="Arial" pitchFamily="34" charset="0"/>
                <a:cs typeface="Arial" pitchFamily="34" charset="0"/>
              </a:rPr>
              <a:t>	         </a:t>
            </a:r>
            <a:r>
              <a:rPr lang="en-US" sz="5400" b="1" dirty="0" smtClean="0">
                <a:latin typeface="Arial" pitchFamily="34" charset="0"/>
                <a:cs typeface="Arial" pitchFamily="34" charset="0"/>
              </a:rPr>
              <a:t>MGT 101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724875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1000" y="1045020"/>
            <a:ext cx="8534400" cy="4031873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In lecture 13 we discussed</a:t>
            </a:r>
          </a:p>
          <a:p>
            <a:endParaRPr lang="en-US" sz="32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Topics from Chapter 6:</a:t>
            </a:r>
          </a:p>
          <a:p>
            <a:pPr lvl="1"/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lvl="1">
              <a:buFont typeface="Arial" pitchFamily="34" charset="0"/>
              <a:buChar char="•"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Decision Making</a:t>
            </a:r>
          </a:p>
          <a:p>
            <a:pPr lvl="1">
              <a:buFont typeface="Arial" pitchFamily="34" charset="0"/>
              <a:buChar char="•"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 Stages of Decision Making</a:t>
            </a:r>
          </a:p>
          <a:p>
            <a:pPr lvl="1">
              <a:buFont typeface="Arial" pitchFamily="34" charset="0"/>
              <a:buChar char="•"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 Rationality &amp; Bounded Rationality</a:t>
            </a:r>
          </a:p>
          <a:p>
            <a:pPr lvl="1">
              <a:buFont typeface="Arial" pitchFamily="34" charset="0"/>
              <a:buChar char="•"/>
            </a:pP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724875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1000" y="609600"/>
            <a:ext cx="8534400" cy="3816429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Today in Chapter 6 we will discuss</a:t>
            </a:r>
          </a:p>
          <a:p>
            <a:endParaRPr lang="en-US" sz="32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 Intuition</a:t>
            </a:r>
          </a:p>
          <a:p>
            <a:pPr lvl="1">
              <a:buFont typeface="Arial" pitchFamily="34" charset="0"/>
              <a:buChar char="•"/>
            </a:pPr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Types of Problems &amp; Decision Making</a:t>
            </a:r>
          </a:p>
          <a:p>
            <a:pPr lvl="1">
              <a:buFont typeface="Arial" pitchFamily="34" charset="0"/>
              <a:buChar char="•"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 Decision Making Conditions</a:t>
            </a:r>
          </a:p>
          <a:p>
            <a:pPr lvl="1">
              <a:buFont typeface="Arial" pitchFamily="34" charset="0"/>
              <a:buChar char="•"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 Common Decision Making Errors &amp; Biases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4476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6)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" y="1248216"/>
            <a:ext cx="8458200" cy="4801314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54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Chapter 6: </a:t>
            </a:r>
          </a:p>
          <a:p>
            <a:endParaRPr lang="en-US" sz="5400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5400" b="1" dirty="0" smtClean="0">
                <a:latin typeface="Arial" pitchFamily="34" charset="0"/>
                <a:cs typeface="Arial" pitchFamily="34" charset="0"/>
              </a:rPr>
              <a:t>Managers as Decision Makers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4476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6)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" y="899880"/>
            <a:ext cx="8458200" cy="3693319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sz="5400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5400" b="1" dirty="0" smtClean="0">
                <a:latin typeface="Arial" pitchFamily="34" charset="0"/>
                <a:cs typeface="Arial" pitchFamily="34" charset="0"/>
              </a:rPr>
              <a:t>Intuition</a:t>
            </a:r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6)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09600" y="1295400"/>
            <a:ext cx="7848600" cy="230832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Intuitive decision making</a:t>
            </a:r>
          </a:p>
          <a:p>
            <a:pPr lvl="1">
              <a:spcBef>
                <a:spcPct val="5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Making decisions on the basis of experience, feelings, and accumulated judgment. 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4476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6)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914400"/>
            <a:ext cx="7924800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4476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6)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" y="899880"/>
            <a:ext cx="8458200" cy="4524315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sz="5400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5400" b="1" dirty="0" smtClean="0">
                <a:latin typeface="Arial" pitchFamily="34" charset="0"/>
                <a:cs typeface="Arial" pitchFamily="34" charset="0"/>
              </a:rPr>
              <a:t>Types of Problem &amp; Decision Making</a:t>
            </a:r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6)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57200" y="1066800"/>
            <a:ext cx="8153400" cy="378565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Structured Problems</a:t>
            </a:r>
          </a:p>
          <a:p>
            <a:pPr lvl="1">
              <a:spcBef>
                <a:spcPct val="50000"/>
              </a:spcBef>
              <a:buFont typeface="Arial" pitchFamily="34" charset="0"/>
              <a:buChar char="•"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Involve goals that are clear.</a:t>
            </a:r>
          </a:p>
          <a:p>
            <a:pPr lvl="1">
              <a:spcBef>
                <a:spcPct val="50000"/>
              </a:spcBef>
              <a:buFont typeface="Arial" pitchFamily="34" charset="0"/>
              <a:buChar char="•"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Are familiar (have occurred before).</a:t>
            </a:r>
          </a:p>
          <a:p>
            <a:pPr lvl="1">
              <a:spcBef>
                <a:spcPct val="50000"/>
              </a:spcBef>
              <a:buFont typeface="Arial" pitchFamily="34" charset="0"/>
              <a:buChar char="•"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Are easily and completely defined—information about the problem is available and complete.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4476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6)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762000" y="1066800"/>
            <a:ext cx="8001000" cy="181588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Programmed Decision</a:t>
            </a:r>
          </a:p>
          <a:p>
            <a:pPr lvl="1">
              <a:spcBef>
                <a:spcPct val="5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A repetitive decision that can be handled by a routine approach.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4476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6)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518886" y="714822"/>
            <a:ext cx="8077200" cy="64135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Types of Programmed Decisions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33400" y="1720840"/>
            <a:ext cx="8077200" cy="225908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spcBef>
                <a:spcPct val="40000"/>
              </a:spcBef>
            </a:pPr>
            <a:r>
              <a:rPr lang="en-US" sz="32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Procedure</a:t>
            </a:r>
          </a:p>
          <a:p>
            <a:pPr lvl="1">
              <a:spcBef>
                <a:spcPct val="4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A series of interrelated steps that a manager can use to respond (applying a policy) to a structured problem.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4476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6)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518886" y="714822"/>
            <a:ext cx="8077200" cy="64135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Types of Programmed Decisions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33400" y="1720840"/>
            <a:ext cx="8153400" cy="176663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spcBef>
                <a:spcPct val="40000"/>
              </a:spcBef>
            </a:pPr>
            <a:r>
              <a:rPr lang="en-US" sz="32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Rule</a:t>
            </a:r>
          </a:p>
          <a:p>
            <a:pPr lvl="1">
              <a:spcBef>
                <a:spcPct val="4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An explicit statement that limits what a manager or employee can or cannot do.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4476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6)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518886" y="714822"/>
            <a:ext cx="8077200" cy="64135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Types of Programmed Decisions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09600" y="1720840"/>
            <a:ext cx="8001000" cy="176663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spcBef>
                <a:spcPct val="40000"/>
              </a:spcBef>
            </a:pPr>
            <a:r>
              <a:rPr lang="en-US" sz="32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Policy</a:t>
            </a:r>
          </a:p>
          <a:p>
            <a:pPr lvl="1">
              <a:spcBef>
                <a:spcPct val="4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A general guideline for making a decision about a structured problem.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6)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Rectangle 2"/>
          <p:cNvSpPr txBox="1">
            <a:spLocks noChangeArrowheads="1"/>
          </p:cNvSpPr>
          <p:nvPr/>
        </p:nvSpPr>
        <p:spPr>
          <a:xfrm>
            <a:off x="609600" y="685801"/>
            <a:ext cx="8077200" cy="762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Policy, Procedure, and Rule Examples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28600" y="1600200"/>
            <a:ext cx="8763000" cy="483209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Policy</a:t>
            </a:r>
          </a:p>
          <a:p>
            <a:pPr lvl="1">
              <a:spcBef>
                <a:spcPct val="50000"/>
              </a:spcBef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Accept all customer-returned merchandise.</a:t>
            </a:r>
          </a:p>
          <a:p>
            <a:pPr>
              <a:spcBef>
                <a:spcPct val="50000"/>
              </a:spcBef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Procedure</a:t>
            </a:r>
          </a:p>
          <a:p>
            <a:pPr lvl="1">
              <a:spcBef>
                <a:spcPct val="50000"/>
              </a:spcBef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Follow all steps for completing merchandise return documentation.</a:t>
            </a:r>
          </a:p>
          <a:p>
            <a:pPr>
              <a:spcBef>
                <a:spcPct val="50000"/>
              </a:spcBef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Rules</a:t>
            </a:r>
          </a:p>
          <a:p>
            <a:pPr lvl="1">
              <a:spcBef>
                <a:spcPct val="50000"/>
              </a:spcBef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Managers must approve all refunds over $50.00.</a:t>
            </a:r>
          </a:p>
          <a:p>
            <a:pPr lvl="1">
              <a:spcBef>
                <a:spcPct val="50000"/>
              </a:spcBef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No credit purchases are refunded for cash.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6)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533400" y="914400"/>
            <a:ext cx="8153400" cy="353943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Unstructured Problems</a:t>
            </a:r>
          </a:p>
          <a:p>
            <a:pPr lvl="1">
              <a:spcBef>
                <a:spcPct val="5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Problems that are new or unusual and for which information is ambiguous or incomplete.</a:t>
            </a:r>
          </a:p>
          <a:p>
            <a:pPr lvl="1">
              <a:spcBef>
                <a:spcPct val="5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Problems that will require custom-made solutions.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6)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381000" y="914400"/>
            <a:ext cx="8610600" cy="206210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Nonprogrammed Decisions</a:t>
            </a:r>
          </a:p>
          <a:p>
            <a:pPr lvl="1">
              <a:spcBef>
                <a:spcPct val="5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Decisions that are unique and nonrecurring.</a:t>
            </a:r>
          </a:p>
          <a:p>
            <a:pPr lvl="1">
              <a:spcBef>
                <a:spcPct val="5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Decisions that generate unique responses.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4476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6)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17</a:t>
            </a:fld>
            <a:endParaRPr lang="en-US"/>
          </a:p>
        </p:txBody>
      </p:sp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31825" y="1295400"/>
            <a:ext cx="8131175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4476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6)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" y="899880"/>
            <a:ext cx="8458200" cy="4524315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sz="5400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5400" b="1" dirty="0" smtClean="0">
                <a:latin typeface="Arial" pitchFamily="34" charset="0"/>
                <a:cs typeface="Arial" pitchFamily="34" charset="0"/>
              </a:rPr>
              <a:t>Decision Making Conditions</a:t>
            </a:r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6)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609600" y="1066800"/>
            <a:ext cx="7848600" cy="304698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sz="32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Certainty</a:t>
            </a:r>
          </a:p>
          <a:p>
            <a:pPr lvl="1"/>
            <a:endParaRPr lang="en-US" sz="3200" dirty="0" smtClean="0">
              <a:latin typeface="Arial" pitchFamily="34" charset="0"/>
              <a:cs typeface="Arial" pitchFamily="34" charset="0"/>
            </a:endParaRPr>
          </a:p>
          <a:p>
            <a:pPr lvl="1"/>
            <a:r>
              <a:rPr lang="en-US" sz="3200" dirty="0" smtClean="0">
                <a:latin typeface="Arial" pitchFamily="34" charset="0"/>
                <a:cs typeface="Arial" pitchFamily="34" charset="0"/>
              </a:rPr>
              <a:t>A situation in which a manager can make an accurate decision because the outcome of every alternative choice is known.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6)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533400" y="1066800"/>
            <a:ext cx="8077200" cy="304698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sz="32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Risk</a:t>
            </a:r>
          </a:p>
          <a:p>
            <a:endParaRPr lang="en-US" sz="3200" dirty="0" smtClean="0">
              <a:latin typeface="Arial" pitchFamily="34" charset="0"/>
              <a:cs typeface="Arial" pitchFamily="34" charset="0"/>
            </a:endParaRPr>
          </a:p>
          <a:p>
            <a:pPr lvl="1"/>
            <a:r>
              <a:rPr lang="en-US" sz="3200" dirty="0" smtClean="0">
                <a:latin typeface="Arial" pitchFamily="34" charset="0"/>
                <a:cs typeface="Arial" pitchFamily="34" charset="0"/>
              </a:rPr>
              <a:t>A situation in which the manager is able to estimate the likelihood (probability) of outcomes that result from the choice of particular alternatives.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5)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Rectangle 5"/>
          <p:cNvSpPr>
            <a:spLocks noChangeArrowheads="1"/>
          </p:cNvSpPr>
          <p:nvPr/>
        </p:nvSpPr>
        <p:spPr bwMode="auto">
          <a:xfrm>
            <a:off x="685800" y="1447800"/>
            <a:ext cx="8229600" cy="24468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tabLst>
                <a:tab pos="2452688" algn="ctr"/>
                <a:tab pos="3205163" algn="ctr"/>
                <a:tab pos="4119563" algn="ctr"/>
                <a:tab pos="4916488" algn="ctr"/>
                <a:tab pos="5948363" algn="ctr"/>
              </a:tabLst>
            </a:pPr>
            <a:r>
              <a:rPr lang="en-US" b="1" dirty="0">
                <a:latin typeface="Arial" pitchFamily="34" charset="0"/>
                <a:cs typeface="Arial" pitchFamily="34" charset="0"/>
              </a:rPr>
              <a:t>					Expected</a:t>
            </a:r>
            <a:br>
              <a:rPr lang="en-US" b="1" dirty="0">
                <a:latin typeface="Arial" pitchFamily="34" charset="0"/>
                <a:cs typeface="Arial" pitchFamily="34" charset="0"/>
              </a:rPr>
            </a:br>
            <a:r>
              <a:rPr lang="en-US" b="1" dirty="0">
                <a:latin typeface="Arial" pitchFamily="34" charset="0"/>
                <a:cs typeface="Arial" pitchFamily="34" charset="0"/>
              </a:rPr>
              <a:t>	Expected	×	Probability	=	Value of Each</a:t>
            </a:r>
            <a:br>
              <a:rPr lang="en-US" b="1" dirty="0">
                <a:latin typeface="Arial" pitchFamily="34" charset="0"/>
                <a:cs typeface="Arial" pitchFamily="34" charset="0"/>
              </a:rPr>
            </a:br>
            <a:r>
              <a:rPr lang="en-US" b="1" dirty="0">
                <a:latin typeface="Arial" pitchFamily="34" charset="0"/>
                <a:cs typeface="Arial" pitchFamily="34" charset="0"/>
              </a:rPr>
              <a:t>Event	Revenues				Alternative</a:t>
            </a:r>
          </a:p>
          <a:p>
            <a:pPr>
              <a:spcBef>
                <a:spcPct val="50000"/>
              </a:spcBef>
              <a:tabLst>
                <a:tab pos="2452688" algn="ctr"/>
                <a:tab pos="3205163" algn="ctr"/>
                <a:tab pos="4119563" algn="ctr"/>
                <a:tab pos="4916488" algn="ctr"/>
                <a:tab pos="5948363" algn="ctr"/>
              </a:tabLst>
            </a:pPr>
            <a:r>
              <a:rPr lang="en-US" b="1" dirty="0">
                <a:latin typeface="Arial" pitchFamily="34" charset="0"/>
                <a:cs typeface="Arial" pitchFamily="34" charset="0"/>
              </a:rPr>
              <a:t>Heavy snowfall 	$850,000		0.3	=	$255,000</a:t>
            </a:r>
          </a:p>
          <a:p>
            <a:pPr>
              <a:spcBef>
                <a:spcPct val="50000"/>
              </a:spcBef>
              <a:tabLst>
                <a:tab pos="2452688" algn="ctr"/>
                <a:tab pos="3205163" algn="ctr"/>
                <a:tab pos="4119563" algn="ctr"/>
                <a:tab pos="4916488" algn="ctr"/>
                <a:tab pos="5948363" algn="ctr"/>
              </a:tabLst>
            </a:pPr>
            <a:r>
              <a:rPr lang="en-US" b="1" dirty="0">
                <a:latin typeface="Arial" pitchFamily="34" charset="0"/>
                <a:cs typeface="Arial" pitchFamily="34" charset="0"/>
              </a:rPr>
              <a:t>Normal snowfall 	  725,000		0.5	=	   362,500</a:t>
            </a:r>
          </a:p>
          <a:p>
            <a:pPr>
              <a:spcBef>
                <a:spcPct val="50000"/>
              </a:spcBef>
              <a:tabLst>
                <a:tab pos="2452688" algn="ctr"/>
                <a:tab pos="3205163" algn="ctr"/>
                <a:tab pos="4119563" algn="ctr"/>
                <a:tab pos="4916488" algn="ctr"/>
                <a:tab pos="5948363" algn="ctr"/>
              </a:tabLst>
            </a:pPr>
            <a:r>
              <a:rPr lang="en-US" b="1" dirty="0">
                <a:latin typeface="Arial" pitchFamily="34" charset="0"/>
                <a:cs typeface="Arial" pitchFamily="34" charset="0"/>
              </a:rPr>
              <a:t>Light snowfall 	   350,000		0.2	=	      </a:t>
            </a:r>
            <a:r>
              <a:rPr lang="en-US" b="1" u="sng" dirty="0">
                <a:latin typeface="Arial" pitchFamily="34" charset="0"/>
                <a:cs typeface="Arial" pitchFamily="34" charset="0"/>
              </a:rPr>
              <a:t>70,000</a:t>
            </a:r>
            <a:r>
              <a:rPr lang="en-US" b="1" dirty="0">
                <a:latin typeface="Arial" pitchFamily="34" charset="0"/>
                <a:cs typeface="Arial" pitchFamily="34" charset="0"/>
              </a:rPr>
              <a:t/>
            </a:r>
            <a:br>
              <a:rPr lang="en-US" b="1" dirty="0">
                <a:latin typeface="Arial" pitchFamily="34" charset="0"/>
                <a:cs typeface="Arial" pitchFamily="34" charset="0"/>
              </a:rPr>
            </a:br>
            <a:r>
              <a:rPr lang="en-US" b="1" dirty="0">
                <a:latin typeface="Arial" pitchFamily="34" charset="0"/>
                <a:cs typeface="Arial" pitchFamily="34" charset="0"/>
              </a:rPr>
              <a:t>					  $687,500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4476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6)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533400" y="990600"/>
            <a:ext cx="8077200" cy="329320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Uncertainty</a:t>
            </a:r>
          </a:p>
          <a:p>
            <a:pPr lvl="1">
              <a:spcBef>
                <a:spcPct val="5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Limited information prevents estimation of outcome probabilities for alternatives associated with the problem and may force managers to rely on intuition, hunches, and “gut feelings.”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6)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23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Rectangle 3"/>
          <p:cNvSpPr txBox="1">
            <a:spLocks noChangeArrowheads="1"/>
          </p:cNvSpPr>
          <p:nvPr/>
        </p:nvSpPr>
        <p:spPr>
          <a:xfrm>
            <a:off x="533400" y="1066800"/>
            <a:ext cx="8102600" cy="35814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Uncertainty</a:t>
            </a:r>
          </a:p>
          <a:p>
            <a:pPr marL="914400" marR="0" lvl="2" indent="0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Maximax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: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the optimistic manager’s choice to maximize the maximum payoff</a:t>
            </a:r>
          </a:p>
          <a:p>
            <a:pPr marL="914400" marR="0" lvl="2" indent="0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Maximin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: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the pessimistic manager’s choice to maximize the minimum payoff</a:t>
            </a:r>
          </a:p>
          <a:p>
            <a:pPr marL="914400" marR="0" lvl="2" indent="0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Minimax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: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the manager’s choice to minimize maximum regret.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uild="p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4476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6)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12060" y="1233702"/>
            <a:ext cx="8458200" cy="3970318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sz="5400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5400" b="1" dirty="0" smtClean="0">
                <a:latin typeface="Arial" pitchFamily="34" charset="0"/>
                <a:cs typeface="Arial" pitchFamily="34" charset="0"/>
              </a:rPr>
              <a:t>Common Decision Making Errors &amp; Biases</a:t>
            </a:r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6)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25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3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9200" y="914401"/>
            <a:ext cx="6705600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6)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26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304800" y="609600"/>
            <a:ext cx="8458200" cy="575542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Heuristics</a:t>
            </a:r>
          </a:p>
          <a:p>
            <a:pPr lvl="1">
              <a:spcBef>
                <a:spcPct val="5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Using “rules of thumb” to simplify decision making.</a:t>
            </a:r>
          </a:p>
          <a:p>
            <a:pPr>
              <a:spcBef>
                <a:spcPct val="50000"/>
              </a:spcBef>
            </a:pPr>
            <a:r>
              <a:rPr lang="en-US" sz="32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Overconfidence Bias</a:t>
            </a:r>
          </a:p>
          <a:p>
            <a:pPr lvl="1">
              <a:spcBef>
                <a:spcPct val="5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Holding unrealistically positive views of oneself and one’s performance.</a:t>
            </a:r>
          </a:p>
          <a:p>
            <a:pPr>
              <a:spcBef>
                <a:spcPct val="50000"/>
              </a:spcBef>
            </a:pPr>
            <a:r>
              <a:rPr lang="en-US" sz="32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Immediate Gratification Bias</a:t>
            </a:r>
          </a:p>
          <a:p>
            <a:pPr lvl="1">
              <a:spcBef>
                <a:spcPct val="5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Choosing alternatives that offer immediate rewards and that to avoid immediate costs.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4476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6)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27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81000" y="613230"/>
            <a:ext cx="8534400" cy="609243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spcBef>
                <a:spcPct val="35000"/>
              </a:spcBef>
            </a:pPr>
            <a:r>
              <a:rPr lang="en-US" sz="32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Anchoring Effect</a:t>
            </a:r>
          </a:p>
          <a:p>
            <a:pPr lvl="1">
              <a:spcBef>
                <a:spcPct val="35000"/>
              </a:spcBef>
            </a:pPr>
            <a:r>
              <a:rPr lang="en-US" sz="3000" dirty="0" smtClean="0">
                <a:latin typeface="Arial" pitchFamily="34" charset="0"/>
                <a:cs typeface="Arial" pitchFamily="34" charset="0"/>
              </a:rPr>
              <a:t>Fixating on initial information and ignoring subsequent information.</a:t>
            </a:r>
          </a:p>
          <a:p>
            <a:pPr>
              <a:spcBef>
                <a:spcPct val="35000"/>
              </a:spcBef>
            </a:pPr>
            <a:r>
              <a:rPr lang="en-US" sz="32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Selective Perception Bias</a:t>
            </a:r>
          </a:p>
          <a:p>
            <a:pPr lvl="1">
              <a:spcBef>
                <a:spcPct val="35000"/>
              </a:spcBef>
            </a:pPr>
            <a:r>
              <a:rPr lang="en-US" sz="3000" dirty="0" smtClean="0">
                <a:latin typeface="Arial" pitchFamily="34" charset="0"/>
                <a:cs typeface="Arial" pitchFamily="34" charset="0"/>
              </a:rPr>
              <a:t>Selecting organizing and interpreting events based on the decision maker’s biased perceptions.</a:t>
            </a:r>
          </a:p>
          <a:p>
            <a:pPr>
              <a:spcBef>
                <a:spcPct val="35000"/>
              </a:spcBef>
            </a:pPr>
            <a:r>
              <a:rPr lang="en-US" sz="32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Confirmation Bias</a:t>
            </a:r>
          </a:p>
          <a:p>
            <a:pPr lvl="1">
              <a:spcBef>
                <a:spcPct val="35000"/>
              </a:spcBef>
            </a:pPr>
            <a:r>
              <a:rPr lang="en-US" sz="3000" dirty="0" smtClean="0">
                <a:latin typeface="Arial" pitchFamily="34" charset="0"/>
                <a:cs typeface="Arial" pitchFamily="34" charset="0"/>
              </a:rPr>
              <a:t>Seeking out information that reaffirms past choices and discounting contradictory information.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6)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28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228600" y="609600"/>
            <a:ext cx="8686800" cy="55092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sz="32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Sunk Costs Errors</a:t>
            </a:r>
          </a:p>
          <a:p>
            <a:pPr lvl="1"/>
            <a:r>
              <a:rPr lang="en-US" sz="3200" dirty="0" smtClean="0">
                <a:latin typeface="Arial" pitchFamily="34" charset="0"/>
                <a:cs typeface="Arial" pitchFamily="34" charset="0"/>
              </a:rPr>
              <a:t>Forgetting that current actions cannot influence past events and relate only to future consequences.</a:t>
            </a:r>
          </a:p>
          <a:p>
            <a:r>
              <a:rPr lang="en-US" sz="32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Self-Serving Bias</a:t>
            </a:r>
          </a:p>
          <a:p>
            <a:pPr lvl="1"/>
            <a:r>
              <a:rPr lang="en-US" sz="3200" dirty="0" smtClean="0">
                <a:latin typeface="Arial" pitchFamily="34" charset="0"/>
                <a:cs typeface="Arial" pitchFamily="34" charset="0"/>
              </a:rPr>
              <a:t>Taking quick credit for successes and blaming outside factors for failures.</a:t>
            </a:r>
          </a:p>
          <a:p>
            <a:r>
              <a:rPr lang="en-US" sz="32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Hindsight Bias</a:t>
            </a:r>
          </a:p>
          <a:p>
            <a:pPr lvl="1"/>
            <a:r>
              <a:rPr lang="en-US" sz="3200" dirty="0" smtClean="0">
                <a:latin typeface="Arial" pitchFamily="34" charset="0"/>
                <a:cs typeface="Arial" pitchFamily="34" charset="0"/>
              </a:rPr>
              <a:t>Mistakenly believing that an event could have been predicted once the actual outcome is known (after-the-fact).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6)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29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" name="Picture 6" descr="ex06_1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5854" y="1143000"/>
            <a:ext cx="8839200" cy="4953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1110</TotalTime>
  <Words>747</Words>
  <Application>Microsoft Office PowerPoint</Application>
  <PresentationFormat>On-screen Show (4:3)</PresentationFormat>
  <Paragraphs>176</Paragraphs>
  <Slides>29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</vt:vector>
  </TitlesOfParts>
  <Company>GHAZALA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GHAZALA</dc:creator>
  <cp:lastModifiedBy>imran ghafoor</cp:lastModifiedBy>
  <cp:revision>171</cp:revision>
  <dcterms:created xsi:type="dcterms:W3CDTF">2012-02-27T05:45:45Z</dcterms:created>
  <dcterms:modified xsi:type="dcterms:W3CDTF">2012-03-25T08:32:42Z</dcterms:modified>
</cp:coreProperties>
</file>