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2" r:id="rId2"/>
    <p:sldId id="295" r:id="rId3"/>
    <p:sldId id="338" r:id="rId4"/>
    <p:sldId id="434" r:id="rId5"/>
    <p:sldId id="426" r:id="rId6"/>
    <p:sldId id="427" r:id="rId7"/>
    <p:sldId id="428" r:id="rId8"/>
    <p:sldId id="429" r:id="rId9"/>
    <p:sldId id="432" r:id="rId10"/>
    <p:sldId id="335" r:id="rId11"/>
    <p:sldId id="379" r:id="rId12"/>
    <p:sldId id="376" r:id="rId13"/>
    <p:sldId id="412" r:id="rId14"/>
    <p:sldId id="377" r:id="rId15"/>
    <p:sldId id="418" r:id="rId16"/>
    <p:sldId id="383" r:id="rId17"/>
    <p:sldId id="382" r:id="rId18"/>
    <p:sldId id="419" r:id="rId19"/>
    <p:sldId id="400" r:id="rId20"/>
    <p:sldId id="420" r:id="rId21"/>
    <p:sldId id="413" r:id="rId22"/>
    <p:sldId id="414" r:id="rId23"/>
    <p:sldId id="421" r:id="rId24"/>
    <p:sldId id="415" r:id="rId25"/>
    <p:sldId id="401" r:id="rId26"/>
    <p:sldId id="396" r:id="rId27"/>
    <p:sldId id="397" r:id="rId28"/>
    <p:sldId id="422" r:id="rId29"/>
    <p:sldId id="402" r:id="rId30"/>
    <p:sldId id="384" r:id="rId31"/>
    <p:sldId id="423" r:id="rId32"/>
    <p:sldId id="417" r:id="rId33"/>
    <p:sldId id="385" r:id="rId34"/>
    <p:sldId id="416" r:id="rId35"/>
    <p:sldId id="424" r:id="rId36"/>
    <p:sldId id="42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0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13: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12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from Chapter 5: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How managers can improve ethics in organization ?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Being an Ethical Decision Maker</a:t>
            </a:r>
          </a:p>
          <a:p>
            <a:pPr lvl="1"/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in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will discuss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Decision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Making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Stages of Decision Making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Rationality &amp; Bounded Rationality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5: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Social Responsibility &amp; Managerial Ethics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060" y="1233702"/>
            <a:ext cx="8458200" cy="313932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Being an Ethical Leader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838200"/>
            <a:ext cx="8382000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Be a good role model by being ethical and honest.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	° Tell the truth always.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	° Don’t hide or manipulate information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	° Be willing to admit your failures.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9600" y="856357"/>
            <a:ext cx="8077200" cy="40318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Share your personal values by regularly communicating them to employees.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Stress the organization’s or team’s important shared values.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Use the reward system to hold everyone accountable to the values.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09600" y="990600"/>
            <a:ext cx="8077200" cy="11906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Managing Ethical Lapses and Social Irresponsibility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3060" y="2590800"/>
            <a:ext cx="7993740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ethical leadership</a:t>
            </a:r>
          </a:p>
          <a:p>
            <a:pPr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Protect employees who raise ethical issues (whistle-blowers)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914400"/>
            <a:ext cx="8077200" cy="11906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Businesses Promoting Positive Social Change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2286000"/>
            <a:ext cx="7391400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Corporate Philanthropy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Campaigns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Donations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Funding own foundations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6: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Managers as Decision Makers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Decision Making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600" y="1295400"/>
            <a:ext cx="7848600" cy="17666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Decision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Making a choice from two or more alternatives.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990600"/>
            <a:ext cx="8382000" cy="4327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Decision-Making Process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Identifying a problem and decision criteria and allocating weights to the criteria.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Developing, analyzing, and selecting an alternative that can resolve the problem.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Implementing the selected alternative.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Evaluating the decision’s effectiveness.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24000" y="609600"/>
            <a:ext cx="6019800" cy="6019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Identifying the Problem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143000"/>
            <a:ext cx="7696200" cy="17912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Problem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discrepancy between an existing and desired state of affairs.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600" y="990600"/>
            <a:ext cx="8077200" cy="42042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Characteristics of Problems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problem becomes a problem when a manager becomes aware of it.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is pressure to solve the problem.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manager must have the authority, information, or resources needed to solve the problem.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Identifying the Decision Criteria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57200" y="990600"/>
            <a:ext cx="8382000" cy="4953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Decision criteria are factors that are important (relevant) to resolving the problem such as: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Costs that will be incurred (investments required)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Risks likely to be encountered (chance of failure)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Outcomes that are desired (growth of the firm)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Allocating Weights to the Criteria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5800" y="1066800"/>
            <a:ext cx="7924800" cy="31454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en-US" sz="3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Decision criteria are not of equal importance:</a:t>
            </a:r>
          </a:p>
          <a:p>
            <a:pPr marL="742950" lvl="1" indent="-28575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Assigning a weight to each item places the items in the correct priority order of their importance in the decision-making process.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1543050" y="1752600"/>
            <a:ext cx="6000750" cy="3257550"/>
            <a:chOff x="828" y="1104"/>
            <a:chExt cx="3780" cy="2052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828" y="1104"/>
              <a:ext cx="3780" cy="2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tabLst>
                  <a:tab pos="5038725" algn="ctr"/>
                </a:tabLst>
              </a:pPr>
              <a:r>
                <a:rPr lang="en-US" sz="2800" b="1">
                  <a:solidFill>
                    <a:srgbClr val="CC0000"/>
                  </a:solidFill>
                </a:rPr>
                <a:t>Criterion 	Weight</a:t>
              </a:r>
              <a:endParaRPr lang="en-US" sz="2400" b="1"/>
            </a:p>
            <a:p>
              <a:pPr>
                <a:spcBef>
                  <a:spcPct val="50000"/>
                </a:spcBef>
                <a:tabLst>
                  <a:tab pos="5038725" algn="ctr"/>
                </a:tabLst>
              </a:pPr>
              <a:r>
                <a:rPr lang="en-US" sz="2400" b="1"/>
                <a:t>Memory and Storage 	10</a:t>
              </a:r>
            </a:p>
            <a:p>
              <a:pPr>
                <a:spcBef>
                  <a:spcPct val="50000"/>
                </a:spcBef>
                <a:tabLst>
                  <a:tab pos="5038725" algn="ctr"/>
                </a:tabLst>
              </a:pPr>
              <a:r>
                <a:rPr lang="en-US" sz="2400" b="1"/>
                <a:t>Battery life 	8</a:t>
              </a:r>
            </a:p>
            <a:p>
              <a:pPr>
                <a:spcBef>
                  <a:spcPct val="50000"/>
                </a:spcBef>
                <a:tabLst>
                  <a:tab pos="5038725" algn="ctr"/>
                </a:tabLst>
              </a:pPr>
              <a:r>
                <a:rPr lang="en-US" sz="2400" b="1"/>
                <a:t>Carrying Weight 	6</a:t>
              </a:r>
            </a:p>
            <a:p>
              <a:pPr>
                <a:spcBef>
                  <a:spcPct val="50000"/>
                </a:spcBef>
                <a:tabLst>
                  <a:tab pos="5038725" algn="ctr"/>
                </a:tabLst>
              </a:pPr>
              <a:r>
                <a:rPr lang="en-US" sz="2400" b="1"/>
                <a:t>Warranty 	4</a:t>
              </a:r>
            </a:p>
            <a:p>
              <a:pPr>
                <a:spcBef>
                  <a:spcPct val="50000"/>
                </a:spcBef>
                <a:tabLst>
                  <a:tab pos="5038725" algn="ctr"/>
                </a:tabLst>
              </a:pPr>
              <a:r>
                <a:rPr lang="en-US" sz="2400" b="1"/>
                <a:t>Display Quality 	3</a:t>
              </a:r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852" y="1452"/>
              <a:ext cx="36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Selecting an Alternative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4400" y="914400"/>
            <a:ext cx="74676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Choosing the best alternative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alternative with the highest total weight is chosen.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060" y="1233702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Implementing the Alternative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1143000"/>
            <a:ext cx="7772400" cy="27515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</a:pPr>
            <a:r>
              <a:rPr lang="en-US" sz="32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Putting the chosen alternative into action.</a:t>
            </a:r>
          </a:p>
          <a:p>
            <a:pPr marL="742950" lvl="1" indent="-285750">
              <a:spcBef>
                <a:spcPct val="20000"/>
              </a:spcBef>
              <a:buClr>
                <a:schemeClr val="bg2"/>
              </a:buClr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spcBef>
                <a:spcPct val="20000"/>
              </a:spcBef>
              <a:buClr>
                <a:schemeClr val="bg2"/>
              </a:buClr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Conveying the decision to and gaining commitment from those who will carry out the decision.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1"/>
            <a:ext cx="80581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060" y="1233702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Evaluating the Decision’s Effectiveness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7200" y="1143000"/>
            <a:ext cx="8305800" cy="39826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soundness of the decision is judged by its outcomes.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How effectively was the problem resolved by outcomes resulting from the chosen alternatives?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If the problem was not resolved, what went wrong?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838200"/>
            <a:ext cx="7924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060" y="1233702"/>
            <a:ext cx="8458200" cy="313932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Making Decision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1676400"/>
            <a:ext cx="7772400" cy="22344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Rationality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make consistent, value-maximizing choices with specified constraints.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" y="838200"/>
            <a:ext cx="8610600" cy="52137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Assumptions are that decision makers: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perfectly rational, fully objective, and logical.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Have carefully defined the problem and identified all viable alternatives.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Have a clear and specific goal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Will select the alternative that maximizes outcomes in the organization’s interests rather than in their personal interests.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5800" y="1066800"/>
            <a:ext cx="8001000" cy="211134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Bounded Rationality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make decisions rationally, but are limited (bounded) by their ability to process information.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1066800"/>
            <a:ext cx="8458200" cy="45735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Assumptions are that decision makers:</a:t>
            </a:r>
          </a:p>
          <a:p>
            <a:pPr lvl="2"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Will not seek out or have knowledge of all alternatives</a:t>
            </a:r>
          </a:p>
          <a:p>
            <a:pPr lvl="2"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Will </a:t>
            </a:r>
            <a:r>
              <a:rPr lang="en-US" sz="3200" b="1" i="1" dirty="0" smtClean="0"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satisfice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—choose the first alternative encountered that satisfactorily solves the problem—rather than maximize the outcome of their decision by considering all alternatives and choosing the best.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1066800"/>
            <a:ext cx="84582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Influence on decision making</a:t>
            </a:r>
          </a:p>
          <a:p>
            <a:pPr lvl="2">
              <a:lnSpc>
                <a:spcPct val="90000"/>
              </a:lnSpc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Escalation of commitment: an increased commitment to a previous decision despite evidence that it may have been wrong.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858</Words>
  <Application>Microsoft Office PowerPoint</Application>
  <PresentationFormat>On-screen Show (4:3)</PresentationFormat>
  <Paragraphs>232</Paragraphs>
  <Slides>36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168</cp:revision>
  <dcterms:created xsi:type="dcterms:W3CDTF">2012-02-27T05:45:45Z</dcterms:created>
  <dcterms:modified xsi:type="dcterms:W3CDTF">2012-03-24T09:51:37Z</dcterms:modified>
</cp:coreProperties>
</file>