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92" r:id="rId2"/>
    <p:sldId id="295" r:id="rId3"/>
    <p:sldId id="338" r:id="rId4"/>
    <p:sldId id="335" r:id="rId5"/>
    <p:sldId id="379" r:id="rId6"/>
    <p:sldId id="376" r:id="rId7"/>
    <p:sldId id="418" r:id="rId8"/>
    <p:sldId id="412" r:id="rId9"/>
    <p:sldId id="377" r:id="rId10"/>
    <p:sldId id="419" r:id="rId11"/>
    <p:sldId id="383" r:id="rId12"/>
    <p:sldId id="422" r:id="rId13"/>
    <p:sldId id="420" r:id="rId14"/>
    <p:sldId id="382" r:id="rId15"/>
    <p:sldId id="400" r:id="rId16"/>
    <p:sldId id="413" r:id="rId17"/>
    <p:sldId id="414" r:id="rId18"/>
    <p:sldId id="415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DFBA5"/>
    <a:srgbClr val="CCCC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339" autoAdjust="0"/>
    <p:restoredTop sz="96303" autoAdjust="0"/>
  </p:normalViewPr>
  <p:slideViewPr>
    <p:cSldViewPr>
      <p:cViewPr>
        <p:scale>
          <a:sx n="66" d="100"/>
          <a:sy n="66" d="100"/>
        </p:scale>
        <p:origin x="-1506" y="-2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DBFFF3-AB19-4426-9010-B5C09CB09BE2}" type="datetimeFigureOut">
              <a:rPr lang="en-US" smtClean="0"/>
              <a:pPr/>
              <a:t>3/24/2012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155DFD-622C-4799-9E9B-2AB95F8CC31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B0628-DD1E-4D0B-9696-C78E620200FE}" type="datetime1">
              <a:rPr lang="en-US" smtClean="0"/>
              <a:pPr/>
              <a:t>3/24/2012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570FE-295E-4796-8741-A6749CAF03B4}" type="datetime1">
              <a:rPr lang="en-US" smtClean="0"/>
              <a:pPr/>
              <a:t>3/24/2012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DA32C-9534-4892-A055-D8F128FEE7E0}" type="datetime1">
              <a:rPr lang="en-US" smtClean="0"/>
              <a:pPr/>
              <a:t>3/24/2012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20F28-A992-4AB1-9B48-D4C990449C65}" type="datetime1">
              <a:rPr lang="en-US" smtClean="0"/>
              <a:pPr/>
              <a:t>3/24/2012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10542-B501-4931-9954-3115CAEE1C12}" type="datetime1">
              <a:rPr lang="en-US" smtClean="0"/>
              <a:pPr/>
              <a:t>3/24/2012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DA410-4F20-40C4-ACC7-745F4ACDEDE7}" type="datetime1">
              <a:rPr lang="en-US" smtClean="0"/>
              <a:pPr/>
              <a:t>3/24/2012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05CD0-41BE-4FC1-A1BA-981CE7E1CE89}" type="datetime1">
              <a:rPr lang="en-US" smtClean="0"/>
              <a:pPr/>
              <a:t>3/24/2012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69CE4-74EC-482B-9857-9943D3913390}" type="datetime1">
              <a:rPr lang="en-US" smtClean="0"/>
              <a:pPr/>
              <a:t>3/24/2012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99D83-CC2B-4086-BC9C-B606305C8C55}" type="datetime1">
              <a:rPr lang="en-US" smtClean="0"/>
              <a:pPr/>
              <a:t>3/24/2012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07D53-7018-4909-9EA0-C0FACEFD27A6}" type="datetime1">
              <a:rPr lang="en-US" smtClean="0"/>
              <a:pPr/>
              <a:t>3/24/2012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9D436-6901-4B6B-87D4-B5D76485AC81}" type="datetime1">
              <a:rPr lang="en-US" smtClean="0"/>
              <a:pPr/>
              <a:t>3/24/2012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D1449B-F95F-4F1E-90C6-B766A38AAAC3}" type="datetime1">
              <a:rPr lang="en-US" smtClean="0"/>
              <a:pPr/>
              <a:t>3/24/2012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58645" y="159325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1000" y="609600"/>
            <a:ext cx="8534400" cy="5632311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54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LECTURE 12: </a:t>
            </a:r>
          </a:p>
          <a:p>
            <a:pPr algn="ctr"/>
            <a:endParaRPr lang="en-US" sz="5400" b="1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5400" b="1" dirty="0" smtClean="0">
                <a:latin typeface="Arial" pitchFamily="34" charset="0"/>
                <a:cs typeface="Arial" pitchFamily="34" charset="0"/>
              </a:rPr>
              <a:t>Introduction to Management</a:t>
            </a:r>
            <a:endParaRPr lang="en-US" sz="5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5400" dirty="0" smtClean="0">
                <a:latin typeface="Arial" pitchFamily="34" charset="0"/>
                <a:cs typeface="Arial" pitchFamily="34" charset="0"/>
              </a:rPr>
              <a:t>	         </a:t>
            </a:r>
            <a:r>
              <a:rPr lang="en-US" sz="5400" b="1" dirty="0" smtClean="0">
                <a:latin typeface="Arial" pitchFamily="34" charset="0"/>
                <a:cs typeface="Arial" pitchFamily="34" charset="0"/>
              </a:rPr>
              <a:t>MGT 101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724875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1000" y="1045020"/>
            <a:ext cx="8534400" cy="4031873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In lecture 11 we discussed</a:t>
            </a:r>
          </a:p>
          <a:p>
            <a:endParaRPr lang="en-US" sz="32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Topics from Chapter 5:</a:t>
            </a:r>
          </a:p>
          <a:p>
            <a:pPr lvl="1"/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lvl="1">
              <a:buFont typeface="Arial" pitchFamily="34" charset="0"/>
              <a:buChar char="•"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Managerial Ethics</a:t>
            </a:r>
          </a:p>
          <a:p>
            <a:pPr lvl="1">
              <a:buFont typeface="Arial" pitchFamily="34" charset="0"/>
              <a:buChar char="•"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 Moral Development</a:t>
            </a:r>
          </a:p>
          <a:p>
            <a:pPr lvl="1">
              <a:buFont typeface="Arial" pitchFamily="34" charset="0"/>
              <a:buChar char="•"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 Factors that Affect Employee Ethics</a:t>
            </a:r>
          </a:p>
          <a:p>
            <a:pPr lvl="1">
              <a:buFont typeface="Arial" pitchFamily="34" charset="0"/>
              <a:buChar char="•"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 Ethics in International Context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724875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1000" y="609600"/>
            <a:ext cx="8534400" cy="3816429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Today in Chapter 5 we will discuss</a:t>
            </a:r>
          </a:p>
          <a:p>
            <a:endParaRPr lang="en-US" sz="32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How managers can improve ethics in organization ?</a:t>
            </a:r>
          </a:p>
          <a:p>
            <a:pPr lvl="1"/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Being an ethical leader</a:t>
            </a:r>
          </a:p>
          <a:p>
            <a:pPr lvl="1">
              <a:buFont typeface="Arial" pitchFamily="34" charset="0"/>
              <a:buChar char="•"/>
            </a:pPr>
            <a:endParaRPr lang="en-US" sz="32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5)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1248216"/>
            <a:ext cx="8458200" cy="4801314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54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Chapter 5: </a:t>
            </a:r>
          </a:p>
          <a:p>
            <a:endParaRPr lang="en-US" sz="5400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5400" b="1" dirty="0" smtClean="0">
                <a:latin typeface="Arial" pitchFamily="34" charset="0"/>
                <a:cs typeface="Arial" pitchFamily="34" charset="0"/>
              </a:rPr>
              <a:t>Social Responsibility &amp; Managerial Ethics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5)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899880"/>
            <a:ext cx="8458200" cy="5355312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sz="5400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5400" b="1" dirty="0" smtClean="0">
                <a:latin typeface="Arial" pitchFamily="34" charset="0"/>
                <a:cs typeface="Arial" pitchFamily="34" charset="0"/>
              </a:rPr>
              <a:t>How Managers can Improve Ethics in Organization ?</a:t>
            </a:r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5)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Rectangle 5"/>
          <p:cNvSpPr txBox="1">
            <a:spLocks noChangeArrowheads="1"/>
          </p:cNvSpPr>
          <p:nvPr/>
        </p:nvSpPr>
        <p:spPr>
          <a:xfrm>
            <a:off x="457200" y="838200"/>
            <a:ext cx="8102600" cy="425631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Autofit/>
          </a:bodyPr>
          <a:lstStyle/>
          <a:p>
            <a:pPr marL="533400" marR="0" lvl="0" indent="-5334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cs typeface="Arial" pitchFamily="34" charset="0"/>
              </a:rPr>
              <a:t>Hire individuals with high ethical standards.</a:t>
            </a:r>
          </a:p>
          <a:p>
            <a:pPr marL="533400" marR="0" lvl="0" indent="-5334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533400" marR="0" lvl="0" indent="-5334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cs typeface="Arial" pitchFamily="34" charset="0"/>
              </a:rPr>
              <a:t>Establish codes of ethics and decision rules.</a:t>
            </a:r>
          </a:p>
          <a:p>
            <a:pPr marL="533400" marR="0" lvl="0" indent="-5334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533400" marR="0" lvl="0" indent="-5334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cs typeface="Arial" pitchFamily="34" charset="0"/>
              </a:rPr>
              <a:t>Lead by example.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5)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Rectangle 5"/>
          <p:cNvSpPr txBox="1">
            <a:spLocks noChangeArrowheads="1"/>
          </p:cNvSpPr>
          <p:nvPr/>
        </p:nvSpPr>
        <p:spPr>
          <a:xfrm>
            <a:off x="457200" y="620490"/>
            <a:ext cx="8102600" cy="509451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Autofit/>
          </a:bodyPr>
          <a:lstStyle/>
          <a:p>
            <a:pPr marL="533400" marR="0" lvl="0" indent="-5334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cs typeface="Arial" pitchFamily="34" charset="0"/>
              </a:rPr>
              <a:t>Set realistic job goals and include ethics in performance appraisals.</a:t>
            </a:r>
          </a:p>
          <a:p>
            <a:pPr marL="533400" marR="0" lvl="0" indent="-5334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533400" marR="0" lvl="0" indent="-5334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cs typeface="Arial" pitchFamily="34" charset="0"/>
              </a:rPr>
              <a:t>Provide ethics training.</a:t>
            </a:r>
          </a:p>
          <a:p>
            <a:pPr marL="533400" marR="0" lvl="0" indent="-5334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533400" marR="0" lvl="0" indent="-5334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cs typeface="Arial" pitchFamily="34" charset="0"/>
              </a:rPr>
              <a:t>Conduct independent social audits.</a:t>
            </a:r>
          </a:p>
          <a:p>
            <a:pPr marL="533400" marR="0" lvl="0" indent="-5334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533400" marR="0" lvl="0" indent="-5334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cs typeface="Arial" pitchFamily="34" charset="0"/>
              </a:rPr>
              <a:t>Provide support for individuals facing ethical dilemmas.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5)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899880"/>
            <a:ext cx="8458200" cy="3693319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sz="5400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5400" b="1" dirty="0" smtClean="0">
                <a:latin typeface="Arial" pitchFamily="34" charset="0"/>
                <a:cs typeface="Arial" pitchFamily="34" charset="0"/>
              </a:rPr>
              <a:t>Code of Ethics</a:t>
            </a:r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5)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Rectangle 7"/>
          <p:cNvSpPr>
            <a:spLocks noChangeArrowheads="1"/>
          </p:cNvSpPr>
          <p:nvPr/>
        </p:nvSpPr>
        <p:spPr bwMode="auto">
          <a:xfrm>
            <a:off x="304800" y="685800"/>
            <a:ext cx="8458200" cy="569386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800" b="1" dirty="0">
                <a:latin typeface="Arial" pitchFamily="34" charset="0"/>
                <a:cs typeface="Arial" pitchFamily="34" charset="0"/>
              </a:rPr>
              <a:t>Cluster 1. Be a Dependable Organizational 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Citizen</a:t>
            </a:r>
          </a:p>
          <a:p>
            <a:endParaRPr lang="en-US" sz="2800" b="1" dirty="0">
              <a:latin typeface="Arial" pitchFamily="34" charset="0"/>
              <a:cs typeface="Arial" pitchFamily="34" charset="0"/>
            </a:endParaRPr>
          </a:p>
          <a:p>
            <a:pPr marL="514350" indent="-514350">
              <a:buAutoNum type="arabicPeriod"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Comply 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with safety, health, and security regulations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514350" indent="-514350">
              <a:buAutoNum type="arabicPeriod"/>
            </a:pPr>
            <a:endParaRPr lang="en-US" sz="2800" dirty="0">
              <a:latin typeface="Arial" pitchFamily="34" charset="0"/>
              <a:cs typeface="Arial" pitchFamily="34" charset="0"/>
            </a:endParaRPr>
          </a:p>
          <a:p>
            <a:r>
              <a:rPr lang="en-US" sz="2800" dirty="0">
                <a:latin typeface="Arial" pitchFamily="34" charset="0"/>
                <a:cs typeface="Arial" pitchFamily="34" charset="0"/>
              </a:rPr>
              <a:t>2. Demonstrate courtesy, respect, honesty, and fairness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endParaRPr lang="en-US" sz="2800" dirty="0">
              <a:latin typeface="Arial" pitchFamily="34" charset="0"/>
              <a:cs typeface="Arial" pitchFamily="34" charset="0"/>
            </a:endParaRPr>
          </a:p>
          <a:p>
            <a:r>
              <a:rPr lang="en-US" sz="2800" dirty="0">
                <a:latin typeface="Arial" pitchFamily="34" charset="0"/>
                <a:cs typeface="Arial" pitchFamily="34" charset="0"/>
              </a:rPr>
              <a:t>3. Illegal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drugs/Smoking at 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work are prohibited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endParaRPr lang="en-US" sz="2800" dirty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n-US" sz="2800" dirty="0">
                <a:latin typeface="Arial" pitchFamily="34" charset="0"/>
                <a:cs typeface="Arial" pitchFamily="34" charset="0"/>
              </a:rPr>
              <a:t>4. Manage personal finances well.</a:t>
            </a:r>
          </a:p>
          <a:p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5)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Rectangle 7"/>
          <p:cNvSpPr>
            <a:spLocks noChangeArrowheads="1"/>
          </p:cNvSpPr>
          <p:nvPr/>
        </p:nvSpPr>
        <p:spPr bwMode="auto">
          <a:xfrm>
            <a:off x="304800" y="685800"/>
            <a:ext cx="8458200" cy="526297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800" b="1" dirty="0">
                <a:latin typeface="Arial" pitchFamily="34" charset="0"/>
                <a:cs typeface="Arial" pitchFamily="34" charset="0"/>
              </a:rPr>
              <a:t>Cluster 1. Be a Dependable Organizational 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Citizen</a:t>
            </a:r>
          </a:p>
          <a:p>
            <a:endParaRPr lang="en-US" sz="2800" b="1" dirty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5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. Exhibit good attendance and punctuality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endParaRPr lang="en-US" sz="2800" dirty="0">
              <a:latin typeface="Arial" pitchFamily="34" charset="0"/>
              <a:cs typeface="Arial" pitchFamily="34" charset="0"/>
            </a:endParaRPr>
          </a:p>
          <a:p>
            <a:r>
              <a:rPr lang="en-US" sz="2800" dirty="0">
                <a:latin typeface="Arial" pitchFamily="34" charset="0"/>
                <a:cs typeface="Arial" pitchFamily="34" charset="0"/>
              </a:rPr>
              <a:t>6. Follow directives of supervisors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endParaRPr lang="en-US" sz="2800" dirty="0">
              <a:latin typeface="Arial" pitchFamily="34" charset="0"/>
              <a:cs typeface="Arial" pitchFamily="34" charset="0"/>
            </a:endParaRPr>
          </a:p>
          <a:p>
            <a:r>
              <a:rPr lang="en-US" sz="2800" dirty="0">
                <a:latin typeface="Arial" pitchFamily="34" charset="0"/>
                <a:cs typeface="Arial" pitchFamily="34" charset="0"/>
              </a:rPr>
              <a:t>7. Do not use abusive language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endParaRPr lang="en-US" sz="2800" dirty="0">
              <a:latin typeface="Arial" pitchFamily="34" charset="0"/>
              <a:cs typeface="Arial" pitchFamily="34" charset="0"/>
            </a:endParaRPr>
          </a:p>
          <a:p>
            <a:r>
              <a:rPr lang="en-US" sz="2800" dirty="0">
                <a:latin typeface="Arial" pitchFamily="34" charset="0"/>
                <a:cs typeface="Arial" pitchFamily="34" charset="0"/>
              </a:rPr>
              <a:t>8. Dress in business attire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endParaRPr lang="en-US" sz="2800" dirty="0">
              <a:latin typeface="Arial" pitchFamily="34" charset="0"/>
              <a:cs typeface="Arial" pitchFamily="34" charset="0"/>
            </a:endParaRPr>
          </a:p>
          <a:p>
            <a:r>
              <a:rPr lang="en-US" sz="2800" dirty="0">
                <a:latin typeface="Arial" pitchFamily="34" charset="0"/>
                <a:cs typeface="Arial" pitchFamily="34" charset="0"/>
              </a:rPr>
              <a:t>9. Firearms at work are prohibited.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5)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286656" y="598722"/>
            <a:ext cx="8686800" cy="600164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3200" b="1" dirty="0">
                <a:latin typeface="Arial" pitchFamily="34" charset="0"/>
                <a:cs typeface="Arial" pitchFamily="34" charset="0"/>
              </a:rPr>
              <a:t>Cluster 2. Do Not Do Anything Unlawful or Improper That Will Harm the </a:t>
            </a: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Organization</a:t>
            </a:r>
          </a:p>
          <a:p>
            <a:endParaRPr lang="en-US" sz="3200" b="1" dirty="0">
              <a:latin typeface="Arial" pitchFamily="34" charset="0"/>
              <a:cs typeface="Arial" pitchFamily="34" charset="0"/>
            </a:endParaRPr>
          </a:p>
          <a:p>
            <a:pPr marL="457200" indent="-457200">
              <a:buAutoNum type="arabicPeriod"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Conduct </a:t>
            </a:r>
            <a:r>
              <a:rPr lang="en-US" sz="3200" dirty="0">
                <a:latin typeface="Arial" pitchFamily="34" charset="0"/>
                <a:cs typeface="Arial" pitchFamily="34" charset="0"/>
              </a:rPr>
              <a:t>business in compliance with all laws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457200" indent="-457200">
              <a:buAutoNum type="arabicPeriod"/>
            </a:pPr>
            <a:endParaRPr lang="en-US" sz="3200" dirty="0">
              <a:latin typeface="Arial" pitchFamily="34" charset="0"/>
              <a:cs typeface="Arial" pitchFamily="34" charset="0"/>
            </a:endParaRPr>
          </a:p>
          <a:p>
            <a:r>
              <a:rPr lang="en-US" sz="3200" dirty="0">
                <a:latin typeface="Arial" pitchFamily="34" charset="0"/>
                <a:cs typeface="Arial" pitchFamily="34" charset="0"/>
              </a:rPr>
              <a:t>2. Payments for unlawful purposes are prohibited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endParaRPr lang="en-US" sz="3200" dirty="0">
              <a:latin typeface="Arial" pitchFamily="34" charset="0"/>
              <a:cs typeface="Arial" pitchFamily="34" charset="0"/>
            </a:endParaRPr>
          </a:p>
          <a:p>
            <a:r>
              <a:rPr lang="en-US" sz="3200" dirty="0">
                <a:latin typeface="Arial" pitchFamily="34" charset="0"/>
                <a:cs typeface="Arial" pitchFamily="34" charset="0"/>
              </a:rPr>
              <a:t>3. Bribes are prohibited.</a:t>
            </a:r>
          </a:p>
          <a:p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4</a:t>
            </a:r>
            <a:r>
              <a:rPr lang="en-US" sz="3200" dirty="0">
                <a:latin typeface="Arial" pitchFamily="34" charset="0"/>
                <a:cs typeface="Arial" pitchFamily="34" charset="0"/>
              </a:rPr>
              <a:t>. Avoid outside activities that impair duties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.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5)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228600" y="671292"/>
            <a:ext cx="8763000" cy="501675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3200" b="1" dirty="0">
                <a:latin typeface="Arial" pitchFamily="34" charset="0"/>
                <a:cs typeface="Arial" pitchFamily="34" charset="0"/>
              </a:rPr>
              <a:t>Cluster 2. Do Not Do Anything Unlawful or Improper That Will Harm the </a:t>
            </a: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Organization</a:t>
            </a:r>
          </a:p>
          <a:p>
            <a:endParaRPr lang="en-US" sz="3200" b="1" dirty="0">
              <a:latin typeface="Arial" pitchFamily="34" charset="0"/>
              <a:cs typeface="Arial" pitchFamily="34" charset="0"/>
            </a:endParaRPr>
          </a:p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5</a:t>
            </a:r>
            <a:r>
              <a:rPr lang="en-US" sz="3200" dirty="0">
                <a:latin typeface="Arial" pitchFamily="34" charset="0"/>
                <a:cs typeface="Arial" pitchFamily="34" charset="0"/>
              </a:rPr>
              <a:t>. Maintain confidentiality of records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.</a:t>
            </a:r>
            <a:endParaRPr lang="en-US" sz="3200" dirty="0">
              <a:latin typeface="Arial" pitchFamily="34" charset="0"/>
              <a:cs typeface="Arial" pitchFamily="34" charset="0"/>
            </a:endParaRPr>
          </a:p>
          <a:p>
            <a:r>
              <a:rPr lang="en-US" sz="3200" dirty="0">
                <a:latin typeface="Arial" pitchFamily="34" charset="0"/>
                <a:cs typeface="Arial" pitchFamily="34" charset="0"/>
              </a:rPr>
              <a:t>6. Comply with all antitrust and trade regulations.</a:t>
            </a:r>
          </a:p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7</a:t>
            </a:r>
            <a:r>
              <a:rPr lang="en-US" sz="3200" dirty="0">
                <a:latin typeface="Arial" pitchFamily="34" charset="0"/>
                <a:cs typeface="Arial" pitchFamily="34" charset="0"/>
              </a:rPr>
              <a:t>. Comply with all accounting rules and controls.</a:t>
            </a:r>
          </a:p>
          <a:p>
            <a:r>
              <a:rPr lang="en-US" sz="3200" dirty="0">
                <a:latin typeface="Arial" pitchFamily="34" charset="0"/>
                <a:cs typeface="Arial" pitchFamily="34" charset="0"/>
              </a:rPr>
              <a:t>8. Do not use company property for personal benefit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.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5)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457200" y="671292"/>
            <a:ext cx="8229600" cy="600164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3200" b="1" dirty="0">
                <a:latin typeface="Arial" pitchFamily="34" charset="0"/>
                <a:cs typeface="Arial" pitchFamily="34" charset="0"/>
              </a:rPr>
              <a:t>Cluster 2. Do Not Do Anything Unlawful or Improper That Will Harm the </a:t>
            </a: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Organization</a:t>
            </a:r>
          </a:p>
          <a:p>
            <a:endParaRPr lang="en-US" sz="3200" b="1" dirty="0">
              <a:latin typeface="Arial" pitchFamily="34" charset="0"/>
              <a:cs typeface="Arial" pitchFamily="34" charset="0"/>
            </a:endParaRPr>
          </a:p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9</a:t>
            </a:r>
            <a:r>
              <a:rPr lang="en-US" sz="3200" dirty="0">
                <a:latin typeface="Arial" pitchFamily="34" charset="0"/>
                <a:cs typeface="Arial" pitchFamily="34" charset="0"/>
              </a:rPr>
              <a:t>. Employees are personally accountable for company funds.</a:t>
            </a:r>
          </a:p>
          <a:p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10</a:t>
            </a:r>
            <a:r>
              <a:rPr lang="en-US" sz="3200" dirty="0">
                <a:latin typeface="Arial" pitchFamily="34" charset="0"/>
                <a:cs typeface="Arial" pitchFamily="34" charset="0"/>
              </a:rPr>
              <a:t>. Do not propagate false or misleading information.</a:t>
            </a:r>
          </a:p>
          <a:p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11</a:t>
            </a:r>
            <a:r>
              <a:rPr lang="en-US" sz="3200" dirty="0">
                <a:latin typeface="Arial" pitchFamily="34" charset="0"/>
                <a:cs typeface="Arial" pitchFamily="34" charset="0"/>
              </a:rPr>
              <a:t>. Make decisions without regard for personal gain.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5)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533400" y="838200"/>
            <a:ext cx="8305800" cy="501675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3200" b="1" dirty="0">
                <a:latin typeface="Arial" pitchFamily="34" charset="0"/>
                <a:cs typeface="Arial" pitchFamily="34" charset="0"/>
              </a:rPr>
              <a:t>Cluster 3. Be Good to </a:t>
            </a: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Customers</a:t>
            </a:r>
          </a:p>
          <a:p>
            <a:endParaRPr lang="en-US" sz="3200" b="1" dirty="0">
              <a:latin typeface="Arial" pitchFamily="34" charset="0"/>
              <a:cs typeface="Arial" pitchFamily="34" charset="0"/>
            </a:endParaRPr>
          </a:p>
          <a:p>
            <a:r>
              <a:rPr lang="en-US" sz="3200" dirty="0">
                <a:latin typeface="Arial" pitchFamily="34" charset="0"/>
                <a:cs typeface="Arial" pitchFamily="34" charset="0"/>
              </a:rPr>
              <a:t>1. Convey true claims in product advertisements.</a:t>
            </a:r>
          </a:p>
          <a:p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en-US" sz="3200" dirty="0">
                <a:latin typeface="Arial" pitchFamily="34" charset="0"/>
                <a:cs typeface="Arial" pitchFamily="34" charset="0"/>
              </a:rPr>
              <a:t>. Perform assigned duties to the best of your ability.</a:t>
            </a:r>
          </a:p>
          <a:p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3</a:t>
            </a:r>
            <a:r>
              <a:rPr lang="en-US" sz="3200" dirty="0">
                <a:latin typeface="Arial" pitchFamily="34" charset="0"/>
                <a:cs typeface="Arial" pitchFamily="34" charset="0"/>
              </a:rPr>
              <a:t>. Provide products and services of the highest quality.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5)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>
          <a:xfrm>
            <a:off x="533400" y="696684"/>
            <a:ext cx="8077200" cy="64135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 fontScale="9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Effective Use of a Code of Ethics</a:t>
            </a:r>
            <a:endParaRPr kumimoji="0" lang="en-US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85800" y="1771233"/>
            <a:ext cx="7848600" cy="280076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Develop a code of ethics as a guide in handling ethical dilemmas in decision making.</a:t>
            </a:r>
          </a:p>
          <a:p>
            <a:pPr>
              <a:spcBef>
                <a:spcPct val="50000"/>
              </a:spcBef>
              <a:defRPr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Communicate the code regularly to all employees.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5)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>
          <a:xfrm>
            <a:off x="533400" y="609600"/>
            <a:ext cx="8077200" cy="64135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Effective Use of a Code of Ethics</a:t>
            </a: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33400" y="1371600"/>
            <a:ext cx="8077200" cy="329320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Have all levels of management continually reaffirm the importance of the ethics code and the organization’s commitment to the code.</a:t>
            </a:r>
          </a:p>
          <a:p>
            <a:pPr>
              <a:spcBef>
                <a:spcPct val="50000"/>
              </a:spcBef>
              <a:defRPr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Publicly reprimand and consistently discipline those who break the code.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5)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533400" y="990600"/>
            <a:ext cx="8077200" cy="64135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The Value of Ethics Training</a:t>
            </a: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81000" y="2133600"/>
            <a:ext cx="8077200" cy="181588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Can make a difference in ethical behaviors.</a:t>
            </a:r>
          </a:p>
          <a:p>
            <a:pPr>
              <a:spcBef>
                <a:spcPct val="50000"/>
              </a:spcBef>
              <a:defRPr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Increases employee awareness of ethical issues in business decisions.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5)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533400" y="928908"/>
            <a:ext cx="8077200" cy="64135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The Value of Ethics Training</a:t>
            </a: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85800" y="1866611"/>
            <a:ext cx="7924800" cy="329320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Clarifies and reinforces the organization’s standards of conduct.</a:t>
            </a:r>
          </a:p>
          <a:p>
            <a:pPr>
              <a:spcBef>
                <a:spcPct val="50000"/>
              </a:spcBef>
              <a:defRPr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Helps employees become more confident that they will have the organization’s support when taking unpopular but ethically correct stances.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996</TotalTime>
  <Words>654</Words>
  <Application>Microsoft Office PowerPoint</Application>
  <PresentationFormat>On-screen Show (4:3)</PresentationFormat>
  <Paragraphs>150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GHAZALA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GHAZALA</dc:creator>
  <cp:lastModifiedBy>NTS</cp:lastModifiedBy>
  <cp:revision>156</cp:revision>
  <dcterms:created xsi:type="dcterms:W3CDTF">2012-02-27T05:45:45Z</dcterms:created>
  <dcterms:modified xsi:type="dcterms:W3CDTF">2012-03-24T09:48:05Z</dcterms:modified>
</cp:coreProperties>
</file>