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2" r:id="rId2"/>
    <p:sldId id="295" r:id="rId3"/>
    <p:sldId id="338" r:id="rId4"/>
    <p:sldId id="335" r:id="rId5"/>
    <p:sldId id="379" r:id="rId6"/>
    <p:sldId id="376" r:id="rId7"/>
    <p:sldId id="377" r:id="rId8"/>
    <p:sldId id="380" r:id="rId9"/>
    <p:sldId id="400" r:id="rId10"/>
    <p:sldId id="383" r:id="rId11"/>
    <p:sldId id="382" r:id="rId12"/>
    <p:sldId id="396" r:id="rId13"/>
    <p:sldId id="397" r:id="rId14"/>
    <p:sldId id="384" r:id="rId15"/>
    <p:sldId id="385" r:id="rId16"/>
    <p:sldId id="386" r:id="rId17"/>
    <p:sldId id="398" r:id="rId18"/>
    <p:sldId id="387" r:id="rId19"/>
    <p:sldId id="389" r:id="rId20"/>
    <p:sldId id="399" r:id="rId21"/>
    <p:sldId id="388" r:id="rId22"/>
    <p:sldId id="378" r:id="rId23"/>
    <p:sldId id="390" r:id="rId24"/>
    <p:sldId id="391" r:id="rId25"/>
    <p:sldId id="39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4660"/>
  </p:normalViewPr>
  <p:slideViewPr>
    <p:cSldViewPr>
      <p:cViewPr>
        <p:scale>
          <a:sx n="66" d="100"/>
          <a:sy n="66" d="100"/>
        </p:scale>
        <p:origin x="-150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55DFD-622C-4799-9E9B-2AB95F8CC31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10: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27809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9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4: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How Organizations go Global?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Global Environment &amp; Issues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Hofstede’s Cultural dimensions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Challenges &amp; Risks</a:t>
            </a:r>
          </a:p>
          <a:p>
            <a:pPr lvl="1"/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58587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5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Obligations, Responsiveness &amp; Responsibility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Social Responsibility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Greening of Management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5: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Social Responsibility &amp; Managerial Ethics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535531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Obligation, Responsiveness &amp; Responsibility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295400"/>
            <a:ext cx="7924800" cy="2554545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Social Obligation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obligation of a business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is to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meet its economic and legal responsibilities and nothing more.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371600"/>
            <a:ext cx="8001000" cy="2062103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Social Responsiveness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When a firm engages in social actions in response to some popular social need.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1211946"/>
            <a:ext cx="7467600" cy="3046988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Social Responsibility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business’s intention, beyond its legal and economic obligations, to do the right things and act in ways that are good for society.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371600"/>
            <a:ext cx="581047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596552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Social Responsibility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838200"/>
            <a:ext cx="8229600" cy="3293209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Classical View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Management’s only social responsibility is to maximize profits (create a financial return) by operating the business in the best interests of the stockholders (owners of the corporation).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838200"/>
            <a:ext cx="8229600" cy="2800767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Classical View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Expending the firm’s resources on doing “social good” unjustifiably increases costs that lower profits to the owners and raises prices to consumers.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1190178"/>
            <a:ext cx="8153400" cy="4031873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Socioeconomic View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Management’s social responsibility goes beyond making profits to include protecting and improving society’s welfare.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Corporations are not independent entities responsible only to stockholders.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1045038"/>
            <a:ext cx="8153400" cy="3046988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Socioeconomic View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Firms have a moral responsibility to larger society to become involved in social, legal, and political issues.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“To do the right thing”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457200" y="1296463"/>
            <a:ext cx="8229600" cy="3657600"/>
            <a:chOff x="576" y="1345"/>
            <a:chExt cx="4608" cy="1290"/>
          </a:xfrm>
        </p:grpSpPr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576" y="1345"/>
              <a:ext cx="4608" cy="1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tabLst>
                  <a:tab pos="2452688" algn="l"/>
                  <a:tab pos="4797425" algn="l"/>
                </a:tabLst>
              </a:pPr>
              <a:r>
                <a:rPr lang="en-US" sz="1600" b="1" dirty="0">
                  <a:solidFill>
                    <a:srgbClr val="211D1E"/>
                  </a:solidFill>
                  <a:latin typeface="Frutiger" charset="0"/>
                </a:rPr>
                <a:t>	</a:t>
              </a:r>
              <a:r>
                <a:rPr lang="en-US" sz="1600" b="1" dirty="0">
                  <a:solidFill>
                    <a:srgbClr val="008000"/>
                  </a:solidFill>
                  <a:latin typeface="Frutiger" charset="0"/>
                </a:rPr>
                <a:t>Social Responsibility</a:t>
              </a:r>
              <a:r>
                <a:rPr lang="en-US" sz="1600" b="1" dirty="0">
                  <a:solidFill>
                    <a:srgbClr val="211D1E"/>
                  </a:solidFill>
                  <a:latin typeface="Frutiger" charset="0"/>
                </a:rPr>
                <a:t> </a:t>
              </a:r>
              <a:r>
                <a:rPr lang="en-US" sz="1600" dirty="0">
                  <a:solidFill>
                    <a:srgbClr val="211D1E"/>
                  </a:solidFill>
                  <a:latin typeface="Frutiger" charset="0"/>
                </a:rPr>
                <a:t>	</a:t>
              </a:r>
              <a:r>
                <a:rPr lang="en-US" sz="1600" b="1" dirty="0">
                  <a:solidFill>
                    <a:srgbClr val="336699"/>
                  </a:solidFill>
                  <a:latin typeface="Frutiger" charset="0"/>
                </a:rPr>
                <a:t>Social Responsiveness</a:t>
              </a:r>
              <a:br>
                <a:rPr lang="en-US" sz="1600" b="1" dirty="0">
                  <a:solidFill>
                    <a:srgbClr val="336699"/>
                  </a:solidFill>
                  <a:latin typeface="Frutiger" charset="0"/>
                </a:rPr>
              </a:br>
              <a:endParaRPr lang="en-US" sz="1600" dirty="0">
                <a:solidFill>
                  <a:srgbClr val="336699"/>
                </a:solidFill>
                <a:latin typeface="Frutiger" charset="0"/>
              </a:endParaRPr>
            </a:p>
            <a:p>
              <a:pPr>
                <a:spcBef>
                  <a:spcPct val="50000"/>
                </a:spcBef>
                <a:tabLst>
                  <a:tab pos="2452688" algn="l"/>
                  <a:tab pos="4797425" algn="l"/>
                </a:tabLst>
              </a:pPr>
              <a:r>
                <a:rPr lang="en-US" sz="1600" b="1" dirty="0">
                  <a:solidFill>
                    <a:srgbClr val="211D1E"/>
                  </a:solidFill>
                  <a:latin typeface="Frutiger" charset="0"/>
                </a:rPr>
                <a:t>Major consideration	Ethical 	Pragmatic</a:t>
              </a:r>
            </a:p>
            <a:p>
              <a:pPr>
                <a:spcBef>
                  <a:spcPct val="50000"/>
                </a:spcBef>
                <a:tabLst>
                  <a:tab pos="2452688" algn="l"/>
                  <a:tab pos="4797425" algn="l"/>
                </a:tabLst>
              </a:pPr>
              <a:r>
                <a:rPr lang="en-US" sz="1600" b="1" dirty="0">
                  <a:solidFill>
                    <a:srgbClr val="211D1E"/>
                  </a:solidFill>
                  <a:latin typeface="Frutiger" charset="0"/>
                </a:rPr>
                <a:t>Focus 	Ends 	Means</a:t>
              </a:r>
            </a:p>
            <a:p>
              <a:pPr>
                <a:spcBef>
                  <a:spcPct val="50000"/>
                </a:spcBef>
                <a:tabLst>
                  <a:tab pos="2452688" algn="l"/>
                  <a:tab pos="4797425" algn="l"/>
                </a:tabLst>
              </a:pPr>
              <a:r>
                <a:rPr lang="en-US" sz="1600" b="1" dirty="0">
                  <a:solidFill>
                    <a:srgbClr val="211D1E"/>
                  </a:solidFill>
                  <a:latin typeface="Frutiger" charset="0"/>
                </a:rPr>
                <a:t>Emphasis 	Obligation 	Responses</a:t>
              </a:r>
            </a:p>
            <a:p>
              <a:pPr>
                <a:spcBef>
                  <a:spcPct val="50000"/>
                </a:spcBef>
                <a:tabLst>
                  <a:tab pos="2452688" algn="l"/>
                  <a:tab pos="4797425" algn="l"/>
                </a:tabLst>
              </a:pPr>
              <a:r>
                <a:rPr lang="en-US" sz="1600" b="1" dirty="0">
                  <a:solidFill>
                    <a:srgbClr val="211D1E"/>
                  </a:solidFill>
                  <a:latin typeface="Frutiger" charset="0"/>
                </a:rPr>
                <a:t>Decision framework 	Long term 	Medium and short term</a:t>
              </a:r>
              <a:endParaRPr lang="en-US" sz="1600" b="1" dirty="0">
                <a:latin typeface="Frutiger" charset="0"/>
              </a:endParaRPr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651" y="1550"/>
              <a:ext cx="44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95300" y="1219200"/>
            <a:ext cx="39751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2250" indent="-222250">
              <a:spcBef>
                <a:spcPct val="15000"/>
              </a:spcBef>
              <a:buClr>
                <a:schemeClr val="tx1"/>
              </a:buClr>
              <a:buFontTx/>
              <a:buChar char="•"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Public expectations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Long-run profits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Ethical obligation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Public image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Better environment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Discouragement of further governmental regulation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Balance of responsibility and power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Stockholder interests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Possession of resources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Superiority of prevention over cures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622800" y="1219200"/>
            <a:ext cx="39751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2250" indent="-222250">
              <a:spcBef>
                <a:spcPct val="15000"/>
              </a:spcBef>
              <a:buClr>
                <a:schemeClr val="tx1"/>
              </a:buClr>
              <a:buFontTx/>
              <a:buChar char="•"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Against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Violation of profit maximization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Dilution of purpose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Costs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Too much power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Lack of skills</a:t>
            </a:r>
          </a:p>
          <a:p>
            <a:pPr marL="625475" lvl="1" indent="-284163">
              <a:spcBef>
                <a:spcPct val="15000"/>
              </a:spcBef>
              <a:buClr>
                <a:schemeClr val="bg2"/>
              </a:buClr>
              <a:buFont typeface="Arial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Lack of accountability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6096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Arguments For and Against  Social Responsibility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146618"/>
            <a:ext cx="84582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Does Social Responsibility Pay ?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0654" y="779644"/>
            <a:ext cx="8077200" cy="5410712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Studies appear to show a positive relationship between social involvement and the economic performance of firms.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Difficulties in defining and measuring “social responsibility” and “economic performance” raise issues of validity and causation in the studies.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Mutual funds using social screening in investment decisions slightly outperformed other mutual funds.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1371600"/>
            <a:ext cx="8077200" cy="1569660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general conclusion is that a firm’s social actions do not harm its long-term performance.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146618"/>
            <a:ext cx="8458200" cy="34163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Greening of Management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57200" y="624102"/>
            <a:ext cx="8229600" cy="5804666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recognition of the close link between an organization’s decision and activities and its impact on the natural environment.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Global environmental problems facing managers: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Air, water, and soil pollution from toxic wastes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Global warming from greenhouse gas emissions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Natural resource depletion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2598" y="754746"/>
            <a:ext cx="8229600" cy="5509200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Organizations Go Green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Legal (or Light Green) Approach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Firms simply do what is legally required by obeying laws, rules, and regulations willingly and without legal challenge.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Market Approach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Firms respond to the preferences of their customers for environmentally friendly products.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" y="990600"/>
            <a:ext cx="8153400" cy="5016758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Stakeholder Approach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Firms work to meet the environmental demands of multiple stakeholders—employees, suppliers, and the community.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Activist Approach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Firms look for ways to respect and preserve environment and be actively socially responsible.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ex05_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8382000" cy="2884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762000"/>
            <a:ext cx="8229600" cy="5509200"/>
          </a:xfrm>
          <a:prstGeom prst="rect">
            <a:avLst/>
          </a:prstGeom>
          <a:solidFill>
            <a:srgbClr val="FDFBA5"/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Evaluating the Greening of Management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become “greener” by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Using the Sustainability Reporting Guidelines to document “green” actions.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Adopting ISO 14000 standards for environmental management.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Being named as one of the 100 Most Sustainable Corporations in the World.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739</Words>
  <Application>Microsoft Office PowerPoint</Application>
  <PresentationFormat>On-screen Show (4:3)</PresentationFormat>
  <Paragraphs>177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145</cp:revision>
  <dcterms:created xsi:type="dcterms:W3CDTF">2012-02-27T05:45:45Z</dcterms:created>
  <dcterms:modified xsi:type="dcterms:W3CDTF">2012-03-21T09:57:48Z</dcterms:modified>
</cp:coreProperties>
</file>