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2"/>
  </p:notesMasterIdLst>
  <p:sldIdLst>
    <p:sldId id="292" r:id="rId2"/>
    <p:sldId id="256" r:id="rId3"/>
    <p:sldId id="259" r:id="rId4"/>
    <p:sldId id="260" r:id="rId5"/>
    <p:sldId id="261" r:id="rId6"/>
    <p:sldId id="262" r:id="rId7"/>
    <p:sldId id="294" r:id="rId8"/>
    <p:sldId id="263" r:id="rId9"/>
    <p:sldId id="264" r:id="rId10"/>
    <p:sldId id="265" r:id="rId11"/>
    <p:sldId id="266" r:id="rId12"/>
    <p:sldId id="267" r:id="rId13"/>
    <p:sldId id="270" r:id="rId14"/>
    <p:sldId id="272" r:id="rId15"/>
    <p:sldId id="268" r:id="rId16"/>
    <p:sldId id="273" r:id="rId17"/>
    <p:sldId id="275" r:id="rId18"/>
    <p:sldId id="277" r:id="rId19"/>
    <p:sldId id="274" r:id="rId20"/>
    <p:sldId id="278" r:id="rId21"/>
    <p:sldId id="279" r:id="rId22"/>
    <p:sldId id="280" r:id="rId23"/>
    <p:sldId id="285" r:id="rId24"/>
    <p:sldId id="286" r:id="rId25"/>
    <p:sldId id="287" r:id="rId26"/>
    <p:sldId id="288" r:id="rId27"/>
    <p:sldId id="289" r:id="rId28"/>
    <p:sldId id="290" r:id="rId29"/>
    <p:sldId id="291" r:id="rId30"/>
    <p:sldId id="293" r:id="rId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0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DBFFF3-AB19-4426-9010-B5C09CB09BE2}" type="datetimeFigureOut">
              <a:rPr lang="en-US" smtClean="0"/>
              <a:pPr/>
              <a:t>3/11/2012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B155DFD-622C-4799-9E9B-2AB95F8CC314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5B0628-DD1E-4D0B-9696-C78E620200FE}" type="datetime1">
              <a:rPr lang="en-US" smtClean="0"/>
              <a:pPr/>
              <a:t>3/11/2012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7570FE-295E-4796-8741-A6749CAF03B4}" type="datetime1">
              <a:rPr lang="en-US" smtClean="0"/>
              <a:pPr/>
              <a:t>3/11/2012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DA32C-9534-4892-A055-D8F128FEE7E0}" type="datetime1">
              <a:rPr lang="en-US" smtClean="0"/>
              <a:pPr/>
              <a:t>3/11/2012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C20F28-A992-4AB1-9B48-D4C990449C65}" type="datetime1">
              <a:rPr lang="en-US" smtClean="0"/>
              <a:pPr/>
              <a:t>3/11/2012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010542-B501-4931-9954-3115CAEE1C12}" type="datetime1">
              <a:rPr lang="en-US" smtClean="0"/>
              <a:pPr/>
              <a:t>3/11/2012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2DA410-4F20-40C4-ACC7-745F4ACDEDE7}" type="datetime1">
              <a:rPr lang="en-US" smtClean="0"/>
              <a:pPr/>
              <a:t>3/11/2012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405CD0-41BE-4FC1-A1BA-981CE7E1CE89}" type="datetime1">
              <a:rPr lang="en-US" smtClean="0"/>
              <a:pPr/>
              <a:t>3/11/2012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F69CE4-74EC-482B-9857-9943D3913390}" type="datetime1">
              <a:rPr lang="en-US" smtClean="0"/>
              <a:pPr/>
              <a:t>3/11/2012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C99D83-CC2B-4086-BC9C-B606305C8C55}" type="datetime1">
              <a:rPr lang="en-US" smtClean="0"/>
              <a:pPr/>
              <a:t>3/11/2012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207D53-7018-4909-9EA0-C0FACEFD27A6}" type="datetime1">
              <a:rPr lang="en-US" smtClean="0"/>
              <a:pPr/>
              <a:t>3/11/2012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F9D436-6901-4B6B-87D4-B5D76485AC81}" type="datetime1">
              <a:rPr lang="en-US" smtClean="0"/>
              <a:pPr/>
              <a:t>3/11/2012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D1449B-F95F-4F1E-90C6-B766A38AAAC3}" type="datetime1">
              <a:rPr lang="en-US" smtClean="0"/>
              <a:pPr/>
              <a:t>3/11/2012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0980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09800" y="609600"/>
            <a:ext cx="6705600" cy="5632311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LECTURE 1: </a:t>
            </a: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b="1" dirty="0" smtClean="0">
                <a:latin typeface="Arial" pitchFamily="34" charset="0"/>
                <a:cs typeface="Arial" pitchFamily="34" charset="0"/>
              </a:rPr>
              <a:t>Introduction to Management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			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MGT 101</a:t>
            </a:r>
            <a:endParaRPr lang="en-US" b="1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8600" y="609600"/>
            <a:ext cx="1905000" cy="4247317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Reserved Area</a:t>
            </a:r>
          </a:p>
          <a:p>
            <a:endParaRPr lang="en-US" b="1" dirty="0" smtClean="0"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Picture 1" descr="ciit_vc_logo_doc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52400"/>
            <a:ext cx="1905000" cy="382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0980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09800" y="609600"/>
            <a:ext cx="6705600" cy="5416868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Course Objectives:</a:t>
            </a: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 lvl="0"/>
            <a:r>
              <a:rPr lang="en-US" sz="1600" dirty="0" smtClean="0"/>
              <a:t>1. </a:t>
            </a:r>
            <a:r>
              <a:rPr lang="en-GB" sz="1600" dirty="0" smtClean="0"/>
              <a:t>To provide students with the theoretical </a:t>
            </a:r>
            <a:r>
              <a:rPr lang="en-US" sz="1600" dirty="0" smtClean="0"/>
              <a:t>background regarding Introduction to management. </a:t>
            </a:r>
          </a:p>
          <a:p>
            <a:pPr lvl="0"/>
            <a:r>
              <a:rPr lang="en-GB" sz="1600" dirty="0" smtClean="0"/>
              <a:t> </a:t>
            </a:r>
            <a:endParaRPr lang="en-US" sz="1600" dirty="0" smtClean="0"/>
          </a:p>
          <a:p>
            <a:pPr lvl="0"/>
            <a:r>
              <a:rPr lang="en-GB" sz="1600" dirty="0" smtClean="0"/>
              <a:t>2. To assist students in applying acquired skills and knowledge to real-life situations.</a:t>
            </a:r>
            <a:endParaRPr lang="en-US" sz="1600" dirty="0" smtClean="0"/>
          </a:p>
          <a:p>
            <a:r>
              <a:rPr lang="en-GB" sz="1600" dirty="0" smtClean="0"/>
              <a:t>  </a:t>
            </a:r>
            <a:endParaRPr lang="en-US" sz="1600" dirty="0" smtClean="0"/>
          </a:p>
          <a:p>
            <a:pPr lvl="0"/>
            <a:r>
              <a:rPr lang="en-GB" sz="1600" dirty="0" smtClean="0"/>
              <a:t>3.  To provide a virtual classroom environment that enhances the quality of learning of the off campus students.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8600" y="609600"/>
            <a:ext cx="1905000" cy="4247317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Reserved Area</a:t>
            </a: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Picture 1" descr="ciit_vc_logo_doc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52400"/>
            <a:ext cx="1905000" cy="382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0980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09800" y="609600"/>
            <a:ext cx="6705600" cy="5724644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Course Policy </a:t>
            </a: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Course Description:</a:t>
            </a:r>
          </a:p>
          <a:p>
            <a:pPr marL="800100" lvl="1" indent="-342900">
              <a:lnSpc>
                <a:spcPct val="150000"/>
              </a:lnSpc>
              <a:buAutoNum type="arabicPeriod"/>
            </a:pPr>
            <a:r>
              <a:rPr lang="en-US" sz="1600" dirty="0" smtClean="0">
                <a:latin typeface="Arial" pitchFamily="34" charset="0"/>
                <a:cs typeface="Arial" pitchFamily="34" charset="0"/>
              </a:rPr>
              <a:t>Management and theories.</a:t>
            </a:r>
          </a:p>
          <a:p>
            <a:pPr marL="800100" lvl="1" indent="-342900">
              <a:lnSpc>
                <a:spcPct val="150000"/>
              </a:lnSpc>
              <a:buAutoNum type="arabicPeriod"/>
            </a:pPr>
            <a:r>
              <a:rPr lang="en-US" sz="1600" dirty="0" smtClean="0">
                <a:latin typeface="Arial" pitchFamily="34" charset="0"/>
                <a:cs typeface="Arial" pitchFamily="34" charset="0"/>
              </a:rPr>
              <a:t>Organizational Culture</a:t>
            </a:r>
          </a:p>
          <a:p>
            <a:pPr marL="800100" lvl="1" indent="-342900">
              <a:lnSpc>
                <a:spcPct val="150000"/>
              </a:lnSpc>
              <a:buAutoNum type="arabicPeriod"/>
            </a:pPr>
            <a:r>
              <a:rPr lang="en-US" sz="1600" dirty="0" smtClean="0">
                <a:latin typeface="Arial" pitchFamily="34" charset="0"/>
                <a:cs typeface="Arial" pitchFamily="34" charset="0"/>
              </a:rPr>
              <a:t>Decision Making</a:t>
            </a:r>
          </a:p>
          <a:p>
            <a:pPr marL="800100" lvl="1" indent="-342900">
              <a:lnSpc>
                <a:spcPct val="150000"/>
              </a:lnSpc>
              <a:buAutoNum type="arabicPeriod"/>
            </a:pPr>
            <a:r>
              <a:rPr lang="en-US" sz="1600" dirty="0" smtClean="0">
                <a:latin typeface="Arial" pitchFamily="34" charset="0"/>
                <a:cs typeface="Arial" pitchFamily="34" charset="0"/>
              </a:rPr>
              <a:t>Planning Fundamentals</a:t>
            </a:r>
          </a:p>
          <a:p>
            <a:pPr marL="800100" lvl="1" indent="-342900">
              <a:lnSpc>
                <a:spcPct val="150000"/>
              </a:lnSpc>
              <a:buAutoNum type="arabicPeriod"/>
            </a:pPr>
            <a:r>
              <a:rPr lang="en-US" sz="1600" dirty="0" smtClean="0">
                <a:latin typeface="Arial" pitchFamily="34" charset="0"/>
                <a:cs typeface="Arial" pitchFamily="34" charset="0"/>
              </a:rPr>
              <a:t>Organizational Structure</a:t>
            </a:r>
          </a:p>
          <a:p>
            <a:pPr marL="800100" lvl="1" indent="-342900">
              <a:lnSpc>
                <a:spcPct val="150000"/>
              </a:lnSpc>
              <a:buAutoNum type="arabicPeriod"/>
            </a:pPr>
            <a:r>
              <a:rPr lang="en-US" sz="1600" dirty="0" smtClean="0">
                <a:latin typeface="Arial" pitchFamily="34" charset="0"/>
                <a:cs typeface="Arial" pitchFamily="34" charset="0"/>
              </a:rPr>
              <a:t>Strategic Management</a:t>
            </a:r>
          </a:p>
          <a:p>
            <a:pPr marL="800100" lvl="1" indent="-342900">
              <a:lnSpc>
                <a:spcPct val="150000"/>
              </a:lnSpc>
              <a:buAutoNum type="arabicPeriod"/>
            </a:pPr>
            <a:r>
              <a:rPr lang="en-US" sz="1600" dirty="0" smtClean="0">
                <a:latin typeface="Arial" pitchFamily="34" charset="0"/>
                <a:cs typeface="Arial" pitchFamily="34" charset="0"/>
              </a:rPr>
              <a:t>Organizing</a:t>
            </a:r>
          </a:p>
          <a:p>
            <a:pPr marL="800100" lvl="1" indent="-342900">
              <a:lnSpc>
                <a:spcPct val="150000"/>
              </a:lnSpc>
              <a:buAutoNum type="arabicPeriod"/>
            </a:pPr>
            <a:r>
              <a:rPr lang="en-US" sz="1600" dirty="0" smtClean="0">
                <a:latin typeface="Arial" pitchFamily="34" charset="0"/>
                <a:cs typeface="Arial" pitchFamily="34" charset="0"/>
              </a:rPr>
              <a:t>Human Resource Management</a:t>
            </a:r>
          </a:p>
          <a:p>
            <a:pPr marL="800100" lvl="1" indent="-342900">
              <a:lnSpc>
                <a:spcPct val="150000"/>
              </a:lnSpc>
              <a:buAutoNum type="arabicPeriod"/>
            </a:pPr>
            <a:r>
              <a:rPr lang="en-US" sz="1600" dirty="0" smtClean="0">
                <a:latin typeface="Arial" pitchFamily="34" charset="0"/>
                <a:cs typeface="Arial" pitchFamily="34" charset="0"/>
              </a:rPr>
              <a:t>Leadership</a:t>
            </a:r>
          </a:p>
          <a:p>
            <a:pPr marL="800100" lvl="1" indent="-342900">
              <a:lnSpc>
                <a:spcPct val="150000"/>
              </a:lnSpc>
              <a:buAutoNum type="arabicPeriod"/>
            </a:pPr>
            <a:r>
              <a:rPr lang="en-US" sz="1600" dirty="0" smtClean="0">
                <a:latin typeface="Arial" pitchFamily="34" charset="0"/>
                <a:cs typeface="Arial" pitchFamily="34" charset="0"/>
              </a:rPr>
              <a:t>Understanding groups and teams</a:t>
            </a:r>
          </a:p>
          <a:p>
            <a:pPr marL="800100" lvl="1" indent="-342900">
              <a:lnSpc>
                <a:spcPct val="150000"/>
              </a:lnSpc>
              <a:buAutoNum type="arabicPeriod"/>
            </a:pPr>
            <a:r>
              <a:rPr lang="en-US" sz="1600" dirty="0" smtClean="0">
                <a:latin typeface="Arial" pitchFamily="34" charset="0"/>
                <a:cs typeface="Arial" pitchFamily="34" charset="0"/>
              </a:rPr>
              <a:t>Motivating Employees</a:t>
            </a:r>
          </a:p>
          <a:p>
            <a:pPr marL="800100" lvl="1" indent="-342900">
              <a:lnSpc>
                <a:spcPct val="150000"/>
              </a:lnSpc>
              <a:buAutoNum type="arabicPeriod"/>
            </a:pPr>
            <a:r>
              <a:rPr lang="en-US" sz="1600" dirty="0" smtClean="0">
                <a:latin typeface="Arial" pitchFamily="34" charset="0"/>
                <a:cs typeface="Arial" pitchFamily="34" charset="0"/>
              </a:rPr>
              <a:t>Communication </a:t>
            </a:r>
          </a:p>
          <a:p>
            <a:pPr marL="800100" lvl="1" indent="-342900">
              <a:lnSpc>
                <a:spcPct val="150000"/>
              </a:lnSpc>
              <a:buAutoNum type="arabicPeriod"/>
            </a:pPr>
            <a:r>
              <a:rPr lang="en-US" sz="1600" dirty="0" smtClean="0">
                <a:latin typeface="Arial" pitchFamily="34" charset="0"/>
                <a:cs typeface="Arial" pitchFamily="34" charset="0"/>
              </a:rPr>
              <a:t>Controlling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8600" y="609600"/>
            <a:ext cx="1905000" cy="4247317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Reserved Area</a:t>
            </a: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Picture 1" descr="ciit_vc_logo_doc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52400"/>
            <a:ext cx="1905000" cy="382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0980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09800" y="609600"/>
            <a:ext cx="6705600" cy="5724644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Course Policy (Contd.)</a:t>
            </a: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Marks Distribution:</a:t>
            </a:r>
          </a:p>
          <a:p>
            <a:endParaRPr lang="en-US" sz="16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1600" dirty="0" smtClean="0">
                <a:latin typeface="Arial" pitchFamily="34" charset="0"/>
                <a:cs typeface="Arial" pitchFamily="34" charset="0"/>
              </a:rPr>
              <a:t>		               Marks	</a:t>
            </a:r>
          </a:p>
          <a:p>
            <a:pPr marL="342900" lvl="0" indent="-342900">
              <a:buAutoNum type="arabicPeriod"/>
            </a:pPr>
            <a:r>
              <a:rPr lang="en-US" sz="1600" dirty="0" smtClean="0">
                <a:latin typeface="Arial" pitchFamily="34" charset="0"/>
                <a:cs typeface="Arial" pitchFamily="34" charset="0"/>
              </a:rPr>
              <a:t>Assignments (04) 	: 15 </a:t>
            </a:r>
          </a:p>
          <a:p>
            <a:pPr marL="342900" lvl="0" indent="-342900">
              <a:buAutoNum type="arabicPeriod"/>
            </a:pPr>
            <a:r>
              <a:rPr lang="en-US" sz="1600" dirty="0" smtClean="0">
                <a:latin typeface="Arial" pitchFamily="34" charset="0"/>
                <a:cs typeface="Arial" pitchFamily="34" charset="0"/>
              </a:rPr>
              <a:t>Quiz (04)		: 10</a:t>
            </a:r>
          </a:p>
          <a:p>
            <a:pPr marL="342900" lvl="0" indent="-342900">
              <a:buAutoNum type="arabicPeriod"/>
            </a:pPr>
            <a:r>
              <a:rPr lang="en-US" sz="1600" dirty="0" smtClean="0">
                <a:latin typeface="Arial" pitchFamily="34" charset="0"/>
                <a:cs typeface="Arial" pitchFamily="34" charset="0"/>
              </a:rPr>
              <a:t>Sessional Exam 1	: 10</a:t>
            </a:r>
          </a:p>
          <a:p>
            <a:pPr marL="342900" lvl="0" indent="-342900">
              <a:buAutoNum type="arabicPeriod"/>
            </a:pPr>
            <a:r>
              <a:rPr lang="en-US" sz="1600" dirty="0" smtClean="0">
                <a:latin typeface="Arial" pitchFamily="34" charset="0"/>
                <a:cs typeface="Arial" pitchFamily="34" charset="0"/>
              </a:rPr>
              <a:t>Sessional Exam 2	: 15</a:t>
            </a:r>
          </a:p>
          <a:p>
            <a:pPr marL="342900" lvl="0" indent="-342900">
              <a:buAutoNum type="arabicPeriod"/>
            </a:pPr>
            <a:endParaRPr lang="en-US" sz="1600" dirty="0" smtClean="0">
              <a:latin typeface="Arial" pitchFamily="34" charset="0"/>
              <a:cs typeface="Arial" pitchFamily="34" charset="0"/>
            </a:endParaRPr>
          </a:p>
          <a:p>
            <a:pPr marL="342900" lvl="0" indent="-342900"/>
            <a:r>
              <a:rPr lang="en-US" sz="1600" b="1" dirty="0" smtClean="0">
                <a:latin typeface="Arial" pitchFamily="34" charset="0"/>
                <a:cs typeface="Arial" pitchFamily="34" charset="0"/>
              </a:rPr>
              <a:t>Internal Marks		: 50</a:t>
            </a:r>
          </a:p>
          <a:p>
            <a:pPr marL="342900" lvl="0" indent="-342900"/>
            <a:endParaRPr lang="en-US" sz="1600" dirty="0" smtClean="0">
              <a:latin typeface="Arial" pitchFamily="34" charset="0"/>
              <a:cs typeface="Arial" pitchFamily="34" charset="0"/>
            </a:endParaRPr>
          </a:p>
          <a:p>
            <a:pPr marL="342900" lvl="0" indent="-342900"/>
            <a:r>
              <a:rPr lang="en-US" sz="1600" dirty="0" smtClean="0">
                <a:latin typeface="Arial" pitchFamily="34" charset="0"/>
                <a:cs typeface="Arial" pitchFamily="34" charset="0"/>
              </a:rPr>
              <a:t>5. Final Examination	: 50</a:t>
            </a:r>
          </a:p>
          <a:p>
            <a:pPr marL="342900" lvl="0" indent="-342900"/>
            <a:endParaRPr lang="en-US" sz="1600" dirty="0" smtClean="0">
              <a:latin typeface="Arial" pitchFamily="34" charset="0"/>
              <a:cs typeface="Arial" pitchFamily="34" charset="0"/>
            </a:endParaRPr>
          </a:p>
          <a:p>
            <a:pPr marL="342900" lvl="0" indent="-342900"/>
            <a:r>
              <a:rPr lang="en-US" sz="1600" b="1" dirty="0" smtClean="0">
                <a:latin typeface="Arial" pitchFamily="34" charset="0"/>
                <a:cs typeface="Arial" pitchFamily="34" charset="0"/>
              </a:rPr>
              <a:t>Total			: 100 </a:t>
            </a:r>
          </a:p>
          <a:p>
            <a:pPr marL="342900" lvl="0" indent="-342900"/>
            <a:endParaRPr lang="en-US" sz="1600" b="1" dirty="0" smtClean="0">
              <a:latin typeface="Arial" pitchFamily="34" charset="0"/>
              <a:cs typeface="Arial" pitchFamily="34" charset="0"/>
            </a:endParaRPr>
          </a:p>
          <a:p>
            <a:pPr marL="342900" lvl="0" indent="-342900"/>
            <a:endParaRPr lang="en-US" sz="1600" b="1" dirty="0" smtClean="0">
              <a:latin typeface="Arial" pitchFamily="34" charset="0"/>
              <a:cs typeface="Arial" pitchFamily="34" charset="0"/>
            </a:endParaRPr>
          </a:p>
          <a:p>
            <a:pPr marL="342900" lvl="0" indent="-342900"/>
            <a:r>
              <a:rPr lang="en-US" sz="1600" b="1" dirty="0" smtClean="0">
                <a:latin typeface="Arial" pitchFamily="34" charset="0"/>
                <a:cs typeface="Arial" pitchFamily="34" charset="0"/>
              </a:rPr>
              <a:t>			Passing Marks: 50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8600" y="609600"/>
            <a:ext cx="1905000" cy="4247317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Reserved Area</a:t>
            </a: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Picture 1" descr="ciit_vc_logo_doc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52400"/>
            <a:ext cx="1905000" cy="382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0980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09800" y="609600"/>
            <a:ext cx="6705600" cy="5601533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Course Policy (Contd.)</a:t>
            </a: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Text Book:</a:t>
            </a: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 marL="342900" indent="-342900"/>
            <a:r>
              <a:rPr lang="en-US" sz="1600" b="1" dirty="0" smtClean="0">
                <a:latin typeface="Arial" pitchFamily="34" charset="0"/>
                <a:cs typeface="Arial" pitchFamily="34" charset="0"/>
              </a:rPr>
              <a:t>Management,  10</a:t>
            </a:r>
            <a:r>
              <a:rPr lang="en-US" sz="1600" b="1" baseline="30000" dirty="0" smtClean="0">
                <a:latin typeface="Arial" pitchFamily="34" charset="0"/>
                <a:cs typeface="Arial" pitchFamily="34" charset="0"/>
              </a:rPr>
              <a:t>th</a:t>
            </a: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 Edition by Stephen P. Robbins &amp; Mary Coulter, Pearson-Education.  </a:t>
            </a:r>
          </a:p>
          <a:p>
            <a:pPr marL="342900" lvl="0" indent="-342900"/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 marL="342900" lvl="0" indent="-342900"/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 marL="342900" lvl="0" indent="-342900"/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 marL="342900" lvl="0" indent="-342900"/>
            <a:r>
              <a:rPr lang="en-US" dirty="0" smtClean="0">
                <a:latin typeface="Arial" pitchFamily="34" charset="0"/>
                <a:cs typeface="Arial" pitchFamily="34" charset="0"/>
              </a:rPr>
              <a:t>Reference Text: </a:t>
            </a:r>
          </a:p>
          <a:p>
            <a:pPr marL="342900" lvl="0" indent="-342900"/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 marL="342900" lvl="0" indent="-342900"/>
            <a:r>
              <a:rPr lang="en-US" dirty="0" smtClean="0">
                <a:latin typeface="Arial" pitchFamily="34" charset="0"/>
                <a:cs typeface="Arial" pitchFamily="34" charset="0"/>
              </a:rPr>
              <a:t>Management by Chuck Williams, South-Western Publishing.  </a:t>
            </a: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8600" y="609600"/>
            <a:ext cx="1905000" cy="4031873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Reserved Area</a:t>
            </a: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Picture 1" descr="ciit_vc_logo_doc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52400"/>
            <a:ext cx="1905000" cy="382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0980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09800" y="609600"/>
            <a:ext cx="6705600" cy="5632311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Chapter 1: </a:t>
            </a: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b="1" dirty="0" smtClean="0">
                <a:latin typeface="Arial" pitchFamily="34" charset="0"/>
                <a:cs typeface="Arial" pitchFamily="34" charset="0"/>
              </a:rPr>
              <a:t>Introduction to Management and Organizations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8600" y="609600"/>
            <a:ext cx="1905000" cy="4524315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Reserved Area</a:t>
            </a:r>
          </a:p>
          <a:p>
            <a:endParaRPr lang="en-US" b="1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Picture 1" descr="ciit_vc_logo_doc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52400"/>
            <a:ext cx="1905000" cy="382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0980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09800" y="609600"/>
            <a:ext cx="6705600" cy="5816977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In this chapter we will discuss:</a:t>
            </a: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lvl="1">
              <a:buFont typeface="Arial" pitchFamily="34" charset="0"/>
              <a:buChar char="•"/>
            </a:pPr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What is Management ?</a:t>
            </a: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 Who is a Manager ? </a:t>
            </a:r>
          </a:p>
          <a:p>
            <a:pPr lvl="1">
              <a:buFont typeface="Arial" pitchFamily="34" charset="0"/>
              <a:buChar char="•"/>
            </a:pPr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Types of Managers.</a:t>
            </a: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 Functions Managers perform.</a:t>
            </a: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 Managerial Roles.</a:t>
            </a: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 Skills Manager Require.</a:t>
            </a: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 What is an Organization ?</a:t>
            </a:r>
          </a:p>
          <a:p>
            <a:pPr lvl="1">
              <a:buFont typeface="Arial" pitchFamily="34" charset="0"/>
              <a:buChar char="•"/>
            </a:pPr>
            <a:endParaRPr lang="en-US" sz="1600" b="1" dirty="0" smtClean="0">
              <a:latin typeface="Arial" pitchFamily="34" charset="0"/>
              <a:cs typeface="Arial" pitchFamily="34" charset="0"/>
            </a:endParaRPr>
          </a:p>
          <a:p>
            <a:pPr lvl="1">
              <a:buFont typeface="Arial" pitchFamily="34" charset="0"/>
              <a:buChar char="•"/>
            </a:pP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 Why Study Management ?</a:t>
            </a:r>
            <a:endParaRPr lang="en-US" sz="1600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8600" y="609600"/>
            <a:ext cx="1905000" cy="4524315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Reserved Area</a:t>
            </a:r>
          </a:p>
          <a:p>
            <a:endParaRPr lang="en-US" b="1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Picture 1" descr="ciit_vc_logo_doc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52400"/>
            <a:ext cx="1905000" cy="382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0980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09800" y="609600"/>
            <a:ext cx="6705600" cy="5632311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What is Management ?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8600" y="609600"/>
            <a:ext cx="1905000" cy="4031873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Reserved Area</a:t>
            </a: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Picture 1" descr="ciit_vc_logo_doc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52400"/>
            <a:ext cx="1905000" cy="382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9" name="Group 15"/>
          <p:cNvGrpSpPr>
            <a:grpSpLocks/>
          </p:cNvGrpSpPr>
          <p:nvPr/>
        </p:nvGrpSpPr>
        <p:grpSpPr bwMode="auto">
          <a:xfrm>
            <a:off x="2514600" y="2133600"/>
            <a:ext cx="6248400" cy="2667000"/>
            <a:chOff x="672" y="1344"/>
            <a:chExt cx="4368" cy="1680"/>
          </a:xfrm>
        </p:grpSpPr>
        <p:grpSp>
          <p:nvGrpSpPr>
            <p:cNvPr id="10" name="Group 5"/>
            <p:cNvGrpSpPr>
              <a:grpSpLocks/>
            </p:cNvGrpSpPr>
            <p:nvPr/>
          </p:nvGrpSpPr>
          <p:grpSpPr bwMode="auto">
            <a:xfrm>
              <a:off x="2832" y="1513"/>
              <a:ext cx="2208" cy="1253"/>
              <a:chOff x="2784" y="1609"/>
              <a:chExt cx="2208" cy="1253"/>
            </a:xfrm>
          </p:grpSpPr>
          <p:sp>
            <p:nvSpPr>
              <p:cNvPr id="15" name="Rectangle 6"/>
              <p:cNvSpPr>
                <a:spLocks noChangeArrowheads="1"/>
              </p:cNvSpPr>
              <p:nvPr/>
            </p:nvSpPr>
            <p:spPr bwMode="auto">
              <a:xfrm>
                <a:off x="2784" y="2306"/>
                <a:ext cx="2208" cy="556"/>
              </a:xfrm>
              <a:prstGeom prst="rect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 w="12700">
                <a:noFill/>
                <a:miter lim="800000"/>
                <a:headEnd/>
                <a:tailEnd/>
              </a:ln>
              <a:effectLst>
                <a:outerShdw dist="107763" dir="2700000" algn="ctr" rotWithShape="0">
                  <a:schemeClr val="bg2"/>
                </a:outerShdw>
              </a:effectLst>
            </p:spPr>
            <p:txBody>
              <a:bodyPr wrap="none" lIns="90488" tIns="44450" rIns="90488" bIns="44450" anchor="ctr"/>
              <a:lstStyle/>
              <a:p>
                <a:pPr algn="ctr" eaLnBrk="0" hangingPunct="0">
                  <a:lnSpc>
                    <a:spcPct val="90000"/>
                  </a:lnSpc>
                  <a:spcBef>
                    <a:spcPct val="0"/>
                  </a:spcBef>
                </a:pPr>
                <a:r>
                  <a:rPr lang="en-US" sz="2500" b="1">
                    <a:solidFill>
                      <a:srgbClr val="000000"/>
                    </a:solidFill>
                  </a:rPr>
                  <a:t>Effectiveness</a:t>
                </a:r>
              </a:p>
            </p:txBody>
          </p:sp>
          <p:sp>
            <p:nvSpPr>
              <p:cNvPr id="16" name="Rectangle 7"/>
              <p:cNvSpPr>
                <a:spLocks noChangeArrowheads="1"/>
              </p:cNvSpPr>
              <p:nvPr/>
            </p:nvSpPr>
            <p:spPr bwMode="auto">
              <a:xfrm>
                <a:off x="2784" y="1609"/>
                <a:ext cx="2208" cy="556"/>
              </a:xfrm>
              <a:prstGeom prst="rect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  <a:ln w="12700">
                <a:noFill/>
                <a:miter lim="800000"/>
                <a:headEnd/>
                <a:tailEnd/>
              </a:ln>
              <a:effectLst>
                <a:outerShdw dist="107763" dir="2700000" algn="ctr" rotWithShape="0">
                  <a:schemeClr val="bg2"/>
                </a:outerShdw>
              </a:effectLst>
            </p:spPr>
            <p:txBody>
              <a:bodyPr wrap="none" lIns="90488" tIns="44450" rIns="90488" bIns="44450" anchor="ctr"/>
              <a:lstStyle/>
              <a:p>
                <a:pPr algn="ctr" eaLnBrk="0" hangingPunct="0">
                  <a:lnSpc>
                    <a:spcPct val="90000"/>
                  </a:lnSpc>
                  <a:spcBef>
                    <a:spcPct val="0"/>
                  </a:spcBef>
                </a:pPr>
                <a:r>
                  <a:rPr lang="en-US" sz="2500" b="1">
                    <a:solidFill>
                      <a:srgbClr val="000000"/>
                    </a:solidFill>
                  </a:rPr>
                  <a:t>Efficiency</a:t>
                </a:r>
              </a:p>
            </p:txBody>
          </p:sp>
        </p:grpSp>
        <p:grpSp>
          <p:nvGrpSpPr>
            <p:cNvPr id="11" name="Group 8"/>
            <p:cNvGrpSpPr>
              <a:grpSpLocks/>
            </p:cNvGrpSpPr>
            <p:nvPr/>
          </p:nvGrpSpPr>
          <p:grpSpPr bwMode="auto">
            <a:xfrm>
              <a:off x="672" y="1344"/>
              <a:ext cx="2160" cy="1680"/>
              <a:chOff x="624" y="1440"/>
              <a:chExt cx="2160" cy="1680"/>
            </a:xfrm>
          </p:grpSpPr>
          <p:sp>
            <p:nvSpPr>
              <p:cNvPr id="12" name="Oval 9"/>
              <p:cNvSpPr>
                <a:spLocks noChangeArrowheads="1"/>
              </p:cNvSpPr>
              <p:nvPr/>
            </p:nvSpPr>
            <p:spPr bwMode="auto">
              <a:xfrm>
                <a:off x="624" y="1440"/>
                <a:ext cx="1824" cy="1680"/>
              </a:xfrm>
              <a:prstGeom prst="ellipse">
                <a:avLst/>
              </a:prstGeom>
              <a:solidFill>
                <a:schemeClr val="accent1">
                  <a:lumMod val="40000"/>
                  <a:lumOff val="60000"/>
                </a:schemeClr>
              </a:solidFill>
              <a:ln w="38100">
                <a:solidFill>
                  <a:srgbClr val="5F5F5F"/>
                </a:solidFill>
                <a:round/>
                <a:headEnd/>
                <a:tailEnd/>
              </a:ln>
              <a:effectLst>
                <a:outerShdw dist="107763" dir="2700000" algn="ctr" rotWithShape="0">
                  <a:schemeClr val="bg2"/>
                </a:outerShdw>
              </a:effectLst>
            </p:spPr>
            <p:txBody>
              <a:bodyPr wrap="none" lIns="90488" tIns="44450" rIns="90488" bIns="44450" anchor="ctr"/>
              <a:lstStyle/>
              <a:p>
                <a:pPr algn="ctr" eaLnBrk="0" hangingPunct="0">
                  <a:lnSpc>
                    <a:spcPct val="90000"/>
                  </a:lnSpc>
                  <a:spcBef>
                    <a:spcPct val="0"/>
                  </a:spcBef>
                </a:pPr>
                <a:r>
                  <a:rPr lang="en-US" sz="2600" b="1" dirty="0">
                    <a:effectLst>
                      <a:outerShdw blurRad="38100" dist="38100" dir="2700000" algn="tl">
                        <a:srgbClr val="FFFFFF"/>
                      </a:outerShdw>
                    </a:effectLst>
                  </a:rPr>
                  <a:t>Getting work</a:t>
                </a:r>
                <a:br>
                  <a:rPr lang="en-US" sz="2600" b="1" dirty="0">
                    <a:effectLst>
                      <a:outerShdw blurRad="38100" dist="38100" dir="2700000" algn="tl">
                        <a:srgbClr val="FFFFFF"/>
                      </a:outerShdw>
                    </a:effectLst>
                  </a:rPr>
                </a:br>
                <a:r>
                  <a:rPr lang="en-US" sz="2600" b="1" dirty="0">
                    <a:effectLst>
                      <a:outerShdw blurRad="38100" dist="38100" dir="2700000" algn="tl">
                        <a:srgbClr val="FFFFFF"/>
                      </a:outerShdw>
                    </a:effectLst>
                  </a:rPr>
                  <a:t>done through</a:t>
                </a:r>
                <a:br>
                  <a:rPr lang="en-US" sz="2600" b="1" dirty="0">
                    <a:effectLst>
                      <a:outerShdw blurRad="38100" dist="38100" dir="2700000" algn="tl">
                        <a:srgbClr val="FFFFFF"/>
                      </a:outerShdw>
                    </a:effectLst>
                  </a:rPr>
                </a:br>
                <a:r>
                  <a:rPr lang="en-US" sz="2600" b="1" dirty="0">
                    <a:effectLst>
                      <a:outerShdw blurRad="38100" dist="38100" dir="2700000" algn="tl">
                        <a:srgbClr val="FFFFFF"/>
                      </a:outerShdw>
                    </a:effectLst>
                  </a:rPr>
                  <a:t>others</a:t>
                </a:r>
              </a:p>
            </p:txBody>
          </p:sp>
          <p:cxnSp>
            <p:nvCxnSpPr>
              <p:cNvPr id="13" name="AutoShape 10"/>
              <p:cNvCxnSpPr>
                <a:cxnSpLocks noChangeShapeType="1"/>
                <a:stCxn id="12" idx="6"/>
                <a:endCxn id="16" idx="1"/>
              </p:cNvCxnSpPr>
              <p:nvPr/>
            </p:nvCxnSpPr>
            <p:spPr bwMode="auto">
              <a:xfrm flipV="1">
                <a:off x="2460" y="1887"/>
                <a:ext cx="324" cy="393"/>
              </a:xfrm>
              <a:prstGeom prst="bentConnector3">
                <a:avLst>
                  <a:gd name="adj1" fmla="val 48148"/>
                </a:avLst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</p:cxnSp>
          <p:cxnSp>
            <p:nvCxnSpPr>
              <p:cNvPr id="14" name="AutoShape 11"/>
              <p:cNvCxnSpPr>
                <a:cxnSpLocks noChangeShapeType="1"/>
                <a:stCxn id="12" idx="6"/>
                <a:endCxn id="15" idx="1"/>
              </p:cNvCxnSpPr>
              <p:nvPr/>
            </p:nvCxnSpPr>
            <p:spPr bwMode="auto">
              <a:xfrm>
                <a:off x="2460" y="2280"/>
                <a:ext cx="324" cy="304"/>
              </a:xfrm>
              <a:prstGeom prst="bentConnector3">
                <a:avLst>
                  <a:gd name="adj1" fmla="val 48148"/>
                </a:avLst>
              </a:prstGeom>
              <a:noFill/>
              <a:ln w="2857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</p:cxnSp>
        </p:grpSp>
      </p:grpSp>
      <p:sp>
        <p:nvSpPr>
          <p:cNvPr id="17" name="Slide Number Placeholder 1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8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0980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09800" y="609600"/>
            <a:ext cx="6705600" cy="5663089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What is Management ? (Contd.)</a:t>
            </a: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Efficiency</a:t>
            </a:r>
          </a:p>
          <a:p>
            <a:pPr lvl="1">
              <a:lnSpc>
                <a:spcPct val="200000"/>
              </a:lnSpc>
              <a:buFont typeface="Arial" pitchFamily="34" charset="0"/>
              <a:buChar char="•"/>
            </a:pPr>
            <a:r>
              <a:rPr lang="en-US" sz="1600" dirty="0" smtClean="0"/>
              <a:t> 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Getting work done with a minimum of effort, expense, or waste</a:t>
            </a:r>
          </a:p>
          <a:p>
            <a:pPr lvl="1">
              <a:lnSpc>
                <a:spcPct val="200000"/>
              </a:lnSpc>
              <a:buFont typeface="Arial" pitchFamily="34" charset="0"/>
              <a:buChar char="•"/>
            </a:pPr>
            <a:r>
              <a:rPr lang="en-US" sz="1600" dirty="0" smtClean="0">
                <a:latin typeface="Arial" pitchFamily="34" charset="0"/>
                <a:cs typeface="Arial" pitchFamily="34" charset="0"/>
              </a:rPr>
              <a:t> Doings things right—most output for least input</a:t>
            </a:r>
          </a:p>
          <a:p>
            <a:endParaRPr lang="en-US" b="1" dirty="0" smtClean="0"/>
          </a:p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Effectiveness</a:t>
            </a:r>
          </a:p>
          <a:p>
            <a:pPr lvl="1">
              <a:lnSpc>
                <a:spcPct val="200000"/>
              </a:lnSpc>
              <a:buFont typeface="Arial" pitchFamily="34" charset="0"/>
              <a:buChar char="•"/>
            </a:pPr>
            <a:r>
              <a:rPr lang="en-US" sz="1600" dirty="0" smtClean="0"/>
              <a:t> 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Accomplishing tasks that help fulfill organizational objectives</a:t>
            </a:r>
          </a:p>
          <a:p>
            <a:pPr lvl="1">
              <a:lnSpc>
                <a:spcPct val="200000"/>
              </a:lnSpc>
              <a:buFont typeface="Arial" pitchFamily="34" charset="0"/>
              <a:buChar char="•"/>
            </a:pPr>
            <a:r>
              <a:rPr lang="en-US" sz="1600" dirty="0" smtClean="0">
                <a:latin typeface="Arial" pitchFamily="34" charset="0"/>
                <a:cs typeface="Arial" pitchFamily="34" charset="0"/>
              </a:rPr>
              <a:t> Doing the right things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8600" y="609600"/>
            <a:ext cx="1905000" cy="4247317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Reserved Area</a:t>
            </a: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Picture 1" descr="ciit_vc_logo_doc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52400"/>
            <a:ext cx="1905000" cy="382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9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0980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09800" y="609600"/>
            <a:ext cx="6705600" cy="564770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What is Management ? (Contd.)</a:t>
            </a: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/>
          </a:p>
          <a:p>
            <a:pPr algn="just">
              <a:lnSpc>
                <a:spcPct val="150000"/>
              </a:lnSpc>
            </a:pPr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Management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involves 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coordinating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and 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overseeing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the work activities of others so that their activities are completed 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efficiently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and 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effectively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algn="just">
              <a:lnSpc>
                <a:spcPct val="150000"/>
              </a:lnSpc>
            </a:pPr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Who is a Manager ?</a:t>
            </a:r>
          </a:p>
          <a:p>
            <a:pPr marL="0" lvl="1" algn="just">
              <a:lnSpc>
                <a:spcPct val="200000"/>
              </a:lnSpc>
            </a:pPr>
            <a:r>
              <a:rPr lang="en-US" sz="1600" dirty="0" smtClean="0">
                <a:latin typeface="Arial" pitchFamily="34" charset="0"/>
                <a:cs typeface="Arial" pitchFamily="34" charset="0"/>
              </a:rPr>
              <a:t>Someone who </a:t>
            </a: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coordinates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 and </a:t>
            </a: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oversees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 the work of other people so that </a:t>
            </a: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organizational goals</a:t>
            </a:r>
            <a:r>
              <a:rPr lang="en-US" sz="1600" dirty="0" smtClean="0">
                <a:latin typeface="Arial" pitchFamily="34" charset="0"/>
                <a:cs typeface="Arial" pitchFamily="34" charset="0"/>
              </a:rPr>
              <a:t> can be accomplished. 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8600" y="609600"/>
            <a:ext cx="1905000" cy="446276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Reserved Area</a:t>
            </a: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Picture 1" descr="ciit_vc_logo_doc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52400"/>
            <a:ext cx="1905000" cy="382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0980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09800" y="609600"/>
            <a:ext cx="6705600" cy="5632311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Types of Managers?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8600" y="609600"/>
            <a:ext cx="1905000" cy="4247317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Reserved Area</a:t>
            </a: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Picture 1" descr="ciit_vc_logo_doc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52400"/>
            <a:ext cx="1905000" cy="382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4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62200" y="1905000"/>
            <a:ext cx="6400800" cy="3257550"/>
          </a:xfrm>
          <a:prstGeom prst="rect">
            <a:avLst/>
          </a:prstGeom>
          <a:solidFill>
            <a:schemeClr val="accent1">
              <a:alpha val="36000"/>
            </a:schemeClr>
          </a:solidFill>
          <a:ln w="9525">
            <a:noFill/>
            <a:miter lim="800000"/>
            <a:headEnd/>
            <a:tailEnd/>
          </a:ln>
        </p:spPr>
      </p:pic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11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0980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09800" y="609600"/>
            <a:ext cx="6705600" cy="5632311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Types of Managers?</a:t>
            </a:r>
          </a:p>
          <a:p>
            <a:pPr algn="ctr">
              <a:defRPr/>
            </a:pPr>
            <a:endParaRPr lang="en-US" b="1" dirty="0" smtClean="0">
              <a:latin typeface="Arial" pitchFamily="34" charset="0"/>
              <a:cs typeface="Arial" pitchFamily="34" charset="0"/>
            </a:endParaRPr>
          </a:p>
          <a:p>
            <a:pPr algn="ctr">
              <a:defRPr/>
            </a:pPr>
            <a:r>
              <a:rPr lang="en-US" b="1" dirty="0" smtClean="0">
                <a:latin typeface="Arial" pitchFamily="34" charset="0"/>
                <a:cs typeface="Arial" pitchFamily="34" charset="0"/>
              </a:rPr>
              <a:t>First-line Managers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8600" y="609600"/>
            <a:ext cx="1905000" cy="4247317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Reserved Area</a:t>
            </a: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Picture 1" descr="ciit_vc_logo_doc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52400"/>
            <a:ext cx="1905000" cy="382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6"/>
          <p:cNvSpPr>
            <a:spLocks noChangeArrowheads="1"/>
          </p:cNvSpPr>
          <p:nvPr/>
        </p:nvSpPr>
        <p:spPr bwMode="auto">
          <a:xfrm>
            <a:off x="2667000" y="1727200"/>
            <a:ext cx="6172200" cy="97869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89803" dir="2700000" algn="ctr" rotWithShape="0">
              <a:schemeClr val="bg2"/>
            </a:outerShdw>
          </a:effectLst>
        </p:spPr>
        <p:txBody>
          <a:bodyPr wrap="none" lIns="90488" tIns="44450" rIns="90488" bIns="44450" anchor="ctr"/>
          <a:lstStyle/>
          <a:p>
            <a:pPr algn="ctr" eaLnBrk="0" hangingPunct="0">
              <a:spcBef>
                <a:spcPct val="0"/>
              </a:spcBef>
            </a:pPr>
            <a:r>
              <a:rPr lang="en-US" sz="1600" b="1" dirty="0">
                <a:latin typeface="Arial" pitchFamily="34" charset="0"/>
                <a:cs typeface="Arial" pitchFamily="34" charset="0"/>
              </a:rPr>
              <a:t>Manage the performance of </a:t>
            </a: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entry-level </a:t>
            </a:r>
            <a:r>
              <a:rPr lang="en-US" sz="1600" b="1" dirty="0">
                <a:latin typeface="Arial" pitchFamily="34" charset="0"/>
                <a:cs typeface="Arial" pitchFamily="34" charset="0"/>
              </a:rPr>
              <a:t>employees</a:t>
            </a:r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2666766" y="2844800"/>
            <a:ext cx="6170847" cy="97869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89803" dir="2700000" algn="ctr" rotWithShape="0">
              <a:schemeClr val="bg2"/>
            </a:outerShdw>
          </a:effectLst>
        </p:spPr>
        <p:txBody>
          <a:bodyPr wrap="none" lIns="90488" tIns="44450" rIns="90488" bIns="44450" anchor="ctr"/>
          <a:lstStyle/>
          <a:p>
            <a:pPr algn="ctr">
              <a:spcBef>
                <a:spcPct val="45000"/>
              </a:spcBef>
              <a:buClr>
                <a:srgbClr val="002A7E"/>
              </a:buClr>
              <a:buFont typeface="Wingdings 2" pitchFamily="18" charset="2"/>
              <a:buNone/>
            </a:pPr>
            <a:endParaRPr lang="en-US" sz="2200" b="1" dirty="0"/>
          </a:p>
          <a:p>
            <a:pPr algn="ctr">
              <a:spcBef>
                <a:spcPct val="45000"/>
              </a:spcBef>
              <a:buClr>
                <a:srgbClr val="002A7E"/>
              </a:buClr>
              <a:buFont typeface="Wingdings 2" pitchFamily="18" charset="2"/>
              <a:buNone/>
            </a:pPr>
            <a:r>
              <a:rPr lang="en-US" sz="1600" b="1" dirty="0">
                <a:latin typeface="Arial" pitchFamily="34" charset="0"/>
                <a:cs typeface="Arial" pitchFamily="34" charset="0"/>
              </a:rPr>
              <a:t>Encourage, monitor, and </a:t>
            </a: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reward the </a:t>
            </a:r>
            <a:r>
              <a:rPr lang="en-US" sz="1600" b="1" dirty="0">
                <a:latin typeface="Arial" pitchFamily="34" charset="0"/>
                <a:cs typeface="Arial" pitchFamily="34" charset="0"/>
              </a:rPr>
              <a:t>performance of workers </a:t>
            </a:r>
          </a:p>
          <a:p>
            <a:pPr algn="ctr">
              <a:spcBef>
                <a:spcPct val="45000"/>
              </a:spcBef>
              <a:buClr>
                <a:srgbClr val="002A7E"/>
              </a:buClr>
              <a:buFont typeface="Wingdings 2" pitchFamily="18" charset="2"/>
              <a:buNone/>
            </a:pPr>
            <a:endParaRPr lang="en-US" sz="2200" b="1" dirty="0">
              <a:solidFill>
                <a:srgbClr val="000000"/>
              </a:solidFill>
            </a:endParaRPr>
          </a:p>
        </p:txBody>
      </p:sp>
      <p:sp>
        <p:nvSpPr>
          <p:cNvPr id="12" name="Rectangle 8"/>
          <p:cNvSpPr>
            <a:spLocks noChangeArrowheads="1"/>
          </p:cNvSpPr>
          <p:nvPr/>
        </p:nvSpPr>
        <p:spPr bwMode="auto">
          <a:xfrm>
            <a:off x="2666766" y="3962400"/>
            <a:ext cx="6170847" cy="97869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89803" dir="2700000" algn="ctr" rotWithShape="0">
              <a:schemeClr val="bg2"/>
            </a:outerShdw>
          </a:effectLst>
        </p:spPr>
        <p:txBody>
          <a:bodyPr wrap="none" lIns="90488" tIns="44450" rIns="90488" bIns="44450" anchor="ctr"/>
          <a:lstStyle/>
          <a:p>
            <a:pPr algn="ctr">
              <a:spcBef>
                <a:spcPct val="45000"/>
              </a:spcBef>
              <a:buClr>
                <a:srgbClr val="002A7E"/>
              </a:buClr>
              <a:buFont typeface="Wingdings 2" pitchFamily="18" charset="2"/>
              <a:buNone/>
            </a:pPr>
            <a:r>
              <a:rPr lang="en-US" sz="1600" b="1" dirty="0">
                <a:latin typeface="Arial" pitchFamily="34" charset="0"/>
                <a:cs typeface="Arial" pitchFamily="34" charset="0"/>
              </a:rPr>
              <a:t>Teach entry-level employees how to do their jobs</a:t>
            </a:r>
          </a:p>
        </p:txBody>
      </p:sp>
      <p:sp>
        <p:nvSpPr>
          <p:cNvPr id="13" name="Rectangle 11"/>
          <p:cNvSpPr>
            <a:spLocks noChangeArrowheads="1"/>
          </p:cNvSpPr>
          <p:nvPr/>
        </p:nvSpPr>
        <p:spPr bwMode="auto">
          <a:xfrm>
            <a:off x="2667000" y="5080000"/>
            <a:ext cx="6172200" cy="9398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89803" dir="2700000" algn="ctr" rotWithShape="0">
              <a:schemeClr val="bg2"/>
            </a:outerShdw>
          </a:effectLst>
        </p:spPr>
        <p:txBody>
          <a:bodyPr wrap="none" lIns="90488" tIns="44450" rIns="90488" bIns="44450" anchor="ctr"/>
          <a:lstStyle/>
          <a:p>
            <a:pPr algn="ctr">
              <a:spcBef>
                <a:spcPct val="45000"/>
              </a:spcBef>
              <a:buClr>
                <a:srgbClr val="002A7E"/>
              </a:buClr>
              <a:buFont typeface="Wingdings 2" pitchFamily="18" charset="2"/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Make detailed schedules and operating plans</a:t>
            </a: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12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0980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362200" y="609600"/>
            <a:ext cx="6553200" cy="5632311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Types of Managers? (Contd.)</a:t>
            </a:r>
          </a:p>
          <a:p>
            <a:pPr algn="ctr">
              <a:defRPr/>
            </a:pPr>
            <a:endParaRPr lang="en-US" b="1" dirty="0" smtClean="0">
              <a:latin typeface="Arial" pitchFamily="34" charset="0"/>
              <a:cs typeface="Arial" pitchFamily="34" charset="0"/>
            </a:endParaRPr>
          </a:p>
          <a:p>
            <a:pPr algn="ctr">
              <a:defRPr/>
            </a:pPr>
            <a:r>
              <a:rPr lang="en-US" b="1" dirty="0" smtClean="0">
                <a:latin typeface="Arial" pitchFamily="34" charset="0"/>
                <a:cs typeface="Arial" pitchFamily="34" charset="0"/>
              </a:rPr>
              <a:t>Middle Managers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8600" y="609600"/>
            <a:ext cx="1905000" cy="4031873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Reserved Area</a:t>
            </a: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Picture 1" descr="ciit_vc_logo_doc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52400"/>
            <a:ext cx="1905000" cy="382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6"/>
          <p:cNvSpPr>
            <a:spLocks noChangeArrowheads="1"/>
          </p:cNvSpPr>
          <p:nvPr/>
        </p:nvSpPr>
        <p:spPr bwMode="auto">
          <a:xfrm>
            <a:off x="2667000" y="1727200"/>
            <a:ext cx="6172200" cy="97869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89803" dir="2700000" algn="ctr" rotWithShape="0">
              <a:schemeClr val="bg2"/>
            </a:outerShdw>
          </a:effectLst>
        </p:spPr>
        <p:txBody>
          <a:bodyPr wrap="none" lIns="90488" tIns="44450" rIns="90488" bIns="44450" anchor="ctr"/>
          <a:lstStyle/>
          <a:p>
            <a:pPr algn="ctr">
              <a:spcBef>
                <a:spcPct val="45000"/>
              </a:spcBef>
              <a:buClr>
                <a:srgbClr val="002A7E"/>
              </a:buClr>
              <a:buFont typeface="Wingdings 2" pitchFamily="18" charset="2"/>
              <a:buNone/>
            </a:pPr>
            <a:r>
              <a:rPr lang="en-US" sz="16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Plan and allocate resources to meet objectives</a:t>
            </a:r>
            <a:endParaRPr lang="en-US" sz="16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2666766" y="2844800"/>
            <a:ext cx="6170847" cy="97869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89803" dir="2700000" algn="ctr" rotWithShape="0">
              <a:schemeClr val="bg2"/>
            </a:outerShdw>
          </a:effectLst>
        </p:spPr>
        <p:txBody>
          <a:bodyPr wrap="none" lIns="90488" tIns="44450" rIns="90488" bIns="44450" anchor="ctr"/>
          <a:lstStyle/>
          <a:p>
            <a:pPr algn="ctr">
              <a:spcBef>
                <a:spcPct val="45000"/>
              </a:spcBef>
              <a:buClr>
                <a:srgbClr val="002A7E"/>
              </a:buClr>
              <a:buFont typeface="Wingdings 2" pitchFamily="18" charset="2"/>
              <a:buNone/>
            </a:pPr>
            <a:endParaRPr lang="en-US" sz="2200" b="1" dirty="0"/>
          </a:p>
          <a:p>
            <a:pPr algn="ctr">
              <a:spcBef>
                <a:spcPct val="45000"/>
              </a:spcBef>
              <a:buClr>
                <a:srgbClr val="002A7E"/>
              </a:buClr>
              <a:buFont typeface="Wingdings 2" pitchFamily="18" charset="2"/>
              <a:buNone/>
            </a:pP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Coordinate and link groups, departments, and divisions</a:t>
            </a:r>
          </a:p>
          <a:p>
            <a:pPr algn="ctr">
              <a:spcBef>
                <a:spcPct val="45000"/>
              </a:spcBef>
              <a:buClr>
                <a:srgbClr val="002A7E"/>
              </a:buClr>
              <a:buFont typeface="Wingdings 2" pitchFamily="18" charset="2"/>
              <a:buNone/>
            </a:pPr>
            <a:endParaRPr lang="en-US" sz="2200" b="1" dirty="0">
              <a:solidFill>
                <a:srgbClr val="000000"/>
              </a:solidFill>
            </a:endParaRPr>
          </a:p>
        </p:txBody>
      </p:sp>
      <p:sp>
        <p:nvSpPr>
          <p:cNvPr id="12" name="Rectangle 8"/>
          <p:cNvSpPr>
            <a:spLocks noChangeArrowheads="1"/>
          </p:cNvSpPr>
          <p:nvPr/>
        </p:nvSpPr>
        <p:spPr bwMode="auto">
          <a:xfrm>
            <a:off x="2666766" y="3962400"/>
            <a:ext cx="6170847" cy="97869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89803" dir="2700000" algn="ctr" rotWithShape="0">
              <a:schemeClr val="bg2"/>
            </a:outerShdw>
          </a:effectLst>
        </p:spPr>
        <p:txBody>
          <a:bodyPr wrap="none" lIns="90488" tIns="44450" rIns="90488" bIns="44450" anchor="ctr"/>
          <a:lstStyle/>
          <a:p>
            <a:pPr algn="ctr">
              <a:spcBef>
                <a:spcPct val="45000"/>
              </a:spcBef>
              <a:buClr>
                <a:srgbClr val="002A7E"/>
              </a:buClr>
              <a:buFont typeface="Wingdings 2" pitchFamily="18" charset="2"/>
              <a:buNone/>
            </a:pP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Monitor and manage the performance </a:t>
            </a:r>
            <a:br>
              <a:rPr lang="en-US" sz="1600" b="1" dirty="0" smtClean="0">
                <a:latin typeface="Arial" pitchFamily="34" charset="0"/>
                <a:cs typeface="Arial" pitchFamily="34" charset="0"/>
              </a:rPr>
            </a:b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of subunits and managers who report to them</a:t>
            </a:r>
            <a:endParaRPr lang="en-US" sz="16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Rectangle 11"/>
          <p:cNvSpPr>
            <a:spLocks noChangeArrowheads="1"/>
          </p:cNvSpPr>
          <p:nvPr/>
        </p:nvSpPr>
        <p:spPr bwMode="auto">
          <a:xfrm>
            <a:off x="2667000" y="5080000"/>
            <a:ext cx="6172200" cy="9398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89803" dir="2700000" algn="ctr" rotWithShape="0">
              <a:schemeClr val="bg2"/>
            </a:outerShdw>
          </a:effectLst>
        </p:spPr>
        <p:txBody>
          <a:bodyPr wrap="none" lIns="90488" tIns="44450" rIns="90488" bIns="44450" anchor="ctr"/>
          <a:lstStyle/>
          <a:p>
            <a:pPr algn="ctr">
              <a:spcBef>
                <a:spcPct val="45000"/>
              </a:spcBef>
              <a:buClr>
                <a:srgbClr val="002A7E"/>
              </a:buClr>
              <a:buFont typeface="Wingdings 2" pitchFamily="18" charset="2"/>
              <a:buNone/>
            </a:pPr>
            <a:r>
              <a:rPr lang="en-US" sz="16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Implement changes or strategies generated by top managers</a:t>
            </a:r>
            <a:endParaRPr lang="en-US" sz="16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13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0980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362200" y="609600"/>
            <a:ext cx="6553200" cy="5632311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Types of Managers? (Contd.)</a:t>
            </a:r>
          </a:p>
          <a:p>
            <a:pPr algn="ctr">
              <a:defRPr/>
            </a:pPr>
            <a:endParaRPr lang="en-US" b="1" dirty="0" smtClean="0">
              <a:latin typeface="Arial" pitchFamily="34" charset="0"/>
              <a:cs typeface="Arial" pitchFamily="34" charset="0"/>
            </a:endParaRPr>
          </a:p>
          <a:p>
            <a:pPr algn="ctr">
              <a:defRPr/>
            </a:pPr>
            <a:r>
              <a:rPr lang="en-US" b="1" dirty="0" smtClean="0">
                <a:latin typeface="Arial" pitchFamily="34" charset="0"/>
                <a:cs typeface="Arial" pitchFamily="34" charset="0"/>
              </a:rPr>
              <a:t>Top Managers</a:t>
            </a:r>
            <a:r>
              <a:rPr lang="en-US" dirty="0" smtClean="0">
                <a:latin typeface="Arial" pitchFamily="34" charset="0"/>
                <a:cs typeface="Arial" pitchFamily="34" charset="0"/>
              </a:rPr>
              <a:t> </a:t>
            </a: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8600" y="609600"/>
            <a:ext cx="1905000" cy="4247317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Reserved Area</a:t>
            </a: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Picture 1" descr="ciit_vc_logo_doc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52400"/>
            <a:ext cx="1905000" cy="382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Rectangle 6"/>
          <p:cNvSpPr>
            <a:spLocks noChangeArrowheads="1"/>
          </p:cNvSpPr>
          <p:nvPr/>
        </p:nvSpPr>
        <p:spPr bwMode="auto">
          <a:xfrm>
            <a:off x="2667000" y="1727200"/>
            <a:ext cx="6172200" cy="97869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89803" dir="2700000" algn="ctr" rotWithShape="0">
              <a:schemeClr val="bg2"/>
            </a:outerShdw>
          </a:effectLst>
        </p:spPr>
        <p:txBody>
          <a:bodyPr wrap="none" lIns="90488" tIns="44450" rIns="90488" bIns="44450" anchor="ctr"/>
          <a:lstStyle/>
          <a:p>
            <a:pPr algn="ctr" eaLnBrk="0" hangingPunct="0">
              <a:spcBef>
                <a:spcPct val="0"/>
              </a:spcBef>
            </a:pPr>
            <a:r>
              <a:rPr lang="en-US" sz="16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Creating a context for change</a:t>
            </a:r>
            <a:endParaRPr lang="en-US" sz="16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2666766" y="2844800"/>
            <a:ext cx="6170847" cy="97869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89803" dir="2700000" algn="ctr" rotWithShape="0">
              <a:schemeClr val="bg2"/>
            </a:outerShdw>
          </a:effectLst>
        </p:spPr>
        <p:txBody>
          <a:bodyPr wrap="none" lIns="90488" tIns="44450" rIns="90488" bIns="44450" anchor="ctr"/>
          <a:lstStyle/>
          <a:p>
            <a:pPr algn="ctr">
              <a:spcBef>
                <a:spcPct val="45000"/>
              </a:spcBef>
              <a:buClr>
                <a:srgbClr val="002A7E"/>
              </a:buClr>
              <a:buFont typeface="Wingdings 2" pitchFamily="18" charset="2"/>
              <a:buNone/>
            </a:pPr>
            <a:endParaRPr lang="en-US" sz="2200" b="1" dirty="0"/>
          </a:p>
          <a:p>
            <a:pPr algn="ctr" eaLnBrk="0" hangingPunct="0">
              <a:spcBef>
                <a:spcPct val="0"/>
              </a:spcBef>
            </a:pPr>
            <a:r>
              <a:rPr lang="en-US" sz="16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Developing commitment and ownership in employees</a:t>
            </a:r>
          </a:p>
          <a:p>
            <a:pPr algn="ctr">
              <a:spcBef>
                <a:spcPct val="45000"/>
              </a:spcBef>
              <a:buClr>
                <a:srgbClr val="002A7E"/>
              </a:buClr>
              <a:buFont typeface="Wingdings 2" pitchFamily="18" charset="2"/>
              <a:buNone/>
            </a:pPr>
            <a:endParaRPr lang="en-US" sz="2200" b="1" dirty="0">
              <a:solidFill>
                <a:srgbClr val="000000"/>
              </a:solidFill>
            </a:endParaRPr>
          </a:p>
        </p:txBody>
      </p:sp>
      <p:sp>
        <p:nvSpPr>
          <p:cNvPr id="12" name="Rectangle 8"/>
          <p:cNvSpPr>
            <a:spLocks noChangeArrowheads="1"/>
          </p:cNvSpPr>
          <p:nvPr/>
        </p:nvSpPr>
        <p:spPr bwMode="auto">
          <a:xfrm>
            <a:off x="2666766" y="3962400"/>
            <a:ext cx="6170847" cy="978699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89803" dir="2700000" algn="ctr" rotWithShape="0">
              <a:schemeClr val="bg2"/>
            </a:outerShdw>
          </a:effectLst>
        </p:spPr>
        <p:txBody>
          <a:bodyPr wrap="none" lIns="90488" tIns="44450" rIns="90488" bIns="44450" anchor="ctr"/>
          <a:lstStyle/>
          <a:p>
            <a:pPr algn="ctr" eaLnBrk="0" hangingPunct="0">
              <a:spcBef>
                <a:spcPct val="0"/>
              </a:spcBef>
            </a:pPr>
            <a:r>
              <a:rPr lang="en-US" sz="16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Creating a positive organizational culture through</a:t>
            </a:r>
          </a:p>
          <a:p>
            <a:pPr algn="ctr" eaLnBrk="0" hangingPunct="0">
              <a:spcBef>
                <a:spcPct val="0"/>
              </a:spcBef>
            </a:pPr>
            <a:r>
              <a:rPr lang="en-US" sz="16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 language and action</a:t>
            </a:r>
            <a:endParaRPr lang="en-US" sz="16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Rectangle 11"/>
          <p:cNvSpPr>
            <a:spLocks noChangeArrowheads="1"/>
          </p:cNvSpPr>
          <p:nvPr/>
        </p:nvSpPr>
        <p:spPr bwMode="auto">
          <a:xfrm>
            <a:off x="2667000" y="5080000"/>
            <a:ext cx="6172200" cy="9398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12700">
            <a:solidFill>
              <a:schemeClr val="tx1"/>
            </a:solidFill>
            <a:miter lim="800000"/>
            <a:headEnd/>
            <a:tailEnd/>
          </a:ln>
          <a:effectLst>
            <a:outerShdw dist="89803" dir="2700000" algn="ctr" rotWithShape="0">
              <a:schemeClr val="bg2"/>
            </a:outerShdw>
          </a:effectLst>
        </p:spPr>
        <p:txBody>
          <a:bodyPr wrap="none" lIns="90488" tIns="44450" rIns="90488" bIns="44450" anchor="ctr"/>
          <a:lstStyle/>
          <a:p>
            <a:pPr algn="ctr" eaLnBrk="0" hangingPunct="0">
              <a:spcBef>
                <a:spcPct val="0"/>
              </a:spcBef>
            </a:pPr>
            <a:r>
              <a:rPr lang="en-US" sz="1600" b="1" dirty="0" smtClean="0">
                <a:solidFill>
                  <a:srgbClr val="000000"/>
                </a:solidFill>
                <a:latin typeface="Arial" pitchFamily="34" charset="0"/>
                <a:cs typeface="Arial" pitchFamily="34" charset="0"/>
              </a:rPr>
              <a:t>Monitoring their business environments</a:t>
            </a:r>
            <a:endParaRPr lang="en-US" sz="1600" b="1" dirty="0">
              <a:solidFill>
                <a:srgbClr val="00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0980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09800" y="609600"/>
            <a:ext cx="6705600" cy="5724644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Functions Managers Perform?</a:t>
            </a: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Planning</a:t>
            </a:r>
          </a:p>
          <a:p>
            <a:endParaRPr lang="en-US" sz="1600" b="1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1600" dirty="0" smtClean="0">
                <a:latin typeface="Arial" pitchFamily="34" charset="0"/>
                <a:cs typeface="Arial" pitchFamily="34" charset="0"/>
              </a:rPr>
              <a:t>Determining organizational goals and means for achieving them</a:t>
            </a:r>
          </a:p>
          <a:p>
            <a:pPr>
              <a:buFont typeface="Arial" pitchFamily="34" charset="0"/>
              <a:buChar char="•"/>
            </a:pPr>
            <a:endParaRPr lang="en-US" sz="1600" b="1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Organizing</a:t>
            </a:r>
          </a:p>
          <a:p>
            <a:endParaRPr lang="en-US" sz="1600" b="1" dirty="0" smtClean="0">
              <a:latin typeface="Arial" pitchFamily="34" charset="0"/>
              <a:cs typeface="Arial" pitchFamily="34" charset="0"/>
            </a:endParaRPr>
          </a:p>
          <a:p>
            <a:pPr marL="457200" indent="-457200"/>
            <a:r>
              <a:rPr lang="en-US" sz="1600" dirty="0" smtClean="0">
                <a:latin typeface="Arial" pitchFamily="34" charset="0"/>
                <a:cs typeface="Arial" pitchFamily="34" charset="0"/>
              </a:rPr>
              <a:t>Deciding where decisions will be made</a:t>
            </a:r>
            <a:br>
              <a:rPr lang="en-US" sz="1600" dirty="0" smtClean="0">
                <a:latin typeface="Arial" pitchFamily="34" charset="0"/>
                <a:cs typeface="Arial" pitchFamily="34" charset="0"/>
              </a:rPr>
            </a:br>
            <a:endParaRPr lang="en-US" sz="1600" dirty="0" smtClean="0">
              <a:latin typeface="Arial" pitchFamily="34" charset="0"/>
              <a:cs typeface="Arial" pitchFamily="34" charset="0"/>
            </a:endParaRPr>
          </a:p>
          <a:p>
            <a:pPr marL="457200" indent="-457200"/>
            <a:r>
              <a:rPr lang="en-US" sz="1600" dirty="0" smtClean="0">
                <a:latin typeface="Arial" pitchFamily="34" charset="0"/>
                <a:cs typeface="Arial" pitchFamily="34" charset="0"/>
              </a:rPr>
              <a:t>Who will do what jobs and tasks</a:t>
            </a:r>
            <a:br>
              <a:rPr lang="en-US" sz="1600" dirty="0" smtClean="0">
                <a:latin typeface="Arial" pitchFamily="34" charset="0"/>
                <a:cs typeface="Arial" pitchFamily="34" charset="0"/>
              </a:rPr>
            </a:br>
            <a:endParaRPr lang="en-US" sz="1600" dirty="0" smtClean="0">
              <a:latin typeface="Arial" pitchFamily="34" charset="0"/>
              <a:cs typeface="Arial" pitchFamily="34" charset="0"/>
            </a:endParaRPr>
          </a:p>
          <a:p>
            <a:pPr marL="457200" indent="-457200"/>
            <a:r>
              <a:rPr lang="en-US" sz="1600" dirty="0" smtClean="0">
                <a:latin typeface="Arial" pitchFamily="34" charset="0"/>
                <a:cs typeface="Arial" pitchFamily="34" charset="0"/>
              </a:rPr>
              <a:t>Who will work for whom</a:t>
            </a:r>
            <a:endParaRPr lang="en-US" sz="1600" b="1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endParaRPr lang="en-US" sz="1600" b="1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Leading</a:t>
            </a:r>
          </a:p>
          <a:p>
            <a:pPr marL="0" lvl="2"/>
            <a:endParaRPr lang="en-US" dirty="0" smtClean="0"/>
          </a:p>
          <a:p>
            <a:pPr marL="0" lvl="2"/>
            <a:r>
              <a:rPr lang="en-US" dirty="0" smtClean="0"/>
              <a:t>Working with and through people to accomplish goals.</a:t>
            </a:r>
          </a:p>
          <a:p>
            <a:endParaRPr lang="en-US" sz="1600" b="1" dirty="0" smtClean="0">
              <a:latin typeface="Arial" pitchFamily="34" charset="0"/>
              <a:cs typeface="Arial" pitchFamily="34" charset="0"/>
            </a:endParaRPr>
          </a:p>
          <a:p>
            <a:pPr>
              <a:buFont typeface="Arial" pitchFamily="34" charset="0"/>
              <a:buChar char="•"/>
            </a:pPr>
            <a:r>
              <a:rPr lang="en-US" sz="1600" b="1" dirty="0" smtClean="0">
                <a:latin typeface="Arial" pitchFamily="34" charset="0"/>
                <a:cs typeface="Arial" pitchFamily="34" charset="0"/>
              </a:rPr>
              <a:t>Controlling</a:t>
            </a:r>
            <a:endParaRPr lang="en-US" sz="1600" dirty="0" smtClean="0">
              <a:latin typeface="Arial" pitchFamily="34" charset="0"/>
              <a:cs typeface="Arial" pitchFamily="34" charset="0"/>
            </a:endParaRPr>
          </a:p>
          <a:p>
            <a:endParaRPr lang="en-US" dirty="0" smtClean="0"/>
          </a:p>
          <a:p>
            <a:r>
              <a:rPr lang="en-US" dirty="0" smtClean="0"/>
              <a:t>Monitoring progress toward goal achievement and taking corrective action when needed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8600" y="609600"/>
            <a:ext cx="1905000" cy="3170099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Reserved Area</a:t>
            </a: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Picture 1" descr="ciit_vc_logo_doc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52400"/>
            <a:ext cx="1905000" cy="382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15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0980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09800" y="609600"/>
            <a:ext cx="6705600" cy="5878532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Managerial Roles (Contd.)</a:t>
            </a:r>
          </a:p>
          <a:p>
            <a:pPr algn="ctr"/>
            <a:endParaRPr lang="en-US" sz="1600" b="1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1600" b="1" dirty="0" smtClean="0">
                <a:latin typeface="Arial" pitchFamily="34" charset="0"/>
                <a:cs typeface="Arial" pitchFamily="34" charset="0"/>
              </a:rPr>
              <a:t>Informational</a:t>
            </a:r>
          </a:p>
          <a:p>
            <a:pPr algn="ctr"/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sz="1600" dirty="0" smtClean="0"/>
          </a:p>
          <a:p>
            <a:endParaRPr lang="en-US" sz="1600" dirty="0" smtClean="0"/>
          </a:p>
          <a:p>
            <a:endParaRPr lang="en-US" sz="1600" dirty="0" smtClean="0">
              <a:latin typeface="Arial" pitchFamily="34" charset="0"/>
              <a:cs typeface="Arial" pitchFamily="34" charset="0"/>
            </a:endParaRPr>
          </a:p>
          <a:p>
            <a:endParaRPr lang="en-US" sz="1600" dirty="0" smtClean="0">
              <a:latin typeface="Arial" pitchFamily="34" charset="0"/>
              <a:cs typeface="Arial" pitchFamily="34" charset="0"/>
            </a:endParaRPr>
          </a:p>
          <a:p>
            <a:endParaRPr lang="en-US" sz="1600" dirty="0" smtClean="0">
              <a:latin typeface="Arial" pitchFamily="34" charset="0"/>
              <a:cs typeface="Arial" pitchFamily="34" charset="0"/>
            </a:endParaRPr>
          </a:p>
          <a:p>
            <a:endParaRPr lang="en-US" sz="1600" dirty="0" smtClean="0">
              <a:latin typeface="Arial" pitchFamily="34" charset="0"/>
              <a:cs typeface="Arial" pitchFamily="34" charset="0"/>
            </a:endParaRPr>
          </a:p>
          <a:p>
            <a:endParaRPr lang="en-US" sz="1600" dirty="0" smtClean="0">
              <a:latin typeface="Arial" pitchFamily="34" charset="0"/>
              <a:cs typeface="Arial" pitchFamily="34" charset="0"/>
            </a:endParaRPr>
          </a:p>
          <a:p>
            <a:endParaRPr lang="en-US" sz="16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8600" y="609600"/>
            <a:ext cx="1905000" cy="3600986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Reserved Area</a:t>
            </a: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Picture 1" descr="ciit_vc_logo_doc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52400"/>
            <a:ext cx="1905000" cy="382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16</a:t>
            </a:fld>
            <a:endParaRPr lang="en-US" dirty="0"/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2362200" y="1524000"/>
          <a:ext cx="6248401" cy="4767072"/>
        </p:xfrm>
        <a:graphic>
          <a:graphicData uri="http://schemas.openxmlformats.org/drawingml/2006/table">
            <a:tbl>
              <a:tblPr/>
              <a:tblGrid>
                <a:gridCol w="1556160"/>
                <a:gridCol w="2078841"/>
                <a:gridCol w="2613400"/>
              </a:tblGrid>
              <a:tr h="223457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Arial"/>
                          <a:ea typeface="Calibri"/>
                          <a:cs typeface="Times New Roman"/>
                        </a:rPr>
                        <a:t>Role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latin typeface="Arial"/>
                          <a:ea typeface="Calibri"/>
                          <a:cs typeface="Times New Roman"/>
                        </a:rPr>
                        <a:t>Activity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latin typeface="Arial"/>
                          <a:ea typeface="Calibri"/>
                          <a:cs typeface="Times New Roman"/>
                        </a:rPr>
                        <a:t>Examples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4074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Arial"/>
                          <a:ea typeface="Calibri"/>
                          <a:cs typeface="Times New Roman"/>
                        </a:rPr>
                        <a:t>Monitor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latin typeface="Arial"/>
                          <a:ea typeface="Calibri"/>
                          <a:cs typeface="Times New Roman"/>
                        </a:rPr>
                        <a:t>Seek </a:t>
                      </a:r>
                      <a:r>
                        <a:rPr lang="en-US" sz="1600" dirty="0">
                          <a:latin typeface="Arial"/>
                          <a:ea typeface="Calibri"/>
                          <a:cs typeface="Times New Roman"/>
                        </a:rPr>
                        <a:t>and acquire work related information. 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latin typeface="Arial"/>
                          <a:ea typeface="Calibri"/>
                          <a:cs typeface="Times New Roman"/>
                        </a:rPr>
                        <a:t>Scan/read </a:t>
                      </a:r>
                      <a:r>
                        <a:rPr lang="en-US" sz="1600" dirty="0">
                          <a:latin typeface="Arial"/>
                          <a:ea typeface="Calibri"/>
                          <a:cs typeface="Times New Roman"/>
                        </a:rPr>
                        <a:t>trade press, periodicals and reports; attend seminars and training; maintain personal contacts.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4074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Arial"/>
                          <a:ea typeface="Calibri"/>
                          <a:cs typeface="Times New Roman"/>
                        </a:rPr>
                        <a:t>Disseminator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latin typeface="Arial"/>
                          <a:ea typeface="Calibri"/>
                          <a:cs typeface="Times New Roman"/>
                        </a:rPr>
                        <a:t>Communicate/disseminate </a:t>
                      </a:r>
                      <a:r>
                        <a:rPr lang="en-US" sz="1600" dirty="0">
                          <a:latin typeface="Arial"/>
                          <a:ea typeface="Calibri"/>
                          <a:cs typeface="Times New Roman"/>
                        </a:rPr>
                        <a:t>information to others within the organization.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Arial"/>
                          <a:ea typeface="Calibri"/>
                          <a:cs typeface="Times New Roman"/>
                        </a:rPr>
                        <a:t> 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latin typeface="Arial"/>
                          <a:ea typeface="Calibri"/>
                          <a:cs typeface="Times New Roman"/>
                        </a:rPr>
                        <a:t>Send </a:t>
                      </a:r>
                      <a:r>
                        <a:rPr lang="en-US" sz="1600" dirty="0">
                          <a:latin typeface="Arial"/>
                          <a:ea typeface="Calibri"/>
                          <a:cs typeface="Times New Roman"/>
                        </a:rPr>
                        <a:t>memos and reports; information staffers and subordinates of decisions.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564196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Arial"/>
                          <a:ea typeface="Calibri"/>
                          <a:cs typeface="Times New Roman"/>
                        </a:rPr>
                        <a:t>Spokesperson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latin typeface="Arial"/>
                          <a:ea typeface="Calibri"/>
                          <a:cs typeface="Times New Roman"/>
                        </a:rPr>
                        <a:t>Communicate/transmit </a:t>
                      </a:r>
                      <a:r>
                        <a:rPr lang="en-US" sz="1600" dirty="0">
                          <a:latin typeface="Arial"/>
                          <a:ea typeface="Calibri"/>
                          <a:cs typeface="Times New Roman"/>
                        </a:rPr>
                        <a:t>information to outsiders.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latin typeface="Arial"/>
                          <a:ea typeface="Calibri"/>
                          <a:cs typeface="Times New Roman"/>
                        </a:rPr>
                        <a:t>Pass </a:t>
                      </a:r>
                      <a:r>
                        <a:rPr lang="en-US" sz="1600" dirty="0">
                          <a:latin typeface="Arial"/>
                          <a:ea typeface="Calibri"/>
                          <a:cs typeface="Times New Roman"/>
                        </a:rPr>
                        <a:t>on memos, reports and informational materials; participate in conferences/meetings and report progress.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Arial"/>
                          <a:ea typeface="Calibri"/>
                          <a:cs typeface="Times New Roman"/>
                        </a:rPr>
                        <a:t> 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0980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09800" y="609600"/>
            <a:ext cx="6705600" cy="5601533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Managerial Roles (Contd.)</a:t>
            </a:r>
          </a:p>
          <a:p>
            <a:pPr algn="ctr"/>
            <a:endParaRPr lang="en-US" sz="1600" b="1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1600" b="1" dirty="0" smtClean="0">
                <a:latin typeface="Arial" pitchFamily="34" charset="0"/>
                <a:cs typeface="Arial" pitchFamily="34" charset="0"/>
              </a:rPr>
              <a:t>Interpersonal</a:t>
            </a:r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sz="1600" dirty="0" smtClean="0"/>
          </a:p>
          <a:p>
            <a:endParaRPr lang="en-US" sz="1600" dirty="0" smtClean="0"/>
          </a:p>
          <a:p>
            <a:endParaRPr lang="en-US" sz="1600" dirty="0" smtClean="0">
              <a:latin typeface="Arial" pitchFamily="34" charset="0"/>
              <a:cs typeface="Arial" pitchFamily="34" charset="0"/>
            </a:endParaRPr>
          </a:p>
          <a:p>
            <a:endParaRPr lang="en-US" sz="1600" dirty="0" smtClean="0">
              <a:latin typeface="Arial" pitchFamily="34" charset="0"/>
              <a:cs typeface="Arial" pitchFamily="34" charset="0"/>
            </a:endParaRPr>
          </a:p>
          <a:p>
            <a:endParaRPr lang="en-US" sz="1600" dirty="0" smtClean="0">
              <a:latin typeface="Arial" pitchFamily="34" charset="0"/>
              <a:cs typeface="Arial" pitchFamily="34" charset="0"/>
            </a:endParaRPr>
          </a:p>
          <a:p>
            <a:endParaRPr lang="en-US" sz="1600" dirty="0" smtClean="0">
              <a:latin typeface="Arial" pitchFamily="34" charset="0"/>
              <a:cs typeface="Arial" pitchFamily="34" charset="0"/>
            </a:endParaRPr>
          </a:p>
          <a:p>
            <a:endParaRPr lang="en-US" sz="1600" dirty="0" smtClean="0">
              <a:latin typeface="Arial" pitchFamily="34" charset="0"/>
              <a:cs typeface="Arial" pitchFamily="34" charset="0"/>
            </a:endParaRPr>
          </a:p>
          <a:p>
            <a:endParaRPr lang="en-US" sz="16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8600" y="609600"/>
            <a:ext cx="1905000" cy="3816429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Reserved Area</a:t>
            </a: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Picture 1" descr="ciit_vc_logo_doc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52400"/>
            <a:ext cx="1905000" cy="382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17</a:t>
            </a:fld>
            <a:endParaRPr lang="en-US" dirty="0"/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2438400" y="1524000"/>
          <a:ext cx="6172201" cy="4063175"/>
        </p:xfrm>
        <a:graphic>
          <a:graphicData uri="http://schemas.openxmlformats.org/drawingml/2006/table">
            <a:tbl>
              <a:tblPr/>
              <a:tblGrid>
                <a:gridCol w="1537183"/>
                <a:gridCol w="2053489"/>
                <a:gridCol w="2581529"/>
              </a:tblGrid>
              <a:tr h="23336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Arial"/>
                          <a:ea typeface="Calibri"/>
                          <a:cs typeface="Times New Roman"/>
                        </a:rPr>
                        <a:t>Role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Arial"/>
                          <a:ea typeface="Calibri"/>
                          <a:cs typeface="Times New Roman"/>
                        </a:rPr>
                        <a:t>Activity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latin typeface="Arial"/>
                          <a:ea typeface="Calibri"/>
                          <a:cs typeface="Times New Roman"/>
                        </a:rPr>
                        <a:t>Examples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3345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Arial"/>
                          <a:ea typeface="Calibri"/>
                          <a:cs typeface="Times New Roman"/>
                        </a:rPr>
                        <a:t>Figurehead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latin typeface="Arial"/>
                          <a:ea typeface="Calibri"/>
                          <a:cs typeface="Times New Roman"/>
                        </a:rPr>
                        <a:t>Perform </a:t>
                      </a:r>
                      <a:r>
                        <a:rPr lang="en-US" sz="1600" dirty="0">
                          <a:latin typeface="Arial"/>
                          <a:ea typeface="Calibri"/>
                          <a:cs typeface="Times New Roman"/>
                        </a:rPr>
                        <a:t>social and legal duties, act as symbolic leader. 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latin typeface="Arial"/>
                          <a:ea typeface="Calibri"/>
                          <a:cs typeface="Times New Roman"/>
                        </a:rPr>
                        <a:t>Greet </a:t>
                      </a:r>
                      <a:r>
                        <a:rPr lang="en-US" sz="1600" dirty="0">
                          <a:latin typeface="Arial"/>
                          <a:ea typeface="Calibri"/>
                          <a:cs typeface="Times New Roman"/>
                        </a:rPr>
                        <a:t>visitors, sign legal documents, attend ribbon cutting ceremonies etc.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66813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Arial"/>
                          <a:ea typeface="Calibri"/>
                          <a:cs typeface="Times New Roman"/>
                        </a:rPr>
                        <a:t>Leader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latin typeface="Arial"/>
                          <a:ea typeface="Calibri"/>
                          <a:cs typeface="Times New Roman"/>
                        </a:rPr>
                        <a:t>Direct </a:t>
                      </a:r>
                      <a:r>
                        <a:rPr lang="en-US" sz="1600" dirty="0">
                          <a:latin typeface="Arial"/>
                          <a:ea typeface="Calibri"/>
                          <a:cs typeface="Times New Roman"/>
                        </a:rPr>
                        <a:t>and motivate subordinates, select and train employees.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Arial"/>
                          <a:ea typeface="Calibri"/>
                          <a:cs typeface="Times New Roman"/>
                        </a:rPr>
                        <a:t> 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latin typeface="Arial"/>
                          <a:ea typeface="Calibri"/>
                          <a:cs typeface="Times New Roman"/>
                        </a:rPr>
                        <a:t>Includes </a:t>
                      </a:r>
                      <a:r>
                        <a:rPr lang="en-US" sz="1600" dirty="0">
                          <a:latin typeface="Arial"/>
                          <a:ea typeface="Calibri"/>
                          <a:cs typeface="Times New Roman"/>
                        </a:rPr>
                        <a:t>almost all interactions with subordinates.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400175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 smtClean="0">
                          <a:latin typeface="Arial"/>
                          <a:ea typeface="Calibri"/>
                          <a:cs typeface="Times New Roman"/>
                        </a:rPr>
                        <a:t>Liaison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latin typeface="Arial"/>
                          <a:ea typeface="Calibri"/>
                          <a:cs typeface="Times New Roman"/>
                        </a:rPr>
                        <a:t>Establish </a:t>
                      </a:r>
                      <a:r>
                        <a:rPr lang="en-US" sz="1600" dirty="0">
                          <a:latin typeface="Arial"/>
                          <a:ea typeface="Calibri"/>
                          <a:cs typeface="Times New Roman"/>
                        </a:rPr>
                        <a:t>and maintain contacts within and outside the organization.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 smtClean="0">
                          <a:latin typeface="Arial"/>
                          <a:ea typeface="Calibri"/>
                          <a:cs typeface="Times New Roman"/>
                        </a:rPr>
                        <a:t>Business </a:t>
                      </a:r>
                      <a:r>
                        <a:rPr lang="en-US" sz="1600" dirty="0">
                          <a:latin typeface="Arial"/>
                          <a:ea typeface="Calibri"/>
                          <a:cs typeface="Times New Roman"/>
                        </a:rPr>
                        <a:t>correspondence, participation in meetings with representatives of other divisions and organizations.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Arial"/>
                          <a:ea typeface="Calibri"/>
                          <a:cs typeface="Times New Roman"/>
                        </a:rPr>
                        <a:t> 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0980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09800" y="609600"/>
            <a:ext cx="6705600" cy="5878532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Managerial Roles (Contd.)</a:t>
            </a:r>
          </a:p>
          <a:p>
            <a:pPr algn="ctr"/>
            <a:endParaRPr lang="en-US" sz="1600" b="1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1600" b="1" dirty="0" smtClean="0">
                <a:latin typeface="Arial" pitchFamily="34" charset="0"/>
                <a:cs typeface="Arial" pitchFamily="34" charset="0"/>
              </a:rPr>
              <a:t>Decisional</a:t>
            </a: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sz="1600" dirty="0" smtClean="0"/>
          </a:p>
          <a:p>
            <a:endParaRPr lang="en-US" sz="1600" dirty="0" smtClean="0"/>
          </a:p>
          <a:p>
            <a:endParaRPr lang="en-US" sz="1600" dirty="0" smtClean="0">
              <a:latin typeface="Arial" pitchFamily="34" charset="0"/>
              <a:cs typeface="Arial" pitchFamily="34" charset="0"/>
            </a:endParaRPr>
          </a:p>
          <a:p>
            <a:endParaRPr lang="en-US" sz="1600" dirty="0" smtClean="0">
              <a:latin typeface="Arial" pitchFamily="34" charset="0"/>
              <a:cs typeface="Arial" pitchFamily="34" charset="0"/>
            </a:endParaRPr>
          </a:p>
          <a:p>
            <a:endParaRPr lang="en-US" sz="1600" dirty="0" smtClean="0">
              <a:latin typeface="Arial" pitchFamily="34" charset="0"/>
              <a:cs typeface="Arial" pitchFamily="34" charset="0"/>
            </a:endParaRPr>
          </a:p>
          <a:p>
            <a:endParaRPr lang="en-US" sz="1600" dirty="0" smtClean="0">
              <a:latin typeface="Arial" pitchFamily="34" charset="0"/>
              <a:cs typeface="Arial" pitchFamily="34" charset="0"/>
            </a:endParaRPr>
          </a:p>
          <a:p>
            <a:endParaRPr lang="en-US" sz="1600" dirty="0" smtClean="0">
              <a:latin typeface="Arial" pitchFamily="34" charset="0"/>
              <a:cs typeface="Arial" pitchFamily="34" charset="0"/>
            </a:endParaRPr>
          </a:p>
          <a:p>
            <a:endParaRPr lang="en-US" sz="16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8600" y="609600"/>
            <a:ext cx="1905000" cy="3816429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Reserved Area</a:t>
            </a: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Picture 1" descr="ciit_vc_logo_doc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52400"/>
            <a:ext cx="1905000" cy="382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18</a:t>
            </a:fld>
            <a:endParaRPr lang="en-US" dirty="0"/>
          </a:p>
        </p:txBody>
      </p:sp>
      <p:graphicFrame>
        <p:nvGraphicFramePr>
          <p:cNvPr id="10" name="Table 9"/>
          <p:cNvGraphicFramePr>
            <a:graphicFrameLocks noGrp="1"/>
          </p:cNvGraphicFramePr>
          <p:nvPr/>
        </p:nvGraphicFramePr>
        <p:xfrm>
          <a:off x="2362200" y="1447800"/>
          <a:ext cx="6400801" cy="4486656"/>
        </p:xfrm>
        <a:graphic>
          <a:graphicData uri="http://schemas.openxmlformats.org/drawingml/2006/table">
            <a:tbl>
              <a:tblPr/>
              <a:tblGrid>
                <a:gridCol w="1594116"/>
                <a:gridCol w="2129544"/>
                <a:gridCol w="2677141"/>
              </a:tblGrid>
              <a:tr h="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Arial"/>
                          <a:ea typeface="Calibri"/>
                          <a:cs typeface="Times New Roman"/>
                        </a:rPr>
                        <a:t>Role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latin typeface="Arial"/>
                          <a:ea typeface="Calibri"/>
                          <a:cs typeface="Times New Roman"/>
                        </a:rPr>
                        <a:t>Activity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latin typeface="Arial"/>
                          <a:ea typeface="Calibri"/>
                          <a:cs typeface="Times New Roman"/>
                        </a:rPr>
                        <a:t>Examples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dirty="0">
                          <a:latin typeface="Arial"/>
                          <a:ea typeface="Calibri"/>
                          <a:cs typeface="Times New Roman"/>
                        </a:rPr>
                        <a:t>Decisional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Arial"/>
                          <a:ea typeface="Calibri"/>
                          <a:cs typeface="Times New Roman"/>
                        </a:rPr>
                        <a:t>Identify new ideas and initiate improvement projects. 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Arial"/>
                          <a:ea typeface="Calibri"/>
                          <a:cs typeface="Times New Roman"/>
                        </a:rPr>
                        <a:t>Implement innovations; Plan for the future.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latin typeface="Arial"/>
                          <a:ea typeface="Calibri"/>
                          <a:cs typeface="Times New Roman"/>
                        </a:rPr>
                        <a:t>Disturbance Handler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Arial"/>
                          <a:ea typeface="Calibri"/>
                          <a:cs typeface="Times New Roman"/>
                        </a:rPr>
                        <a:t>Deals with dispute or problems and takes corrective actions.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Arial"/>
                          <a:ea typeface="Calibri"/>
                          <a:cs typeface="Times New Roman"/>
                        </a:rPr>
                        <a:t> 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Arial"/>
                          <a:ea typeface="Calibri"/>
                          <a:cs typeface="Times New Roman"/>
                        </a:rPr>
                        <a:t>Settle conflicts between subordinates; choose strategic alternatives; Overcome crisis situations.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latin typeface="Arial"/>
                          <a:ea typeface="Calibri"/>
                          <a:cs typeface="Times New Roman"/>
                        </a:rPr>
                        <a:t>Resource Allocator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Arial"/>
                          <a:ea typeface="Calibri"/>
                          <a:cs typeface="Times New Roman"/>
                        </a:rPr>
                        <a:t>Decides where to apply resources.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Arial"/>
                          <a:ea typeface="Calibri"/>
                          <a:cs typeface="Times New Roman"/>
                        </a:rPr>
                        <a:t>Draft and approval of plans, schedules, budgets; Set priorities.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Arial"/>
                          <a:ea typeface="Calibri"/>
                          <a:cs typeface="Times New Roman"/>
                        </a:rPr>
                        <a:t> 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>
                          <a:latin typeface="Arial"/>
                          <a:ea typeface="Calibri"/>
                          <a:cs typeface="Times New Roman"/>
                        </a:rPr>
                        <a:t>Negotiator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>
                          <a:latin typeface="Arial"/>
                          <a:ea typeface="Calibri"/>
                          <a:cs typeface="Times New Roman"/>
                        </a:rPr>
                        <a:t>Negotiates to have a win situation for the organization.</a:t>
                      </a:r>
                      <a:endParaRPr lang="en-US" sz="16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latin typeface="Arial"/>
                          <a:ea typeface="Calibri"/>
                          <a:cs typeface="Times New Roman"/>
                        </a:rPr>
                        <a:t>Negotiating a business deal. </a:t>
                      </a:r>
                      <a:endParaRPr lang="en-US" sz="16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0980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09800" y="609600"/>
            <a:ext cx="6705600" cy="5693866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What Skills Manager Require ?</a:t>
            </a: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sz="1600" b="1" dirty="0" smtClean="0"/>
          </a:p>
          <a:p>
            <a:endParaRPr lang="en-US" sz="1600" dirty="0" smtClean="0">
              <a:latin typeface="Arial" pitchFamily="34" charset="0"/>
              <a:cs typeface="Arial" pitchFamily="34" charset="0"/>
            </a:endParaRPr>
          </a:p>
          <a:p>
            <a:endParaRPr lang="en-US" sz="1600" dirty="0" smtClean="0">
              <a:latin typeface="Arial" pitchFamily="34" charset="0"/>
              <a:cs typeface="Arial" pitchFamily="34" charset="0"/>
            </a:endParaRPr>
          </a:p>
          <a:p>
            <a:endParaRPr lang="en-US" sz="1600" dirty="0" smtClean="0">
              <a:latin typeface="Arial" pitchFamily="34" charset="0"/>
              <a:cs typeface="Arial" pitchFamily="34" charset="0"/>
            </a:endParaRPr>
          </a:p>
          <a:p>
            <a:endParaRPr lang="en-US" sz="1600" dirty="0" smtClean="0">
              <a:latin typeface="Arial" pitchFamily="34" charset="0"/>
              <a:cs typeface="Arial" pitchFamily="34" charset="0"/>
            </a:endParaRPr>
          </a:p>
          <a:p>
            <a:endParaRPr lang="en-US" sz="1600" dirty="0" smtClean="0">
              <a:latin typeface="Arial" pitchFamily="34" charset="0"/>
              <a:cs typeface="Arial" pitchFamily="34" charset="0"/>
            </a:endParaRPr>
          </a:p>
          <a:p>
            <a:endParaRPr lang="en-US" sz="16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8600" y="609600"/>
            <a:ext cx="1905000" cy="4524315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Reserved Area</a:t>
            </a:r>
          </a:p>
          <a:p>
            <a:endParaRPr lang="en-US" b="1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Picture 1" descr="ciit_vc_logo_doc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52400"/>
            <a:ext cx="1905000" cy="382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19</a:t>
            </a:fld>
            <a:endParaRPr lang="en-US" dirty="0"/>
          </a:p>
        </p:txBody>
      </p:sp>
      <p:grpSp>
        <p:nvGrpSpPr>
          <p:cNvPr id="10" name="Group 4"/>
          <p:cNvGrpSpPr>
            <a:grpSpLocks/>
          </p:cNvGrpSpPr>
          <p:nvPr/>
        </p:nvGrpSpPr>
        <p:grpSpPr bwMode="auto">
          <a:xfrm>
            <a:off x="3657600" y="1447800"/>
            <a:ext cx="2895780" cy="4648752"/>
            <a:chOff x="666" y="608"/>
            <a:chExt cx="1934" cy="3900"/>
          </a:xfrm>
        </p:grpSpPr>
        <p:sp>
          <p:nvSpPr>
            <p:cNvPr id="11" name="Rectangle 5"/>
            <p:cNvSpPr>
              <a:spLocks noChangeArrowheads="1"/>
            </p:cNvSpPr>
            <p:nvPr/>
          </p:nvSpPr>
          <p:spPr bwMode="auto">
            <a:xfrm>
              <a:off x="666" y="608"/>
              <a:ext cx="1858" cy="895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>
              <a:outerShdw dist="89803" dir="2700000" algn="ctr" rotWithShape="0">
                <a:schemeClr val="bg2"/>
              </a:outerShdw>
            </a:effectLst>
          </p:spPr>
          <p:txBody>
            <a:bodyPr wrap="none" lIns="90488" tIns="44450" rIns="90488" bIns="44450" anchor="ctr"/>
            <a:lstStyle/>
            <a:p>
              <a:pPr algn="ctr" eaLnBrk="0" hangingPunct="0">
                <a:spcBef>
                  <a:spcPct val="0"/>
                </a:spcBef>
              </a:pPr>
              <a:endParaRPr lang="en-US" sz="2200" b="1" i="1">
                <a:solidFill>
                  <a:srgbClr val="000000"/>
                </a:solidFill>
              </a:endParaRPr>
            </a:p>
            <a:p>
              <a:pPr algn="ctr" eaLnBrk="0" hangingPunct="0">
                <a:spcBef>
                  <a:spcPct val="0"/>
                </a:spcBef>
              </a:pPr>
              <a:r>
                <a:rPr lang="en-US" sz="2200" b="1" i="1">
                  <a:solidFill>
                    <a:srgbClr val="000000"/>
                  </a:solidFill>
                </a:rPr>
                <a:t>Technical Skills</a:t>
              </a:r>
            </a:p>
            <a:p>
              <a:pPr algn="ctr" eaLnBrk="0" hangingPunct="0">
                <a:spcBef>
                  <a:spcPct val="0"/>
                </a:spcBef>
              </a:pPr>
              <a:endParaRPr lang="en-US" sz="2200" b="1" i="1">
                <a:solidFill>
                  <a:srgbClr val="000000"/>
                </a:solidFill>
              </a:endParaRPr>
            </a:p>
            <a:p>
              <a:pPr algn="ctr" eaLnBrk="0" hangingPunct="0">
                <a:spcBef>
                  <a:spcPct val="0"/>
                </a:spcBef>
              </a:pPr>
              <a:endParaRPr lang="en-US" sz="2200" b="1" i="1">
                <a:solidFill>
                  <a:srgbClr val="000000"/>
                </a:solidFill>
              </a:endParaRPr>
            </a:p>
          </p:txBody>
        </p:sp>
        <p:sp>
          <p:nvSpPr>
            <p:cNvPr id="12" name="Rectangle 6"/>
            <p:cNvSpPr>
              <a:spLocks noChangeArrowheads="1"/>
            </p:cNvSpPr>
            <p:nvPr/>
          </p:nvSpPr>
          <p:spPr bwMode="auto">
            <a:xfrm>
              <a:off x="666" y="1631"/>
              <a:ext cx="1883" cy="895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>
              <a:outerShdw dist="89803" dir="2700000" algn="ctr" rotWithShape="0">
                <a:schemeClr val="bg2"/>
              </a:outerShdw>
            </a:effectLst>
          </p:spPr>
          <p:txBody>
            <a:bodyPr wrap="none" lIns="90488" tIns="44450" rIns="90488" bIns="44450" anchor="ctr"/>
            <a:lstStyle/>
            <a:p>
              <a:pPr algn="ctr" eaLnBrk="0" hangingPunct="0">
                <a:spcBef>
                  <a:spcPct val="0"/>
                </a:spcBef>
              </a:pPr>
              <a:endParaRPr lang="en-US" sz="2200" b="1" i="1"/>
            </a:p>
            <a:p>
              <a:pPr algn="ctr" eaLnBrk="0" hangingPunct="0">
                <a:spcBef>
                  <a:spcPct val="0"/>
                </a:spcBef>
              </a:pPr>
              <a:r>
                <a:rPr lang="en-US" sz="2200" b="1" i="1"/>
                <a:t>Human Skills</a:t>
              </a:r>
            </a:p>
            <a:p>
              <a:pPr algn="ctr" eaLnBrk="0" hangingPunct="0">
                <a:spcBef>
                  <a:spcPct val="0"/>
                </a:spcBef>
              </a:pPr>
              <a:endParaRPr lang="en-US" sz="2200" b="1" i="1"/>
            </a:p>
            <a:p>
              <a:pPr algn="ctr" eaLnBrk="0" hangingPunct="0">
                <a:spcBef>
                  <a:spcPct val="0"/>
                </a:spcBef>
              </a:pPr>
              <a:endParaRPr lang="en-US" sz="2200" b="1" i="1"/>
            </a:p>
          </p:txBody>
        </p:sp>
        <p:sp>
          <p:nvSpPr>
            <p:cNvPr id="13" name="Rectangle 7"/>
            <p:cNvSpPr>
              <a:spLocks noChangeArrowheads="1"/>
            </p:cNvSpPr>
            <p:nvPr/>
          </p:nvSpPr>
          <p:spPr bwMode="auto">
            <a:xfrm>
              <a:off x="666" y="2654"/>
              <a:ext cx="1883" cy="895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>
              <a:outerShdw dist="89803" dir="2700000" algn="ctr" rotWithShape="0">
                <a:schemeClr val="bg2"/>
              </a:outerShdw>
            </a:effectLst>
          </p:spPr>
          <p:txBody>
            <a:bodyPr wrap="none" lIns="90488" tIns="44450" rIns="90488" bIns="44450" anchor="ctr"/>
            <a:lstStyle/>
            <a:p>
              <a:pPr algn="ctr">
                <a:spcBef>
                  <a:spcPct val="45000"/>
                </a:spcBef>
                <a:buClr>
                  <a:srgbClr val="002A7E"/>
                </a:buClr>
                <a:buFont typeface="Wingdings 2" pitchFamily="18" charset="2"/>
                <a:buNone/>
              </a:pPr>
              <a:endParaRPr lang="en-US" sz="2200" b="1" dirty="0"/>
            </a:p>
            <a:p>
              <a:pPr algn="ctr">
                <a:spcBef>
                  <a:spcPct val="45000"/>
                </a:spcBef>
                <a:buClr>
                  <a:srgbClr val="002A7E"/>
                </a:buClr>
                <a:buFont typeface="Wingdings 2" pitchFamily="18" charset="2"/>
                <a:buNone/>
              </a:pPr>
              <a:endParaRPr lang="en-US" sz="2200" b="1" i="1" dirty="0"/>
            </a:p>
            <a:p>
              <a:pPr algn="ctr">
                <a:spcBef>
                  <a:spcPct val="45000"/>
                </a:spcBef>
                <a:buClr>
                  <a:srgbClr val="002A7E"/>
                </a:buClr>
                <a:buFont typeface="Wingdings 2" pitchFamily="18" charset="2"/>
                <a:buNone/>
              </a:pPr>
              <a:r>
                <a:rPr lang="en-US" sz="2200" b="1" i="1" dirty="0"/>
                <a:t>Conceptual Skills</a:t>
              </a:r>
            </a:p>
            <a:p>
              <a:pPr algn="ctr">
                <a:spcBef>
                  <a:spcPct val="45000"/>
                </a:spcBef>
                <a:buClr>
                  <a:srgbClr val="002A7E"/>
                </a:buClr>
                <a:buFont typeface="Wingdings 2" pitchFamily="18" charset="2"/>
                <a:buNone/>
              </a:pPr>
              <a:endParaRPr lang="en-US" sz="2200" b="1" i="1" dirty="0"/>
            </a:p>
            <a:p>
              <a:pPr algn="ctr">
                <a:spcBef>
                  <a:spcPct val="45000"/>
                </a:spcBef>
                <a:buClr>
                  <a:srgbClr val="002A7E"/>
                </a:buClr>
                <a:buFont typeface="Wingdings 2" pitchFamily="18" charset="2"/>
                <a:buNone/>
              </a:pPr>
              <a:r>
                <a:rPr lang="en-US" sz="2200" b="1" dirty="0"/>
                <a:t> </a:t>
              </a:r>
            </a:p>
            <a:p>
              <a:pPr algn="ctr">
                <a:spcBef>
                  <a:spcPct val="45000"/>
                </a:spcBef>
                <a:buClr>
                  <a:srgbClr val="002A7E"/>
                </a:buClr>
                <a:buFont typeface="Wingdings 2" pitchFamily="18" charset="2"/>
                <a:buNone/>
              </a:pPr>
              <a:endParaRPr lang="en-US" sz="2200" b="1" dirty="0">
                <a:solidFill>
                  <a:srgbClr val="000000"/>
                </a:solidFill>
              </a:endParaRPr>
            </a:p>
          </p:txBody>
        </p:sp>
        <p:sp>
          <p:nvSpPr>
            <p:cNvPr id="14" name="Rectangle 8"/>
            <p:cNvSpPr>
              <a:spLocks noChangeArrowheads="1"/>
            </p:cNvSpPr>
            <p:nvPr/>
          </p:nvSpPr>
          <p:spPr bwMode="auto">
            <a:xfrm>
              <a:off x="666" y="3613"/>
              <a:ext cx="1934" cy="895"/>
            </a:xfrm>
            <a:prstGeom prst="rect">
              <a:avLst/>
            </a:prstGeom>
            <a:solidFill>
              <a:schemeClr val="accent3">
                <a:lumMod val="20000"/>
                <a:lumOff val="80000"/>
              </a:schemeClr>
            </a:solidFill>
            <a:ln w="12700">
              <a:solidFill>
                <a:schemeClr val="tx1"/>
              </a:solidFill>
              <a:miter lim="800000"/>
              <a:headEnd/>
              <a:tailEnd/>
            </a:ln>
            <a:effectLst>
              <a:outerShdw dist="89803" dir="2700000" algn="ctr" rotWithShape="0">
                <a:schemeClr val="bg2"/>
              </a:outerShdw>
            </a:effectLst>
          </p:spPr>
          <p:txBody>
            <a:bodyPr wrap="none" lIns="90488" tIns="44450" rIns="90488" bIns="44450" anchor="ctr"/>
            <a:lstStyle/>
            <a:p>
              <a:pPr algn="ctr">
                <a:spcBef>
                  <a:spcPct val="45000"/>
                </a:spcBef>
                <a:buClr>
                  <a:srgbClr val="002A7E"/>
                </a:buClr>
                <a:buFont typeface="Wingdings 2" pitchFamily="18" charset="2"/>
                <a:buNone/>
              </a:pPr>
              <a:endParaRPr lang="en-US" sz="2200" b="1" i="1"/>
            </a:p>
            <a:p>
              <a:pPr algn="ctr">
                <a:spcBef>
                  <a:spcPct val="45000"/>
                </a:spcBef>
                <a:buClr>
                  <a:srgbClr val="002A7E"/>
                </a:buClr>
                <a:buFont typeface="Wingdings 2" pitchFamily="18" charset="2"/>
                <a:buNone/>
              </a:pPr>
              <a:r>
                <a:rPr lang="en-US" sz="2200" b="1" i="1"/>
                <a:t>Motivation to Manage</a:t>
              </a:r>
            </a:p>
            <a:p>
              <a:pPr algn="ctr">
                <a:spcBef>
                  <a:spcPct val="45000"/>
                </a:spcBef>
                <a:buClr>
                  <a:srgbClr val="002A7E"/>
                </a:buClr>
                <a:buFont typeface="Wingdings 2" pitchFamily="18" charset="2"/>
                <a:buNone/>
              </a:pPr>
              <a:endParaRPr lang="en-US" sz="2200" b="1" i="1"/>
            </a:p>
            <a:p>
              <a:pPr algn="ctr">
                <a:spcBef>
                  <a:spcPct val="45000"/>
                </a:spcBef>
                <a:buClr>
                  <a:srgbClr val="002A7E"/>
                </a:buClr>
                <a:buFont typeface="Wingdings 2" pitchFamily="18" charset="2"/>
                <a:buNone/>
              </a:pPr>
              <a:endParaRPr lang="en-US" sz="2200" b="1" i="1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0980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09800" y="609600"/>
            <a:ext cx="6705600" cy="5786199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Skills Manager Require ? (Contd.)</a:t>
            </a: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Technical Skills</a:t>
            </a:r>
          </a:p>
          <a:p>
            <a:pPr marL="0" lvl="2"/>
            <a:endParaRPr lang="en-US" dirty="0" smtClean="0"/>
          </a:p>
          <a:p>
            <a:pPr marL="0" lvl="2"/>
            <a:r>
              <a:rPr lang="en-US" sz="1600" dirty="0" smtClean="0">
                <a:latin typeface="Arial" pitchFamily="34" charset="0"/>
                <a:cs typeface="Arial" pitchFamily="34" charset="0"/>
              </a:rPr>
              <a:t>Knowledge and proficiency in a specific field</a:t>
            </a: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Human Skills</a:t>
            </a:r>
          </a:p>
          <a:p>
            <a:endParaRPr lang="en-US" b="1" dirty="0" smtClean="0">
              <a:latin typeface="Arial" pitchFamily="34" charset="0"/>
              <a:cs typeface="Arial" pitchFamily="34" charset="0"/>
            </a:endParaRPr>
          </a:p>
          <a:p>
            <a:pPr marL="0" lvl="2"/>
            <a:r>
              <a:rPr lang="en-US" sz="1600" dirty="0" smtClean="0">
                <a:latin typeface="Arial" pitchFamily="34" charset="0"/>
                <a:cs typeface="Arial" pitchFamily="34" charset="0"/>
              </a:rPr>
              <a:t>The ability to work well with other people</a:t>
            </a:r>
          </a:p>
          <a:p>
            <a:endParaRPr lang="en-US" sz="1600" b="1" dirty="0" smtClean="0"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1600" b="1" dirty="0" smtClean="0">
                <a:latin typeface="Arial" pitchFamily="34" charset="0"/>
                <a:cs typeface="Arial" pitchFamily="34" charset="0"/>
              </a:rPr>
              <a:t>Conceptual Skills</a:t>
            </a:r>
          </a:p>
          <a:p>
            <a:endParaRPr lang="en-US" sz="1600" b="1" dirty="0" smtClean="0">
              <a:latin typeface="Arial" pitchFamily="34" charset="0"/>
              <a:cs typeface="Arial" pitchFamily="34" charset="0"/>
            </a:endParaRPr>
          </a:p>
          <a:p>
            <a:pPr marL="0" lvl="2">
              <a:lnSpc>
                <a:spcPct val="150000"/>
              </a:lnSpc>
            </a:pPr>
            <a:r>
              <a:rPr lang="en-US" sz="1600" dirty="0" smtClean="0">
                <a:latin typeface="Arial" pitchFamily="34" charset="0"/>
                <a:cs typeface="Arial" pitchFamily="34" charset="0"/>
              </a:rPr>
              <a:t>The ability to think and conceptualize about abstract and complex situations concerning the organization</a:t>
            </a:r>
          </a:p>
          <a:p>
            <a:endParaRPr lang="en-US" sz="1600" dirty="0" smtClean="0">
              <a:latin typeface="Arial" pitchFamily="34" charset="0"/>
              <a:cs typeface="Arial" pitchFamily="34" charset="0"/>
            </a:endParaRPr>
          </a:p>
          <a:p>
            <a:endParaRPr lang="en-US" sz="1600" dirty="0" smtClean="0">
              <a:latin typeface="Arial" pitchFamily="34" charset="0"/>
              <a:cs typeface="Arial" pitchFamily="34" charset="0"/>
            </a:endParaRPr>
          </a:p>
          <a:p>
            <a:endParaRPr lang="en-US" sz="1600" dirty="0" smtClean="0">
              <a:latin typeface="Arial" pitchFamily="34" charset="0"/>
              <a:cs typeface="Arial" pitchFamily="34" charset="0"/>
            </a:endParaRPr>
          </a:p>
          <a:p>
            <a:endParaRPr lang="en-US" sz="1600" dirty="0" smtClean="0">
              <a:latin typeface="Arial" pitchFamily="34" charset="0"/>
              <a:cs typeface="Arial" pitchFamily="34" charset="0"/>
            </a:endParaRPr>
          </a:p>
          <a:p>
            <a:endParaRPr lang="en-US" sz="16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8600" y="609600"/>
            <a:ext cx="1905000" cy="4247317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Reserved Area</a:t>
            </a: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Picture 1" descr="ciit_vc_logo_doc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52400"/>
            <a:ext cx="1905000" cy="382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20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0980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09800" y="609600"/>
            <a:ext cx="6705600" cy="5786199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Skills Manager Require ? (Contd.)</a:t>
            </a: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sz="1600" dirty="0" smtClean="0">
              <a:latin typeface="Arial" pitchFamily="34" charset="0"/>
              <a:cs typeface="Arial" pitchFamily="34" charset="0"/>
            </a:endParaRPr>
          </a:p>
          <a:p>
            <a:endParaRPr lang="en-US" sz="1600" dirty="0" smtClean="0">
              <a:latin typeface="Arial" pitchFamily="34" charset="0"/>
              <a:cs typeface="Arial" pitchFamily="34" charset="0"/>
            </a:endParaRPr>
          </a:p>
          <a:p>
            <a:endParaRPr lang="en-US" sz="1600" dirty="0" smtClean="0">
              <a:latin typeface="Arial" pitchFamily="34" charset="0"/>
              <a:cs typeface="Arial" pitchFamily="34" charset="0"/>
            </a:endParaRPr>
          </a:p>
          <a:p>
            <a:endParaRPr lang="en-US" sz="16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8600" y="609600"/>
            <a:ext cx="1905000" cy="3385542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Reserved Area</a:t>
            </a: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Picture 1" descr="ciit_vc_logo_doc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52400"/>
            <a:ext cx="1905000" cy="382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21</a:t>
            </a:fld>
            <a:endParaRPr lang="en-US" dirty="0"/>
          </a:p>
        </p:txBody>
      </p:sp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667000" y="1976438"/>
            <a:ext cx="5791200" cy="290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0980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09800" y="609600"/>
            <a:ext cx="6705600" cy="5786199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Skills Manager Require ? (Contd.)</a:t>
            </a: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sz="1600" dirty="0" smtClean="0">
              <a:latin typeface="Arial" pitchFamily="34" charset="0"/>
              <a:cs typeface="Arial" pitchFamily="34" charset="0"/>
            </a:endParaRPr>
          </a:p>
          <a:p>
            <a:endParaRPr lang="en-US" sz="1600" dirty="0" smtClean="0">
              <a:latin typeface="Arial" pitchFamily="34" charset="0"/>
              <a:cs typeface="Arial" pitchFamily="34" charset="0"/>
            </a:endParaRPr>
          </a:p>
          <a:p>
            <a:endParaRPr lang="en-US" sz="1600" dirty="0" smtClean="0">
              <a:latin typeface="Arial" pitchFamily="34" charset="0"/>
              <a:cs typeface="Arial" pitchFamily="34" charset="0"/>
            </a:endParaRPr>
          </a:p>
          <a:p>
            <a:endParaRPr lang="en-US" sz="16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8600" y="609600"/>
            <a:ext cx="1905000" cy="3447098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Reserved Area</a:t>
            </a:r>
          </a:p>
          <a:p>
            <a:endParaRPr lang="en-US" b="1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Picture 1" descr="ciit_vc_logo_doc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52400"/>
            <a:ext cx="1905000" cy="382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22</a:t>
            </a:fld>
            <a:endParaRPr lang="en-US" dirty="0"/>
          </a:p>
        </p:txBody>
      </p:sp>
      <p:pic>
        <p:nvPicPr>
          <p:cNvPr id="11" name="Picture 11" descr="05-150 EX01-0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19400" y="1447800"/>
            <a:ext cx="5410200" cy="435972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0980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09800" y="609600"/>
            <a:ext cx="6705600" cy="567540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Skills Manager Require ? (Contd.)</a:t>
            </a: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Conceptual Skills</a:t>
            </a:r>
          </a:p>
          <a:p>
            <a:endParaRPr lang="en-US" b="1" dirty="0" smtClean="0">
              <a:latin typeface="Arial" pitchFamily="34" charset="0"/>
              <a:cs typeface="Arial" pitchFamily="34" charset="0"/>
            </a:endParaRPr>
          </a:p>
          <a:p>
            <a:pPr marL="222250" indent="-222250">
              <a:lnSpc>
                <a:spcPct val="150000"/>
              </a:lnSpc>
              <a:spcBef>
                <a:spcPct val="30000"/>
              </a:spcBef>
              <a:buClr>
                <a:schemeClr val="tx1"/>
              </a:buClr>
              <a:buFontTx/>
              <a:buChar char="•"/>
              <a:defRPr/>
            </a:pPr>
            <a:r>
              <a:rPr lang="en-US" sz="1600" dirty="0" smtClean="0">
                <a:latin typeface="Arial" pitchFamily="34" charset="0"/>
                <a:cs typeface="Arial" pitchFamily="34" charset="0"/>
              </a:rPr>
              <a:t>Ability to use information to solve business problems</a:t>
            </a:r>
          </a:p>
          <a:p>
            <a:pPr marL="222250" indent="-222250">
              <a:lnSpc>
                <a:spcPct val="150000"/>
              </a:lnSpc>
              <a:spcBef>
                <a:spcPct val="30000"/>
              </a:spcBef>
              <a:buClr>
                <a:schemeClr val="tx1"/>
              </a:buClr>
              <a:buFontTx/>
              <a:buChar char="•"/>
              <a:defRPr/>
            </a:pPr>
            <a:r>
              <a:rPr lang="en-US" sz="1600" dirty="0" smtClean="0">
                <a:latin typeface="Arial" pitchFamily="34" charset="0"/>
                <a:cs typeface="Arial" pitchFamily="34" charset="0"/>
              </a:rPr>
              <a:t>Identification of opportunities for innovation</a:t>
            </a:r>
          </a:p>
          <a:p>
            <a:pPr marL="222250" indent="-222250">
              <a:lnSpc>
                <a:spcPct val="150000"/>
              </a:lnSpc>
              <a:spcBef>
                <a:spcPct val="30000"/>
              </a:spcBef>
              <a:buClr>
                <a:schemeClr val="tx1"/>
              </a:buClr>
              <a:buFontTx/>
              <a:buChar char="•"/>
              <a:defRPr/>
            </a:pPr>
            <a:r>
              <a:rPr lang="en-US" sz="1600" dirty="0" smtClean="0">
                <a:latin typeface="Arial" pitchFamily="34" charset="0"/>
                <a:cs typeface="Arial" pitchFamily="34" charset="0"/>
              </a:rPr>
              <a:t>Recognition of problem areas and implementation of solutions</a:t>
            </a:r>
          </a:p>
          <a:p>
            <a:pPr marL="222250" indent="-222250">
              <a:lnSpc>
                <a:spcPct val="150000"/>
              </a:lnSpc>
              <a:spcBef>
                <a:spcPct val="30000"/>
              </a:spcBef>
              <a:buClr>
                <a:schemeClr val="tx1"/>
              </a:buClr>
              <a:buFontTx/>
              <a:buChar char="•"/>
              <a:defRPr/>
            </a:pPr>
            <a:r>
              <a:rPr lang="en-US" sz="1600" dirty="0" smtClean="0">
                <a:latin typeface="Arial" pitchFamily="34" charset="0"/>
                <a:cs typeface="Arial" pitchFamily="34" charset="0"/>
              </a:rPr>
              <a:t>Selection of critical information from masses of data</a:t>
            </a:r>
          </a:p>
          <a:p>
            <a:pPr marL="222250" indent="-222250">
              <a:lnSpc>
                <a:spcPct val="150000"/>
              </a:lnSpc>
              <a:spcBef>
                <a:spcPct val="30000"/>
              </a:spcBef>
              <a:buClr>
                <a:schemeClr val="tx1"/>
              </a:buClr>
              <a:buFontTx/>
              <a:buChar char="•"/>
              <a:defRPr/>
            </a:pPr>
            <a:r>
              <a:rPr lang="en-US" sz="1600" dirty="0" smtClean="0">
                <a:latin typeface="Arial" pitchFamily="34" charset="0"/>
                <a:cs typeface="Arial" pitchFamily="34" charset="0"/>
              </a:rPr>
              <a:t>Understanding of business uses of technology</a:t>
            </a:r>
          </a:p>
          <a:p>
            <a:pPr marL="222250" indent="-222250">
              <a:lnSpc>
                <a:spcPct val="150000"/>
              </a:lnSpc>
              <a:spcBef>
                <a:spcPct val="30000"/>
              </a:spcBef>
              <a:buClr>
                <a:schemeClr val="tx1"/>
              </a:buClr>
              <a:buFontTx/>
              <a:buChar char="•"/>
              <a:defRPr/>
            </a:pPr>
            <a:r>
              <a:rPr lang="en-US" sz="1600" dirty="0" smtClean="0">
                <a:latin typeface="Arial" pitchFamily="34" charset="0"/>
                <a:cs typeface="Arial" pitchFamily="34" charset="0"/>
              </a:rPr>
              <a:t>Understanding of organization’s business model</a:t>
            </a:r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sz="1600" dirty="0" smtClean="0">
              <a:latin typeface="Arial" pitchFamily="34" charset="0"/>
              <a:cs typeface="Arial" pitchFamily="34" charset="0"/>
            </a:endParaRPr>
          </a:p>
          <a:p>
            <a:endParaRPr lang="en-US" sz="1600" dirty="0" smtClean="0">
              <a:latin typeface="Arial" pitchFamily="34" charset="0"/>
              <a:cs typeface="Arial" pitchFamily="34" charset="0"/>
            </a:endParaRPr>
          </a:p>
          <a:p>
            <a:endParaRPr lang="en-US" sz="1600" dirty="0" smtClean="0">
              <a:latin typeface="Arial" pitchFamily="34" charset="0"/>
              <a:cs typeface="Arial" pitchFamily="34" charset="0"/>
            </a:endParaRPr>
          </a:p>
          <a:p>
            <a:endParaRPr lang="en-US" sz="16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8600" y="609600"/>
            <a:ext cx="1905000" cy="4955203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Reserved Area</a:t>
            </a:r>
          </a:p>
          <a:p>
            <a:endParaRPr lang="en-US" b="1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Picture 1" descr="ciit_vc_logo_doc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52400"/>
            <a:ext cx="1905000" cy="382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0980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09800" y="609600"/>
            <a:ext cx="6705600" cy="5755422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Skills Manager Require ? (Contd.)</a:t>
            </a: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Interpersonal Skills</a:t>
            </a:r>
          </a:p>
          <a:p>
            <a:endParaRPr lang="en-US" b="1" dirty="0" smtClean="0">
              <a:latin typeface="Arial" pitchFamily="34" charset="0"/>
              <a:cs typeface="Arial" pitchFamily="34" charset="0"/>
            </a:endParaRPr>
          </a:p>
          <a:p>
            <a:pPr marL="222250" indent="-222250">
              <a:lnSpc>
                <a:spcPct val="150000"/>
              </a:lnSpc>
              <a:spcBef>
                <a:spcPct val="50000"/>
              </a:spcBef>
              <a:buClr>
                <a:schemeClr val="tx1"/>
              </a:buClr>
              <a:buFontTx/>
              <a:buChar char="•"/>
              <a:defRPr/>
            </a:pPr>
            <a:r>
              <a:rPr lang="en-US" sz="1600" dirty="0" smtClean="0">
                <a:latin typeface="Arial" pitchFamily="34" charset="0"/>
                <a:cs typeface="Arial" pitchFamily="34" charset="0"/>
              </a:rPr>
              <a:t>Coaching and mentoring skills</a:t>
            </a:r>
          </a:p>
          <a:p>
            <a:pPr marL="222250" indent="-222250">
              <a:lnSpc>
                <a:spcPct val="150000"/>
              </a:lnSpc>
              <a:spcBef>
                <a:spcPct val="50000"/>
              </a:spcBef>
              <a:buClr>
                <a:schemeClr val="tx1"/>
              </a:buClr>
              <a:buFontTx/>
              <a:buChar char="•"/>
              <a:defRPr/>
            </a:pPr>
            <a:r>
              <a:rPr lang="en-US" sz="1600" dirty="0" smtClean="0">
                <a:latin typeface="Arial" pitchFamily="34" charset="0"/>
                <a:cs typeface="Arial" pitchFamily="34" charset="0"/>
              </a:rPr>
              <a:t>Diversity skills: working with diverse people and cultures</a:t>
            </a:r>
          </a:p>
          <a:p>
            <a:pPr marL="222250" indent="-222250">
              <a:lnSpc>
                <a:spcPct val="150000"/>
              </a:lnSpc>
              <a:spcBef>
                <a:spcPct val="50000"/>
              </a:spcBef>
              <a:buClr>
                <a:schemeClr val="tx1"/>
              </a:buClr>
              <a:buFontTx/>
              <a:buChar char="•"/>
              <a:defRPr/>
            </a:pPr>
            <a:r>
              <a:rPr lang="en-US" sz="1600" dirty="0" smtClean="0">
                <a:latin typeface="Arial" pitchFamily="34" charset="0"/>
                <a:cs typeface="Arial" pitchFamily="34" charset="0"/>
              </a:rPr>
              <a:t>Networking within the organization</a:t>
            </a:r>
          </a:p>
          <a:p>
            <a:pPr marL="222250" indent="-222250">
              <a:lnSpc>
                <a:spcPct val="150000"/>
              </a:lnSpc>
              <a:spcBef>
                <a:spcPct val="50000"/>
              </a:spcBef>
              <a:buClr>
                <a:schemeClr val="tx1"/>
              </a:buClr>
              <a:buFontTx/>
              <a:buChar char="•"/>
              <a:defRPr/>
            </a:pPr>
            <a:r>
              <a:rPr lang="en-US" sz="1600" dirty="0" smtClean="0">
                <a:latin typeface="Arial" pitchFamily="34" charset="0"/>
                <a:cs typeface="Arial" pitchFamily="34" charset="0"/>
              </a:rPr>
              <a:t>Networking outside the organization</a:t>
            </a:r>
          </a:p>
          <a:p>
            <a:pPr marL="222250" indent="-222250">
              <a:lnSpc>
                <a:spcPct val="150000"/>
              </a:lnSpc>
              <a:spcBef>
                <a:spcPct val="50000"/>
              </a:spcBef>
              <a:buClr>
                <a:schemeClr val="tx1"/>
              </a:buClr>
              <a:buFontTx/>
              <a:buChar char="•"/>
              <a:defRPr/>
            </a:pPr>
            <a:r>
              <a:rPr lang="en-US" sz="1600" dirty="0" smtClean="0">
                <a:latin typeface="Arial" pitchFamily="34" charset="0"/>
                <a:cs typeface="Arial" pitchFamily="34" charset="0"/>
              </a:rPr>
              <a:t>Working in teams; cooperation and commitment</a:t>
            </a: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sz="1600" dirty="0" smtClean="0">
              <a:latin typeface="Arial" pitchFamily="34" charset="0"/>
              <a:cs typeface="Arial" pitchFamily="34" charset="0"/>
            </a:endParaRPr>
          </a:p>
          <a:p>
            <a:endParaRPr lang="en-US" sz="1600" dirty="0" smtClean="0">
              <a:latin typeface="Arial" pitchFamily="34" charset="0"/>
              <a:cs typeface="Arial" pitchFamily="34" charset="0"/>
            </a:endParaRPr>
          </a:p>
          <a:p>
            <a:endParaRPr lang="en-US" sz="1600" dirty="0" smtClean="0">
              <a:latin typeface="Arial" pitchFamily="34" charset="0"/>
              <a:cs typeface="Arial" pitchFamily="34" charset="0"/>
            </a:endParaRPr>
          </a:p>
          <a:p>
            <a:endParaRPr lang="en-US" sz="16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8600" y="609600"/>
            <a:ext cx="1905000" cy="538609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Reserved Area</a:t>
            </a:r>
          </a:p>
          <a:p>
            <a:endParaRPr lang="en-US" b="1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Picture 1" descr="ciit_vc_logo_doc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52400"/>
            <a:ext cx="1905000" cy="382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24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0980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09800" y="609600"/>
            <a:ext cx="6705600" cy="5478423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Skills Manager Require ? (Contd.)</a:t>
            </a: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Communication Skills</a:t>
            </a:r>
          </a:p>
          <a:p>
            <a:endParaRPr lang="en-US" b="1" dirty="0" smtClean="0">
              <a:latin typeface="Arial" pitchFamily="34" charset="0"/>
              <a:cs typeface="Arial" pitchFamily="34" charset="0"/>
            </a:endParaRPr>
          </a:p>
          <a:p>
            <a:pPr marL="222250" indent="-222250">
              <a:lnSpc>
                <a:spcPct val="150000"/>
              </a:lnSpc>
              <a:spcBef>
                <a:spcPct val="50000"/>
              </a:spcBef>
              <a:buClr>
                <a:schemeClr val="tx1"/>
              </a:buClr>
              <a:buFontTx/>
              <a:buChar char="•"/>
              <a:defRPr/>
            </a:pPr>
            <a:r>
              <a:rPr lang="en-US" sz="1600" dirty="0" smtClean="0">
                <a:latin typeface="Arial" pitchFamily="34" charset="0"/>
                <a:cs typeface="Arial" pitchFamily="34" charset="0"/>
              </a:rPr>
              <a:t>Ability to transform ideas into words and actions</a:t>
            </a:r>
          </a:p>
          <a:p>
            <a:pPr marL="222250" indent="-222250">
              <a:lnSpc>
                <a:spcPct val="150000"/>
              </a:lnSpc>
              <a:spcBef>
                <a:spcPct val="50000"/>
              </a:spcBef>
              <a:buClr>
                <a:schemeClr val="tx1"/>
              </a:buClr>
              <a:buFontTx/>
              <a:buChar char="•"/>
              <a:defRPr/>
            </a:pPr>
            <a:r>
              <a:rPr lang="en-US" sz="1600" dirty="0" smtClean="0">
                <a:latin typeface="Arial" pitchFamily="34" charset="0"/>
                <a:cs typeface="Arial" pitchFamily="34" charset="0"/>
              </a:rPr>
              <a:t>Credibility among colleagues, peers, and subordinates</a:t>
            </a:r>
          </a:p>
          <a:p>
            <a:pPr marL="222250" indent="-222250">
              <a:lnSpc>
                <a:spcPct val="150000"/>
              </a:lnSpc>
              <a:spcBef>
                <a:spcPct val="50000"/>
              </a:spcBef>
              <a:buClr>
                <a:schemeClr val="tx1"/>
              </a:buClr>
              <a:buFontTx/>
              <a:buChar char="•"/>
              <a:defRPr/>
            </a:pPr>
            <a:r>
              <a:rPr lang="en-US" sz="1600" dirty="0" smtClean="0">
                <a:latin typeface="Arial" pitchFamily="34" charset="0"/>
                <a:cs typeface="Arial" pitchFamily="34" charset="0"/>
              </a:rPr>
              <a:t>Listening and asking questions</a:t>
            </a:r>
          </a:p>
          <a:p>
            <a:pPr marL="222250" indent="-222250">
              <a:lnSpc>
                <a:spcPct val="150000"/>
              </a:lnSpc>
              <a:spcBef>
                <a:spcPct val="50000"/>
              </a:spcBef>
              <a:buClr>
                <a:schemeClr val="tx1"/>
              </a:buClr>
              <a:buFontTx/>
              <a:buChar char="•"/>
              <a:defRPr/>
            </a:pPr>
            <a:r>
              <a:rPr lang="en-US" sz="1600" dirty="0" smtClean="0">
                <a:latin typeface="Arial" pitchFamily="34" charset="0"/>
                <a:cs typeface="Arial" pitchFamily="34" charset="0"/>
              </a:rPr>
              <a:t>Presentation skills; spoken format</a:t>
            </a:r>
          </a:p>
          <a:p>
            <a:pPr marL="222250" indent="-222250">
              <a:lnSpc>
                <a:spcPct val="150000"/>
              </a:lnSpc>
              <a:spcBef>
                <a:spcPct val="50000"/>
              </a:spcBef>
              <a:buClr>
                <a:schemeClr val="tx1"/>
              </a:buClr>
              <a:buFontTx/>
              <a:buChar char="•"/>
              <a:defRPr/>
            </a:pPr>
            <a:r>
              <a:rPr lang="en-US" sz="1600" dirty="0" smtClean="0">
                <a:latin typeface="Arial" pitchFamily="34" charset="0"/>
                <a:cs typeface="Arial" pitchFamily="34" charset="0"/>
              </a:rPr>
              <a:t>Presentation skills; written and/or graphic formats</a:t>
            </a: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sz="1600" dirty="0" smtClean="0">
              <a:latin typeface="Arial" pitchFamily="34" charset="0"/>
              <a:cs typeface="Arial" pitchFamily="34" charset="0"/>
            </a:endParaRPr>
          </a:p>
          <a:p>
            <a:endParaRPr lang="en-US" sz="1600" dirty="0" smtClean="0">
              <a:latin typeface="Arial" pitchFamily="34" charset="0"/>
              <a:cs typeface="Arial" pitchFamily="34" charset="0"/>
            </a:endParaRPr>
          </a:p>
          <a:p>
            <a:endParaRPr lang="en-US" sz="1600" dirty="0" smtClean="0">
              <a:latin typeface="Arial" pitchFamily="34" charset="0"/>
              <a:cs typeface="Arial" pitchFamily="34" charset="0"/>
            </a:endParaRPr>
          </a:p>
          <a:p>
            <a:endParaRPr lang="en-US" sz="16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8600" y="609600"/>
            <a:ext cx="1905000" cy="5170646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Reserved Area</a:t>
            </a:r>
          </a:p>
          <a:p>
            <a:endParaRPr lang="en-US" b="1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Picture 1" descr="ciit_vc_logo_doc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52400"/>
            <a:ext cx="1905000" cy="382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25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0980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09800" y="609600"/>
            <a:ext cx="6705600" cy="5749266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Skills Manager Require ? (Contd.)</a:t>
            </a: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Effectiveness Skills</a:t>
            </a:r>
          </a:p>
          <a:p>
            <a:endParaRPr lang="en-US" b="1" dirty="0" smtClean="0">
              <a:latin typeface="Arial" pitchFamily="34" charset="0"/>
              <a:cs typeface="Arial" pitchFamily="34" charset="0"/>
            </a:endParaRPr>
          </a:p>
          <a:p>
            <a:pPr marL="222250" indent="-222250">
              <a:lnSpc>
                <a:spcPct val="150000"/>
              </a:lnSpc>
              <a:spcBef>
                <a:spcPct val="35000"/>
              </a:spcBef>
              <a:buClr>
                <a:schemeClr val="tx1"/>
              </a:buClr>
              <a:buFontTx/>
              <a:buChar char="•"/>
              <a:defRPr/>
            </a:pPr>
            <a:r>
              <a:rPr lang="en-US" sz="1600" dirty="0" smtClean="0">
                <a:latin typeface="Arial" pitchFamily="34" charset="0"/>
                <a:cs typeface="Arial" pitchFamily="34" charset="0"/>
              </a:rPr>
              <a:t>Contributing to corporate mission/departmental objectives</a:t>
            </a:r>
          </a:p>
          <a:p>
            <a:pPr marL="222250" indent="-222250">
              <a:lnSpc>
                <a:spcPct val="150000"/>
              </a:lnSpc>
              <a:spcBef>
                <a:spcPct val="35000"/>
              </a:spcBef>
              <a:buClr>
                <a:schemeClr val="tx1"/>
              </a:buClr>
              <a:buFontTx/>
              <a:buChar char="•"/>
              <a:defRPr/>
            </a:pPr>
            <a:r>
              <a:rPr lang="en-US" sz="1600" dirty="0" smtClean="0">
                <a:latin typeface="Arial" pitchFamily="34" charset="0"/>
                <a:cs typeface="Arial" pitchFamily="34" charset="0"/>
              </a:rPr>
              <a:t>Customer focus</a:t>
            </a:r>
          </a:p>
          <a:p>
            <a:pPr marL="222250" indent="-222250">
              <a:lnSpc>
                <a:spcPct val="150000"/>
              </a:lnSpc>
              <a:spcBef>
                <a:spcPct val="35000"/>
              </a:spcBef>
              <a:buClr>
                <a:schemeClr val="tx1"/>
              </a:buClr>
              <a:buFontTx/>
              <a:buChar char="•"/>
              <a:defRPr/>
            </a:pPr>
            <a:r>
              <a:rPr lang="en-US" sz="1600" dirty="0" smtClean="0">
                <a:latin typeface="Arial" pitchFamily="34" charset="0"/>
                <a:cs typeface="Arial" pitchFamily="34" charset="0"/>
              </a:rPr>
              <a:t>Multitasking: working at multiple tasks in parallel</a:t>
            </a:r>
          </a:p>
          <a:p>
            <a:pPr marL="222250" indent="-222250">
              <a:lnSpc>
                <a:spcPct val="150000"/>
              </a:lnSpc>
              <a:spcBef>
                <a:spcPct val="35000"/>
              </a:spcBef>
              <a:buClr>
                <a:schemeClr val="tx1"/>
              </a:buClr>
              <a:buFontTx/>
              <a:buChar char="•"/>
              <a:defRPr/>
            </a:pPr>
            <a:r>
              <a:rPr lang="en-US" sz="1600" dirty="0" smtClean="0">
                <a:latin typeface="Arial" pitchFamily="34" charset="0"/>
                <a:cs typeface="Arial" pitchFamily="34" charset="0"/>
              </a:rPr>
              <a:t>Negotiating skills</a:t>
            </a:r>
          </a:p>
          <a:p>
            <a:pPr marL="222250" indent="-222250">
              <a:lnSpc>
                <a:spcPct val="150000"/>
              </a:lnSpc>
              <a:spcBef>
                <a:spcPct val="35000"/>
              </a:spcBef>
              <a:buClr>
                <a:schemeClr val="tx1"/>
              </a:buClr>
              <a:buFontTx/>
              <a:buChar char="•"/>
              <a:defRPr/>
            </a:pPr>
            <a:r>
              <a:rPr lang="en-US" sz="1600" dirty="0" smtClean="0">
                <a:latin typeface="Arial" pitchFamily="34" charset="0"/>
                <a:cs typeface="Arial" pitchFamily="34" charset="0"/>
              </a:rPr>
              <a:t>Project management</a:t>
            </a:r>
          </a:p>
          <a:p>
            <a:pPr marL="222250" indent="-222250">
              <a:lnSpc>
                <a:spcPct val="150000"/>
              </a:lnSpc>
              <a:spcBef>
                <a:spcPct val="35000"/>
              </a:spcBef>
              <a:buClr>
                <a:schemeClr val="tx1"/>
              </a:buClr>
              <a:buFontTx/>
              <a:buChar char="•"/>
              <a:defRPr/>
            </a:pPr>
            <a:r>
              <a:rPr lang="en-US" sz="1600" dirty="0" smtClean="0">
                <a:latin typeface="Arial" pitchFamily="34" charset="0"/>
                <a:cs typeface="Arial" pitchFamily="34" charset="0"/>
              </a:rPr>
              <a:t>Reviewing operations and implementing improvements</a:t>
            </a: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sz="1600" dirty="0" smtClean="0">
              <a:latin typeface="Arial" pitchFamily="34" charset="0"/>
              <a:cs typeface="Arial" pitchFamily="34" charset="0"/>
            </a:endParaRPr>
          </a:p>
          <a:p>
            <a:endParaRPr lang="en-US" sz="1600" dirty="0" smtClean="0">
              <a:latin typeface="Arial" pitchFamily="34" charset="0"/>
              <a:cs typeface="Arial" pitchFamily="34" charset="0"/>
            </a:endParaRPr>
          </a:p>
          <a:p>
            <a:endParaRPr lang="en-US" sz="1600" dirty="0" smtClean="0">
              <a:latin typeface="Arial" pitchFamily="34" charset="0"/>
              <a:cs typeface="Arial" pitchFamily="34" charset="0"/>
            </a:endParaRPr>
          </a:p>
          <a:p>
            <a:endParaRPr lang="en-US" sz="16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8600" y="609600"/>
            <a:ext cx="1905000" cy="538609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Reserved Area</a:t>
            </a:r>
          </a:p>
          <a:p>
            <a:endParaRPr lang="en-US" b="1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Picture 1" descr="ciit_vc_logo_doc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52400"/>
            <a:ext cx="1905000" cy="382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26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0980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09800" y="609600"/>
            <a:ext cx="6705600" cy="564770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What is an Organization?</a:t>
            </a: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0" lvl="1"/>
            <a:r>
              <a:rPr lang="en-US" dirty="0" smtClean="0">
                <a:latin typeface="Arial" pitchFamily="34" charset="0"/>
                <a:cs typeface="Arial" pitchFamily="34" charset="0"/>
              </a:rPr>
              <a:t>A deliberate arrangement of people to accomplish some specific purpose.</a:t>
            </a:r>
          </a:p>
          <a:p>
            <a:pPr marL="0" lvl="1"/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 marL="0" lvl="1"/>
            <a:r>
              <a:rPr lang="en-US" dirty="0" smtClean="0">
                <a:latin typeface="Arial" pitchFamily="34" charset="0"/>
                <a:cs typeface="Arial" pitchFamily="34" charset="0"/>
              </a:rPr>
              <a:t>Common Characteristics</a:t>
            </a:r>
          </a:p>
          <a:p>
            <a:pPr lvl="1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US" dirty="0" smtClean="0"/>
              <a:t>Have a distinct purpose (goal)</a:t>
            </a:r>
          </a:p>
          <a:p>
            <a:pPr lvl="1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US" dirty="0" smtClean="0"/>
              <a:t>Composed of people</a:t>
            </a:r>
          </a:p>
          <a:p>
            <a:pPr lvl="1">
              <a:lnSpc>
                <a:spcPct val="150000"/>
              </a:lnSpc>
              <a:buFont typeface="Arial" pitchFamily="34" charset="0"/>
              <a:buChar char="•"/>
              <a:defRPr/>
            </a:pPr>
            <a:r>
              <a:rPr lang="en-US" dirty="0" smtClean="0"/>
              <a:t>Have a deliberate structure</a:t>
            </a:r>
          </a:p>
          <a:p>
            <a:pPr lvl="1">
              <a:lnSpc>
                <a:spcPct val="150000"/>
              </a:lnSpc>
              <a:buFont typeface="Arial" pitchFamily="34" charset="0"/>
              <a:buChar char="•"/>
              <a:defRPr/>
            </a:pP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 lvl="1">
              <a:lnSpc>
                <a:spcPct val="150000"/>
              </a:lnSpc>
              <a:buFont typeface="Arial" pitchFamily="34" charset="0"/>
              <a:buChar char="•"/>
              <a:defRPr/>
            </a:pP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sz="1600" dirty="0" smtClean="0">
              <a:latin typeface="Arial" pitchFamily="34" charset="0"/>
              <a:cs typeface="Arial" pitchFamily="34" charset="0"/>
            </a:endParaRPr>
          </a:p>
          <a:p>
            <a:endParaRPr lang="en-US" sz="1600" dirty="0" smtClean="0">
              <a:latin typeface="Arial" pitchFamily="34" charset="0"/>
              <a:cs typeface="Arial" pitchFamily="34" charset="0"/>
            </a:endParaRPr>
          </a:p>
          <a:p>
            <a:endParaRPr lang="en-US" sz="1600" dirty="0" smtClean="0">
              <a:latin typeface="Arial" pitchFamily="34" charset="0"/>
              <a:cs typeface="Arial" pitchFamily="34" charset="0"/>
            </a:endParaRPr>
          </a:p>
          <a:p>
            <a:endParaRPr lang="en-US" sz="16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8600" y="609600"/>
            <a:ext cx="1905000" cy="538609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Reserved Area</a:t>
            </a:r>
          </a:p>
          <a:p>
            <a:endParaRPr lang="en-US" b="1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Picture 1" descr="ciit_vc_logo_doc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52400"/>
            <a:ext cx="1905000" cy="382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27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0980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09800" y="609600"/>
            <a:ext cx="6705600" cy="5786199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What is an Organization?  (Contd.)</a:t>
            </a:r>
          </a:p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Common Characteristics</a:t>
            </a:r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0" lvl="1"/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sz="1600" dirty="0" smtClean="0">
              <a:latin typeface="Arial" pitchFamily="34" charset="0"/>
              <a:cs typeface="Arial" pitchFamily="34" charset="0"/>
            </a:endParaRPr>
          </a:p>
          <a:p>
            <a:endParaRPr lang="en-US" sz="1600" dirty="0" smtClean="0">
              <a:latin typeface="Arial" pitchFamily="34" charset="0"/>
              <a:cs typeface="Arial" pitchFamily="34" charset="0"/>
            </a:endParaRPr>
          </a:p>
          <a:p>
            <a:endParaRPr lang="en-US" sz="1600" dirty="0" smtClean="0">
              <a:latin typeface="Arial" pitchFamily="34" charset="0"/>
              <a:cs typeface="Arial" pitchFamily="34" charset="0"/>
            </a:endParaRPr>
          </a:p>
          <a:p>
            <a:endParaRPr lang="en-US" sz="16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8600" y="609600"/>
            <a:ext cx="1905000" cy="538609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Reserved Area</a:t>
            </a:r>
          </a:p>
          <a:p>
            <a:endParaRPr lang="en-US" b="1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Picture 1" descr="ciit_vc_logo_doc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52400"/>
            <a:ext cx="1905000" cy="382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28</a:t>
            </a:fld>
            <a:endParaRPr lang="en-US" dirty="0"/>
          </a:p>
        </p:txBody>
      </p:sp>
      <p:pic>
        <p:nvPicPr>
          <p:cNvPr id="10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24200" y="2133600"/>
            <a:ext cx="4829175" cy="26694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0980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 (Chapter 1)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09800" y="609600"/>
            <a:ext cx="6705600" cy="5786199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Why study Management ?</a:t>
            </a:r>
          </a:p>
          <a:p>
            <a:endParaRPr lang="en-US" b="1" dirty="0" smtClean="0">
              <a:latin typeface="Arial" pitchFamily="34" charset="0"/>
              <a:cs typeface="Arial" pitchFamily="34" charset="0"/>
            </a:endParaRPr>
          </a:p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Universal Need of Management </a:t>
            </a:r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0" lvl="1"/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sz="1600" dirty="0" smtClean="0">
              <a:latin typeface="Arial" pitchFamily="34" charset="0"/>
              <a:cs typeface="Arial" pitchFamily="34" charset="0"/>
            </a:endParaRPr>
          </a:p>
          <a:p>
            <a:endParaRPr lang="en-US" sz="1600" dirty="0" smtClean="0">
              <a:latin typeface="Arial" pitchFamily="34" charset="0"/>
              <a:cs typeface="Arial" pitchFamily="34" charset="0"/>
            </a:endParaRPr>
          </a:p>
          <a:p>
            <a:endParaRPr lang="en-US" sz="1600" dirty="0" smtClean="0">
              <a:latin typeface="Arial" pitchFamily="34" charset="0"/>
              <a:cs typeface="Arial" pitchFamily="34" charset="0"/>
            </a:endParaRPr>
          </a:p>
          <a:p>
            <a:endParaRPr lang="en-US" sz="1600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8600" y="609600"/>
            <a:ext cx="1905000" cy="3447098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Reserved Area</a:t>
            </a:r>
          </a:p>
          <a:p>
            <a:endParaRPr lang="en-US" b="1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1400" dirty="0" smtClean="0">
                <a:latin typeface="Arial" pitchFamily="34" charset="0"/>
                <a:cs typeface="Arial" pitchFamily="34" charset="0"/>
              </a:rPr>
              <a:t>Reference: </a:t>
            </a: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r>
              <a:rPr lang="en-US" sz="1400" dirty="0" smtClean="0">
                <a:latin typeface="Arial" pitchFamily="34" charset="0"/>
                <a:cs typeface="Arial" pitchFamily="34" charset="0"/>
              </a:rPr>
              <a:t>Exhibit 1-10,</a:t>
            </a:r>
          </a:p>
          <a:p>
            <a:r>
              <a:rPr lang="en-US" sz="1400" dirty="0" smtClean="0">
                <a:latin typeface="Arial" pitchFamily="34" charset="0"/>
                <a:cs typeface="Arial" pitchFamily="34" charset="0"/>
              </a:rPr>
              <a:t>Management 10</a:t>
            </a:r>
            <a:r>
              <a:rPr lang="en-US" sz="1400" baseline="30000" dirty="0" smtClean="0">
                <a:latin typeface="Arial" pitchFamily="34" charset="0"/>
                <a:cs typeface="Arial" pitchFamily="34" charset="0"/>
              </a:rPr>
              <a:t>th</a:t>
            </a:r>
            <a:r>
              <a:rPr lang="en-US" sz="1400" dirty="0" smtClean="0">
                <a:latin typeface="Arial" pitchFamily="34" charset="0"/>
                <a:cs typeface="Arial" pitchFamily="34" charset="0"/>
              </a:rPr>
              <a:t> Ed. by Stephen P. Robbins &amp; Mary Coulter, Pearson Education.</a:t>
            </a: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Picture 1" descr="ciit_vc_logo_doc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52400"/>
            <a:ext cx="1905000" cy="382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29</a:t>
            </a:fld>
            <a:endParaRPr lang="en-US" dirty="0"/>
          </a:p>
        </p:txBody>
      </p:sp>
      <p:pic>
        <p:nvPicPr>
          <p:cNvPr id="11" name="Picture 5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62200" y="1752600"/>
            <a:ext cx="6400800" cy="3819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09800" y="152400"/>
            <a:ext cx="6705600" cy="400110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0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Introduction to Management</a:t>
            </a:r>
            <a:endParaRPr lang="en-US" sz="2000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09800" y="609600"/>
            <a:ext cx="6705600" cy="5632311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r>
              <a:rPr lang="en-US" b="1" dirty="0" smtClean="0">
                <a:solidFill>
                  <a:schemeClr val="tx2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END OF CHAPTER 1: </a:t>
            </a:r>
          </a:p>
          <a:p>
            <a:endParaRPr lang="en-US" b="1" dirty="0" smtClean="0">
              <a:solidFill>
                <a:schemeClr val="tx2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b="1" dirty="0" smtClean="0">
                <a:latin typeface="Arial" pitchFamily="34" charset="0"/>
                <a:cs typeface="Arial" pitchFamily="34" charset="0"/>
              </a:rPr>
              <a:t>Introduction to Management</a:t>
            </a:r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r>
              <a:rPr lang="en-US" dirty="0" smtClean="0">
                <a:latin typeface="Arial" pitchFamily="34" charset="0"/>
                <a:cs typeface="Arial" pitchFamily="34" charset="0"/>
              </a:rPr>
              <a:t>			</a:t>
            </a:r>
            <a:r>
              <a:rPr lang="en-US" b="1" dirty="0" smtClean="0">
                <a:latin typeface="Arial" pitchFamily="34" charset="0"/>
                <a:cs typeface="Arial" pitchFamily="34" charset="0"/>
              </a:rPr>
              <a:t>MGT 101</a:t>
            </a:r>
            <a:endParaRPr lang="en-US" b="1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  <a:p>
            <a:endParaRPr lang="en-US" dirty="0">
              <a:latin typeface="Arial" pitchFamily="34" charset="0"/>
              <a:cs typeface="Arial" pitchFamily="34" charset="0"/>
            </a:endParaRPr>
          </a:p>
          <a:p>
            <a:endParaRPr lang="en-US" dirty="0" smtClean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8600" y="609600"/>
            <a:ext cx="1905000" cy="5478423"/>
          </a:xfrm>
          <a:prstGeom prst="rect">
            <a:avLst/>
          </a:prstGeom>
          <a:noFill/>
          <a:ln>
            <a:solidFill>
              <a:schemeClr val="tx2">
                <a:lumMod val="40000"/>
                <a:lumOff val="60000"/>
              </a:schemeClr>
            </a:solidFill>
          </a:ln>
        </p:spPr>
        <p:txBody>
          <a:bodyPr wrap="square" rtlCol="0">
            <a:spAutoFit/>
          </a:bodyPr>
          <a:lstStyle/>
          <a:p>
            <a:r>
              <a:rPr lang="en-US" b="1" dirty="0" smtClean="0">
                <a:latin typeface="Arial" pitchFamily="34" charset="0"/>
                <a:cs typeface="Arial" pitchFamily="34" charset="0"/>
              </a:rPr>
              <a:t>Reserved Area</a:t>
            </a:r>
          </a:p>
          <a:p>
            <a:endParaRPr lang="en-US" b="1" dirty="0" smtClean="0"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latin typeface="Arial" pitchFamily="34" charset="0"/>
              <a:cs typeface="Arial" pitchFamily="34" charset="0"/>
            </a:endParaRPr>
          </a:p>
          <a:p>
            <a:endParaRPr lang="en-US" b="1" smtClean="0"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latin typeface="Arial" pitchFamily="34" charset="0"/>
              <a:cs typeface="Arial" pitchFamily="34" charset="0"/>
            </a:endParaRPr>
          </a:p>
          <a:p>
            <a:endParaRPr lang="en-US" b="1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  <a:p>
            <a:endParaRPr lang="en-US" sz="1400" dirty="0" smtClean="0">
              <a:latin typeface="Arial" pitchFamily="34" charset="0"/>
              <a:cs typeface="Arial" pitchFamily="34" charset="0"/>
            </a:endParaRPr>
          </a:p>
          <a:p>
            <a:endParaRPr lang="en-US" sz="14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7" name="Picture 1" descr="ciit_vc_logo_doc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52400"/>
            <a:ext cx="1905000" cy="382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30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416</TotalTime>
  <Words>1220</Words>
  <Application>Microsoft Office PowerPoint</Application>
  <PresentationFormat>On-screen Show (4:3)</PresentationFormat>
  <Paragraphs>1168</Paragraphs>
  <Slides>30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1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</vt:vector>
  </TitlesOfParts>
  <Company>GHAZALA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GHAZALA</dc:creator>
  <cp:lastModifiedBy>imran ghafoor</cp:lastModifiedBy>
  <cp:revision>64</cp:revision>
  <dcterms:created xsi:type="dcterms:W3CDTF">2012-02-27T05:45:45Z</dcterms:created>
  <dcterms:modified xsi:type="dcterms:W3CDTF">2012-03-11T08:24:43Z</dcterms:modified>
</cp:coreProperties>
</file>