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67375-8451-4A5C-84EA-A36D829D198B}" type="datetimeFigureOut">
              <a:rPr lang="en-US" smtClean="0"/>
              <a:pPr/>
              <a:t>5/20/2012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F4308-4082-44A0-8858-5C22C6A39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3429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4500">
                <a:solidFill>
                  <a:srgbClr val="3366FF"/>
                </a:solidFill>
              </a:rPr>
              <a:t>LECTURE 4</a:t>
            </a:r>
            <a:endParaRPr lang="en-US" sz="6600">
              <a:latin typeface="Times New Roman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Technological Environment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600"/>
              <a:t>Ways in which firms create value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/>
              <a:t>Human knowledge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/>
              <a:t>Work methods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/>
              <a:t>Equipment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/>
              <a:t>Electronics and telecommunications</a:t>
            </a:r>
          </a:p>
          <a:p>
            <a:pPr lvl="1">
              <a:buFont typeface="Wingdings" pitchFamily="2" charset="2"/>
              <a:buNone/>
            </a:pPr>
            <a:endParaRPr 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Technological Environment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sz="3600"/>
          </a:p>
          <a:p>
            <a:pPr>
              <a:buFont typeface="Wingdings" pitchFamily="2" charset="2"/>
              <a:buChar char="Ø"/>
            </a:pPr>
            <a:r>
              <a:rPr lang="en-US" sz="3600"/>
              <a:t>Product/Service Technologies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/>
              <a:t>Technology used for creation of goods and services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/>
              <a:t>Automobile industry VS McDonalds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/>
              <a:t>Basis of competition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/>
              <a:t>Being technology leaders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/>
              <a:t>Reducing cycle time</a:t>
            </a:r>
          </a:p>
          <a:p>
            <a:pPr lvl="2">
              <a:buFont typeface="Wingdings" pitchFamily="2" charset="2"/>
              <a:buChar char="Ø"/>
            </a:pPr>
            <a:endParaRPr lang="en-US" sz="2800"/>
          </a:p>
          <a:p>
            <a:pPr lvl="1">
              <a:buFont typeface="Wingdings" pitchFamily="2" charset="2"/>
              <a:buChar char="Ø"/>
            </a:pPr>
            <a:endParaRPr lang="en-US" sz="3200"/>
          </a:p>
          <a:p>
            <a:pPr>
              <a:buFont typeface="Wingdings" pitchFamily="2" charset="2"/>
              <a:buChar char="Ø"/>
            </a:pPr>
            <a:endParaRPr lang="en-US" sz="3600"/>
          </a:p>
          <a:p>
            <a:pPr>
              <a:buFont typeface="Wingdings" pitchFamily="2" charset="2"/>
              <a:buNone/>
            </a:pPr>
            <a:endParaRPr lang="en-US" sz="3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Technological Environment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sz="3600"/>
          </a:p>
          <a:p>
            <a:pPr>
              <a:buFont typeface="Wingdings" pitchFamily="2" charset="2"/>
              <a:buChar char="Ø"/>
            </a:pPr>
            <a:r>
              <a:rPr lang="en-US" sz="3600"/>
              <a:t>Business Process Technologies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/>
              <a:t>Improves internal performance (information flow, report creation, better relationships with stakeholders)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Technological Environment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360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600"/>
              <a:t>Enterprise Resource Planning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/>
              <a:t>Manages processes across products, departments and geographic locations (material, order and production management)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/>
              <a:t>Identify main processes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/>
              <a:t>Material flow –sales process – financial system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Political-Legal Environment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Regulation- Defines       Relationship Between    Government &amp; Business</a:t>
            </a:r>
          </a:p>
          <a:p>
            <a:pPr>
              <a:lnSpc>
                <a:spcPct val="130000"/>
              </a:lnSpc>
              <a:buFontTx/>
              <a:buNone/>
            </a:pPr>
            <a:endParaRPr lang="en-US" sz="2800"/>
          </a:p>
          <a:p>
            <a:r>
              <a:rPr lang="en-US" sz="2800"/>
              <a:t>Government = Pro vs. Anti-Business Sentiment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Socio-cultural Environment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7543800" cy="46482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400"/>
              <a:t>Customs, values and demographic characteristics</a:t>
            </a:r>
            <a:endParaRPr lang="en-US" sz="4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Socio-cultural Environment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648200"/>
          </a:xfrm>
        </p:spPr>
        <p:txBody>
          <a:bodyPr/>
          <a:lstStyle/>
          <a:p>
            <a:pPr>
              <a:buFontTx/>
              <a:buNone/>
            </a:pPr>
            <a:endParaRPr lang="en-US" sz="2700"/>
          </a:p>
          <a:p>
            <a:r>
              <a:rPr lang="en-US" sz="2700"/>
              <a:t>Customer Preferences/Tastes- Vary</a:t>
            </a:r>
          </a:p>
          <a:p>
            <a:pPr lvl="1"/>
            <a:r>
              <a:rPr lang="en-US" sz="2700"/>
              <a:t>International</a:t>
            </a:r>
          </a:p>
          <a:p>
            <a:pPr lvl="1"/>
            <a:r>
              <a:rPr lang="en-US" sz="2700"/>
              <a:t>National</a:t>
            </a:r>
          </a:p>
          <a:p>
            <a:pPr lvl="1"/>
            <a:r>
              <a:rPr lang="en-US" sz="2700"/>
              <a:t>With time</a:t>
            </a:r>
          </a:p>
          <a:p>
            <a:pPr lvl="1"/>
            <a:r>
              <a:rPr lang="en-US" sz="2700"/>
              <a:t>Feeling about a job</a:t>
            </a:r>
          </a:p>
          <a:p>
            <a:pPr lvl="1">
              <a:lnSpc>
                <a:spcPct val="75000"/>
              </a:lnSpc>
              <a:buFontTx/>
              <a:buNone/>
            </a:pPr>
            <a:endParaRPr lang="en-US" sz="2700"/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Socio-cultural Environment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648200"/>
          </a:xfrm>
        </p:spPr>
        <p:txBody>
          <a:bodyPr/>
          <a:lstStyle/>
          <a:p>
            <a:pPr>
              <a:buFontTx/>
              <a:buNone/>
            </a:pPr>
            <a:endParaRPr lang="en-US" sz="2700"/>
          </a:p>
          <a:p>
            <a:pPr>
              <a:buFontTx/>
              <a:buNone/>
            </a:pPr>
            <a:endParaRPr lang="en-US"/>
          </a:p>
          <a:p>
            <a:r>
              <a:rPr lang="en-US" sz="2700"/>
              <a:t>Ethical Compliance &amp;        Responsible Behavior</a:t>
            </a:r>
          </a:p>
          <a:p>
            <a:pPr lvl="1">
              <a:buFontTx/>
              <a:buNone/>
            </a:pPr>
            <a:endParaRPr lang="en-US" sz="27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Business Environment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7244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In terms of </a:t>
            </a:r>
          </a:p>
          <a:p>
            <a:pPr lvl="1">
              <a:lnSpc>
                <a:spcPct val="110000"/>
              </a:lnSpc>
            </a:pPr>
            <a:r>
              <a:rPr lang="en-US"/>
              <a:t>Product delivery</a:t>
            </a:r>
          </a:p>
          <a:p>
            <a:pPr lvl="1">
              <a:lnSpc>
                <a:spcPct val="110000"/>
              </a:lnSpc>
            </a:pPr>
            <a:r>
              <a:rPr lang="en-US"/>
              <a:t>Production facilities going international</a:t>
            </a:r>
          </a:p>
          <a:p>
            <a:pPr lvl="1">
              <a:lnSpc>
                <a:spcPct val="110000"/>
              </a:lnSpc>
            </a:pPr>
            <a:r>
              <a:rPr lang="en-US"/>
              <a:t>New trends in employee working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Business Environment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7244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/>
              <a:t>Redrawing Corporate Boundaries- Core Competencies</a:t>
            </a:r>
          </a:p>
          <a:p>
            <a:pPr>
              <a:lnSpc>
                <a:spcPct val="110000"/>
              </a:lnSpc>
            </a:pPr>
            <a:r>
              <a:rPr lang="en-US" sz="2800"/>
              <a:t>Challenges/Opportunities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Outsourcing (paying distributors to provide services)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Vertical Integration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Viral Marketing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Business Process Management</a:t>
            </a:r>
          </a:p>
          <a:p>
            <a:pPr lvl="1">
              <a:lnSpc>
                <a:spcPct val="110000"/>
              </a:lnSpc>
            </a:pPr>
            <a:r>
              <a:rPr lang="en-US" sz="2400"/>
              <a:t>Post-9/11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180</Words>
  <Application>Microsoft Office PowerPoint</Application>
  <PresentationFormat>On-screen Show (4:3)</PresentationFormat>
  <Paragraphs>57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LECTURE 4</vt:lpstr>
      <vt:lpstr>Technological Environment</vt:lpstr>
      <vt:lpstr>Technological Environment</vt:lpstr>
      <vt:lpstr>Technological Environment</vt:lpstr>
      <vt:lpstr>Technological Environment</vt:lpstr>
      <vt:lpstr>Political-Legal Environment</vt:lpstr>
      <vt:lpstr>Socio-cultural Environment</vt:lpstr>
      <vt:lpstr>Socio-cultural Environment</vt:lpstr>
      <vt:lpstr>Socio-cultural Environment</vt:lpstr>
      <vt:lpstr>Business Environment</vt:lpstr>
      <vt:lpstr>Business Environment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2012-05-20T10:16:46Z</dcterms:created>
  <dcterms:modified xsi:type="dcterms:W3CDTF">2012-05-20T12:47:57Z</dcterms:modified>
</cp:coreProperties>
</file>