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7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D4DE7-0566-4502-8C63-F349ADA14DAB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BF1D-17B2-49D5-9BD1-105FF97D2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D4DE7-0566-4502-8C63-F349ADA14DAB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BF1D-17B2-49D5-9BD1-105FF97D2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D4DE7-0566-4502-8C63-F349ADA14DAB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BF1D-17B2-49D5-9BD1-105FF97D2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D4DE7-0566-4502-8C63-F349ADA14DAB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BF1D-17B2-49D5-9BD1-105FF97D2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D4DE7-0566-4502-8C63-F349ADA14DAB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BF1D-17B2-49D5-9BD1-105FF97D2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D4DE7-0566-4502-8C63-F349ADA14DAB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BF1D-17B2-49D5-9BD1-105FF97D2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D4DE7-0566-4502-8C63-F349ADA14DAB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BF1D-17B2-49D5-9BD1-105FF97D2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D4DE7-0566-4502-8C63-F349ADA14DAB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BF1D-17B2-49D5-9BD1-105FF97D2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D4DE7-0566-4502-8C63-F349ADA14DAB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BF1D-17B2-49D5-9BD1-105FF97D2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D4DE7-0566-4502-8C63-F349ADA14DAB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BF1D-17B2-49D5-9BD1-105FF97D2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D4DE7-0566-4502-8C63-F349ADA14DAB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9BF1D-17B2-49D5-9BD1-105FF97D2E3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D4DE7-0566-4502-8C63-F349ADA14DAB}" type="datetimeFigureOut">
              <a:rPr lang="en-US" smtClean="0"/>
              <a:t>6/22/2012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9BF1D-17B2-49D5-9BD1-105FF97D2E3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31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52400"/>
            <a:ext cx="7772400" cy="3429000"/>
          </a:xfrm>
          <a:noFill/>
          <a:ln/>
        </p:spPr>
        <p:txBody>
          <a:bodyPr/>
          <a:lstStyle/>
          <a:p>
            <a:pPr>
              <a:lnSpc>
                <a:spcPct val="60000"/>
              </a:lnSpc>
            </a:pPr>
            <a:r>
              <a:rPr lang="en-US" sz="9900">
                <a:solidFill>
                  <a:srgbClr val="33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eestyle Script" pitchFamily="66" charset="0"/>
              </a:rPr>
              <a:t>Chapter</a:t>
            </a:r>
            <a:r>
              <a:rPr lang="en-US" sz="25400">
                <a:effectLst>
                  <a:outerShdw blurRad="38100" dist="38100" dir="2700000" algn="tl">
                    <a:srgbClr val="C0C0C0"/>
                  </a:outerShdw>
                </a:effectLst>
                <a:latin typeface="Freestyle Script" pitchFamily="66" charset="0"/>
              </a:rPr>
              <a:t> </a:t>
            </a:r>
            <a:br>
              <a:rPr lang="en-US" sz="25400">
                <a:effectLst>
                  <a:outerShdw blurRad="38100" dist="38100" dir="2700000" algn="tl">
                    <a:srgbClr val="C0C0C0"/>
                  </a:outerShdw>
                </a:effectLst>
                <a:latin typeface="Freestyle Script" pitchFamily="66" charset="0"/>
              </a:rPr>
            </a:br>
            <a:r>
              <a:rPr lang="en-US" sz="1440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charset="0"/>
              </a:rPr>
              <a:t>20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95400" y="4495800"/>
            <a:ext cx="6553200" cy="1371600"/>
          </a:xfrm>
          <a:solidFill>
            <a:srgbClr val="FFFF00"/>
          </a:solidFill>
          <a:ln w="38100"/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Understanding Financial And Risk Management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u="sng">
                <a:effectLst>
                  <a:outerShdw blurRad="38100" dist="38100" dir="2700000" algn="tl">
                    <a:srgbClr val="C0C0C0"/>
                  </a:outerShdw>
                </a:effectLst>
              </a:rPr>
              <a:t>Chapter 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524000"/>
            <a:ext cx="7543800" cy="4572000"/>
          </a:xfrm>
        </p:spPr>
        <p:txBody>
          <a:bodyPr/>
          <a:lstStyle/>
          <a:p>
            <a:pPr>
              <a:lnSpc>
                <a:spcPct val="85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Role Of The Financial Manager</a:t>
            </a:r>
          </a:p>
          <a:p>
            <a:pPr>
              <a:lnSpc>
                <a:spcPct val="85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Why Do Businesses Need Funds?</a:t>
            </a:r>
          </a:p>
          <a:p>
            <a:pPr>
              <a:lnSpc>
                <a:spcPct val="85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Sources Of Short-Term Funds</a:t>
            </a:r>
          </a:p>
          <a:p>
            <a:pPr>
              <a:lnSpc>
                <a:spcPct val="85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Sources Of Long-Term Funds</a:t>
            </a:r>
          </a:p>
          <a:p>
            <a:pPr>
              <a:lnSpc>
                <a:spcPct val="85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Financial Management For Small Business</a:t>
            </a:r>
          </a:p>
          <a:p>
            <a:pPr>
              <a:lnSpc>
                <a:spcPct val="85000"/>
              </a:lnSpc>
              <a:buFont typeface="Wingdings" pitchFamily="2" charset="2"/>
              <a:buChar char="ü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Risk Management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5400">
                <a:effectLst>
                  <a:outerShdw blurRad="38100" dist="38100" dir="2700000" algn="tl">
                    <a:srgbClr val="C0C0C0"/>
                  </a:outerShdw>
                </a:effectLst>
              </a:rPr>
              <a:t>Trade Credit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Open-Book Credit</a:t>
            </a:r>
          </a:p>
          <a:p>
            <a:pPr lvl="1">
              <a:lnSpc>
                <a:spcPct val="90000"/>
              </a:lnSpc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Good faith agreement</a:t>
            </a:r>
          </a:p>
          <a:p>
            <a:pPr>
              <a:lnSpc>
                <a:spcPct val="90000"/>
              </a:lnSpc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Promissory Notes</a:t>
            </a:r>
          </a:p>
          <a:p>
            <a:pPr lvl="1">
              <a:lnSpc>
                <a:spcPct val="90000"/>
              </a:lnSpc>
            </a:pPr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Legally binding document to pay in future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Trade Draft Vs. Trade Acceptance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68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5400">
                <a:effectLst>
                  <a:outerShdw blurRad="38100" dist="38100" dir="2700000" algn="tl">
                    <a:srgbClr val="C0C0C0"/>
                  </a:outerShdw>
                </a:effectLst>
              </a:rPr>
              <a:t>Trade Credit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Trade Draft Vs. Trade Acceptance</a:t>
            </a:r>
          </a:p>
          <a:p>
            <a:pPr lvl="1"/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Attached to the merchandizing shipment</a:t>
            </a:r>
          </a:p>
          <a:p>
            <a:pPr lvl="1"/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On receipt, the buyers signs it </a:t>
            </a:r>
          </a:p>
          <a:p>
            <a:pPr lvl="2"/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Tells about the payment and the date</a:t>
            </a:r>
          </a:p>
          <a:p>
            <a:pPr lvl="1"/>
            <a:r>
              <a:rPr lang="en-US" sz="3200">
                <a:effectLst>
                  <a:outerShdw blurRad="38100" dist="38100" dir="2700000" algn="tl">
                    <a:srgbClr val="C0C0C0"/>
                  </a:outerShdw>
                </a:effectLst>
              </a:rPr>
              <a:t>After signing it becomes a trade acceptance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6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68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8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6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Secured </a:t>
            </a:r>
            <a:b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Short-Term Loans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Collateral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Inventory Loans</a:t>
            </a:r>
          </a:p>
          <a:p>
            <a:pPr lvl="1"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Lends some portion of the inventory value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Accounts Receivable</a:t>
            </a:r>
          </a:p>
          <a:p>
            <a:pPr lvl="1"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Pledging</a:t>
            </a:r>
          </a:p>
          <a:p>
            <a:pPr lvl="1"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Factoring</a:t>
            </a:r>
          </a:p>
          <a:p>
            <a:pPr lvl="2"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Purchaser of the A/R known as the factor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7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7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7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Unsecured </a:t>
            </a:r>
            <a:b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Short-Term Loans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5000"/>
              </a:lnSpc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No Collateral</a:t>
            </a:r>
          </a:p>
          <a:p>
            <a:pPr>
              <a:lnSpc>
                <a:spcPct val="125000"/>
              </a:lnSpc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Compensating Balance</a:t>
            </a:r>
          </a:p>
          <a:p>
            <a:pPr lvl="1">
              <a:lnSpc>
                <a:spcPct val="125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Keep a portion of the loan amount with the bank in a non interest bearing account</a:t>
            </a:r>
          </a:p>
          <a:p>
            <a:pPr>
              <a:lnSpc>
                <a:spcPct val="125000"/>
              </a:lnSpc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Line Of Credit</a:t>
            </a:r>
          </a:p>
          <a:p>
            <a:pPr>
              <a:lnSpc>
                <a:spcPct val="125000"/>
              </a:lnSpc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Revolving Credit Agreement</a:t>
            </a:r>
          </a:p>
          <a:p>
            <a:pPr>
              <a:lnSpc>
                <a:spcPct val="125000"/>
              </a:lnSpc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Commercial Paper</a:t>
            </a:r>
          </a:p>
          <a:p>
            <a:pPr lvl="1">
              <a:lnSpc>
                <a:spcPct val="125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Short-term securities containing the borrower promise to pay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9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8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8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8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8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8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Debt Financing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Long-Term Obligation</a:t>
            </a: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Long-Term Loans</a:t>
            </a:r>
          </a:p>
          <a:p>
            <a:pPr lvl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Often Arranged Quickly</a:t>
            </a:r>
          </a:p>
          <a:p>
            <a:pPr lvl="2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Limited number of parties involved</a:t>
            </a:r>
          </a:p>
          <a:p>
            <a:pPr lvl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No Public Disclosure</a:t>
            </a:r>
          </a:p>
          <a:p>
            <a:pPr lvl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Duration Matched To Needs</a:t>
            </a:r>
          </a:p>
          <a:p>
            <a:pPr lvl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Clauses Make It Possible To Change Terms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Issues In</a:t>
            </a:r>
            <a:b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Debt Financing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905000"/>
            <a:ext cx="7543800" cy="3962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Interest Rates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Fixed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Floating </a:t>
            </a:r>
          </a:p>
          <a:p>
            <a:pPr>
              <a:lnSpc>
                <a:spcPct val="115000"/>
              </a:lnSpc>
              <a:buFontTx/>
              <a:buNone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Corporate Bonds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A promise to pay the holder a certain amount of money on a specified date</a:t>
            </a:r>
          </a:p>
          <a:p>
            <a:pPr lvl="1">
              <a:lnSpc>
                <a:spcPct val="80000"/>
              </a:lnSpc>
            </a:pPr>
            <a:r>
              <a:rPr lang="en-US" sz="2000">
                <a:effectLst>
                  <a:outerShdw blurRad="38100" dist="38100" dir="2700000" algn="tl">
                    <a:srgbClr val="C0C0C0"/>
                  </a:outerShdw>
                </a:effectLst>
              </a:rPr>
              <a:t>Large amount for a long period of time</a:t>
            </a:r>
          </a:p>
          <a:p>
            <a:pPr>
              <a:lnSpc>
                <a:spcPct val="115000"/>
              </a:lnSpc>
              <a:buFontTx/>
              <a:buNone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Bond Indentures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Five “C’s” Of Credit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haracter</a:t>
            </a:r>
            <a:endParaRPr lang="en-US" sz="440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None/>
            </a:pPr>
            <a:r>
              <a:rPr 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apacity</a:t>
            </a:r>
            <a:endParaRPr lang="en-US" sz="440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None/>
            </a:pPr>
            <a:r>
              <a:rPr 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apital</a:t>
            </a:r>
            <a:endParaRPr lang="en-US" sz="440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None/>
            </a:pPr>
            <a:r>
              <a:rPr 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onditions</a:t>
            </a:r>
            <a:endParaRPr lang="en-US" sz="440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Tx/>
              <a:buNone/>
            </a:pPr>
            <a:r>
              <a:rPr 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sz="4400">
                <a:effectLst>
                  <a:outerShdw blurRad="38100" dist="38100" dir="2700000" algn="tl">
                    <a:srgbClr val="C0C0C0"/>
                  </a:outerShdw>
                </a:effectLst>
              </a:rPr>
              <a:t>ollateral</a:t>
            </a:r>
            <a:endParaRPr lang="en-US" sz="440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9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Equity Financing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Claim To Earnings</a:t>
            </a: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Common Stock</a:t>
            </a:r>
          </a:p>
          <a:p>
            <a:pPr lvl="1"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Dividends</a:t>
            </a:r>
          </a:p>
          <a:p>
            <a:pPr lvl="1"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Appreciation (Growth)</a:t>
            </a: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Retained Earnings</a:t>
            </a: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Financial Burden</a:t>
            </a:r>
          </a:p>
          <a:p>
            <a:pPr>
              <a:lnSpc>
                <a:spcPct val="90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Hybrid- Preferred Stock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Stockholders’ Equity</a:t>
            </a:r>
          </a:p>
        </p:txBody>
      </p:sp>
      <p:pic>
        <p:nvPicPr>
          <p:cNvPr id="21509" name="Picture 5" descr="Table 20"/>
          <p:cNvPicPr>
            <a:picLocks noChangeAspect="1" noChangeArrowheads="1"/>
          </p:cNvPicPr>
          <p:nvPr/>
        </p:nvPicPr>
        <p:blipFill>
          <a:blip r:embed="rId2">
            <a:lum bright="-4000"/>
          </a:blip>
          <a:srcRect/>
          <a:stretch>
            <a:fillRect/>
          </a:stretch>
        </p:blipFill>
        <p:spPr bwMode="auto">
          <a:xfrm>
            <a:off x="1447800" y="2398713"/>
            <a:ext cx="7467600" cy="24034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Debt Vs. Equity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Capital Structure</a:t>
            </a:r>
          </a:p>
          <a:p>
            <a:pPr>
              <a:lnSpc>
                <a:spcPct val="40000"/>
              </a:lnSpc>
              <a:buFontTx/>
              <a:buNone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Financial Risk</a:t>
            </a:r>
          </a:p>
          <a:p>
            <a:pPr>
              <a:lnSpc>
                <a:spcPct val="40000"/>
              </a:lnSpc>
              <a:buFontTx/>
              <a:buNone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Investors’ Return Expectations</a:t>
            </a:r>
          </a:p>
          <a:p>
            <a:pPr>
              <a:lnSpc>
                <a:spcPct val="40000"/>
              </a:lnSpc>
              <a:buFontTx/>
              <a:buNone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Risk-Return Relationship</a:t>
            </a:r>
          </a:p>
        </p:txBody>
      </p:sp>
      <p:pic>
        <p:nvPicPr>
          <p:cNvPr id="23557" name="Picture 5" descr="Figure 20"/>
          <p:cNvPicPr>
            <a:picLocks noChangeAspect="1" noChangeArrowheads="1"/>
          </p:cNvPicPr>
          <p:nvPr/>
        </p:nvPicPr>
        <p:blipFill>
          <a:blip r:embed="rId2">
            <a:lum bright="-4000"/>
          </a:blip>
          <a:srcRect/>
          <a:stretch>
            <a:fillRect/>
          </a:stretch>
        </p:blipFill>
        <p:spPr bwMode="auto">
          <a:xfrm>
            <a:off x="2209800" y="1462088"/>
            <a:ext cx="5468938" cy="4710112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Establishing </a:t>
            </a:r>
            <a:b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Bank/Trade Credit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Long-Term Funding</a:t>
            </a:r>
          </a:p>
          <a:p>
            <a:pPr lvl="1">
              <a:lnSpc>
                <a:spcPct val="9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Established Company</a:t>
            </a:r>
          </a:p>
          <a:p>
            <a:pPr lvl="1">
              <a:lnSpc>
                <a:spcPct val="9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New Business</a:t>
            </a:r>
          </a:p>
          <a:p>
            <a:pPr lvl="1">
              <a:lnSpc>
                <a:spcPct val="50000"/>
              </a:lnSpc>
              <a:buFontTx/>
              <a:buNone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Business Plan</a:t>
            </a:r>
          </a:p>
          <a:p>
            <a:pPr lvl="1">
              <a:lnSpc>
                <a:spcPct val="9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Why money is needed</a:t>
            </a:r>
          </a:p>
          <a:p>
            <a:pPr lvl="1">
              <a:lnSpc>
                <a:spcPct val="9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Amount</a:t>
            </a:r>
          </a:p>
          <a:p>
            <a:pPr lvl="1">
              <a:lnSpc>
                <a:spcPct val="9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How the money will be used</a:t>
            </a:r>
          </a:p>
          <a:p>
            <a:pPr>
              <a:lnSpc>
                <a:spcPct val="50000"/>
              </a:lnSpc>
              <a:buFontTx/>
              <a:buNone/>
            </a:pPr>
            <a:endParaRPr lang="en-US" sz="28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2800">
                <a:effectLst>
                  <a:outerShdw blurRad="38100" dist="38100" dir="2700000" algn="tl">
                    <a:srgbClr val="C0C0C0"/>
                  </a:outerShdw>
                </a:effectLst>
              </a:rPr>
              <a:t>Venture Capital</a:t>
            </a:r>
          </a:p>
          <a:p>
            <a:pPr lvl="1">
              <a:lnSpc>
                <a:spcPct val="90000"/>
              </a:lnSpc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Part ownership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1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8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8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81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81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1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Risk Management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Risk = Uncertain Outcome</a:t>
            </a:r>
          </a:p>
          <a:p>
            <a:pPr>
              <a:lnSpc>
                <a:spcPct val="11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Speculative Risk- Gain Vs. Loss</a:t>
            </a:r>
          </a:p>
          <a:p>
            <a:pPr>
              <a:lnSpc>
                <a:spcPct val="11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Pure Risk- Loss Vs. No Loss</a:t>
            </a:r>
          </a:p>
          <a:p>
            <a:pPr>
              <a:lnSpc>
                <a:spcPct val="11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Risk Management </a:t>
            </a:r>
          </a:p>
          <a:p>
            <a:pPr lvl="1">
              <a:lnSpc>
                <a:spcPct val="115000"/>
              </a:lnSpc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Process of conserving the firms earning power and assets by reducing the threats of losses due to uncontrollable events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5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Risk-Management Process</a:t>
            </a:r>
          </a:p>
        </p:txBody>
      </p:sp>
      <p:pic>
        <p:nvPicPr>
          <p:cNvPr id="27653" name="Picture 5" descr="Figure 20"/>
          <p:cNvPicPr>
            <a:picLocks noChangeAspect="1" noChangeArrowheads="1"/>
          </p:cNvPicPr>
          <p:nvPr/>
        </p:nvPicPr>
        <p:blipFill>
          <a:blip r:embed="rId2">
            <a:lum bright="-4000"/>
          </a:blip>
          <a:srcRect/>
          <a:stretch>
            <a:fillRect/>
          </a:stretch>
        </p:blipFill>
        <p:spPr bwMode="auto">
          <a:xfrm>
            <a:off x="2935288" y="1524000"/>
            <a:ext cx="3616325" cy="4648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Risk Alternatives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45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Avoidance</a:t>
            </a:r>
          </a:p>
          <a:p>
            <a:pPr>
              <a:lnSpc>
                <a:spcPct val="145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Control</a:t>
            </a:r>
          </a:p>
          <a:p>
            <a:pPr>
              <a:lnSpc>
                <a:spcPct val="145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Retention</a:t>
            </a:r>
          </a:p>
          <a:p>
            <a:pPr>
              <a:lnSpc>
                <a:spcPct val="145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Transfer</a:t>
            </a:r>
          </a:p>
          <a:p>
            <a:pPr>
              <a:lnSpc>
                <a:spcPct val="145000"/>
              </a:lnSpc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4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42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2500">
                <a:effectLst>
                  <a:outerShdw blurRad="38100" dist="38100" dir="2700000" algn="tl">
                    <a:srgbClr val="C0C0C0"/>
                  </a:outerShdw>
                </a:effectLst>
              </a:rPr>
              <a:t>Criteria For</a:t>
            </a:r>
            <a:br>
              <a:rPr lang="en-US" sz="25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500">
                <a:effectLst>
                  <a:outerShdw blurRad="38100" dist="38100" dir="2700000" algn="tl">
                    <a:srgbClr val="C0C0C0"/>
                  </a:outerShdw>
                </a:effectLst>
              </a:rPr>
              <a:t>Insurable Vs. Uninsurable Risk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Predictability</a:t>
            </a:r>
          </a:p>
          <a:p>
            <a:pPr>
              <a:lnSpc>
                <a:spcPct val="55000"/>
              </a:lnSpc>
              <a:buFontTx/>
              <a:buNone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Casualty</a:t>
            </a:r>
          </a:p>
          <a:p>
            <a:pPr>
              <a:lnSpc>
                <a:spcPct val="50000"/>
              </a:lnSpc>
              <a:buFontTx/>
              <a:buNone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Unconnectedness</a:t>
            </a:r>
          </a:p>
          <a:p>
            <a:pPr>
              <a:lnSpc>
                <a:spcPct val="50000"/>
              </a:lnSpc>
              <a:buFontTx/>
              <a:buNone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Verifiability</a:t>
            </a:r>
          </a:p>
          <a:p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2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Business</a:t>
            </a:r>
            <a:b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Insurance Products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371600" y="1524000"/>
            <a:ext cx="7543800" cy="4495800"/>
          </a:xfrm>
        </p:spPr>
        <p:txBody>
          <a:bodyPr/>
          <a:lstStyle/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Liability</a:t>
            </a:r>
          </a:p>
          <a:p>
            <a:pPr lvl="1"/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Workers’ Compensation</a:t>
            </a:r>
          </a:p>
          <a:p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Property</a:t>
            </a:r>
          </a:p>
          <a:p>
            <a:pPr lvl="1">
              <a:buFontTx/>
              <a:buNone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Employee</a:t>
            </a:r>
            <a:b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Insurance Products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Life</a:t>
            </a:r>
          </a:p>
          <a:p>
            <a:pPr>
              <a:lnSpc>
                <a:spcPct val="55000"/>
              </a:lnSpc>
              <a:buFontTx/>
              <a:buNone/>
            </a:pPr>
            <a:endParaRPr lang="en-US" sz="36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Health</a:t>
            </a:r>
          </a:p>
          <a:p>
            <a:endParaRPr lang="en-US" sz="36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Areas Of Potential</a:t>
            </a:r>
            <a:b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600">
                <a:effectLst>
                  <a:outerShdw blurRad="38100" dist="38100" dir="2700000" algn="tl">
                    <a:srgbClr val="C0C0C0"/>
                  </a:outerShdw>
                </a:effectLst>
              </a:rPr>
              <a:t>Risk In E-Commerce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Media Liability</a:t>
            </a:r>
          </a:p>
          <a:p>
            <a:pPr>
              <a:lnSpc>
                <a:spcPct val="75000"/>
              </a:lnSpc>
              <a:buFontTx/>
              <a:buNone/>
            </a:pPr>
            <a:endParaRPr lang="en-US" sz="4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75000"/>
              </a:lnSpc>
            </a:pPr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Errors And Omissions</a:t>
            </a:r>
          </a:p>
          <a:p>
            <a:pPr>
              <a:lnSpc>
                <a:spcPct val="75000"/>
              </a:lnSpc>
              <a:buFontTx/>
              <a:buNone/>
            </a:pPr>
            <a:endParaRPr lang="en-US" sz="40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Loss Of Service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358</Words>
  <Application>Microsoft Office PowerPoint</Application>
  <PresentationFormat>On-screen Show (4:3)</PresentationFormat>
  <Paragraphs>129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Lecture 31</vt:lpstr>
      <vt:lpstr>Chapter  20</vt:lpstr>
      <vt:lpstr>Chapter Outline</vt:lpstr>
      <vt:lpstr>Trade Credit</vt:lpstr>
      <vt:lpstr>Trade Credit</vt:lpstr>
      <vt:lpstr>Secured  Short-Term Loans</vt:lpstr>
      <vt:lpstr>Unsecured  Short-Term Loans</vt:lpstr>
      <vt:lpstr>Debt Financing</vt:lpstr>
      <vt:lpstr>Issues In Debt Financing</vt:lpstr>
      <vt:lpstr>Five “C’s” Of Credit</vt:lpstr>
      <vt:lpstr>Equity Financing</vt:lpstr>
      <vt:lpstr>Stockholders’ Equity</vt:lpstr>
      <vt:lpstr>Debt Vs. Equity</vt:lpstr>
      <vt:lpstr>Risk-Return Relationship</vt:lpstr>
      <vt:lpstr>Establishing  Bank/Trade Credit</vt:lpstr>
      <vt:lpstr>Risk Management</vt:lpstr>
      <vt:lpstr>Risk-Management Process</vt:lpstr>
      <vt:lpstr>Risk Alternatives</vt:lpstr>
      <vt:lpstr>Criteria For Insurable Vs. Uninsurable Risk</vt:lpstr>
      <vt:lpstr>Business Insurance Products</vt:lpstr>
      <vt:lpstr>Employee Insurance Products</vt:lpstr>
      <vt:lpstr>Areas Of Potential Risk In E-Commerce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31</dc:title>
  <dc:creator>NTS</dc:creator>
  <cp:lastModifiedBy>NTS</cp:lastModifiedBy>
  <cp:revision>1</cp:revision>
  <dcterms:created xsi:type="dcterms:W3CDTF">2012-06-22T06:48:25Z</dcterms:created>
  <dcterms:modified xsi:type="dcterms:W3CDTF">2012-06-22T06:50:18Z</dcterms:modified>
</cp:coreProperties>
</file>