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54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84CAA-1F8E-4D63-9EAC-B678E6C9F3BA}" type="datetimeFigureOut">
              <a:rPr lang="en-US" smtClean="0"/>
              <a:t>6/21/2012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7143E-A199-4C76-B53D-EBCB8DB681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84CAA-1F8E-4D63-9EAC-B678E6C9F3BA}" type="datetimeFigureOut">
              <a:rPr lang="en-US" smtClean="0"/>
              <a:t>6/21/2012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7143E-A199-4C76-B53D-EBCB8DB681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84CAA-1F8E-4D63-9EAC-B678E6C9F3BA}" type="datetimeFigureOut">
              <a:rPr lang="en-US" smtClean="0"/>
              <a:t>6/21/2012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7143E-A199-4C76-B53D-EBCB8DB681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84CAA-1F8E-4D63-9EAC-B678E6C9F3BA}" type="datetimeFigureOut">
              <a:rPr lang="en-US" smtClean="0"/>
              <a:t>6/21/2012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7143E-A199-4C76-B53D-EBCB8DB681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84CAA-1F8E-4D63-9EAC-B678E6C9F3BA}" type="datetimeFigureOut">
              <a:rPr lang="en-US" smtClean="0"/>
              <a:t>6/21/2012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7143E-A199-4C76-B53D-EBCB8DB681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84CAA-1F8E-4D63-9EAC-B678E6C9F3BA}" type="datetimeFigureOut">
              <a:rPr lang="en-US" smtClean="0"/>
              <a:t>6/21/2012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7143E-A199-4C76-B53D-EBCB8DB681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84CAA-1F8E-4D63-9EAC-B678E6C9F3BA}" type="datetimeFigureOut">
              <a:rPr lang="en-US" smtClean="0"/>
              <a:t>6/21/2012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7143E-A199-4C76-B53D-EBCB8DB681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84CAA-1F8E-4D63-9EAC-B678E6C9F3BA}" type="datetimeFigureOut">
              <a:rPr lang="en-US" smtClean="0"/>
              <a:t>6/21/2012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7143E-A199-4C76-B53D-EBCB8DB681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84CAA-1F8E-4D63-9EAC-B678E6C9F3BA}" type="datetimeFigureOut">
              <a:rPr lang="en-US" smtClean="0"/>
              <a:t>6/21/2012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7143E-A199-4C76-B53D-EBCB8DB681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84CAA-1F8E-4D63-9EAC-B678E6C9F3BA}" type="datetimeFigureOut">
              <a:rPr lang="en-US" smtClean="0"/>
              <a:t>6/21/2012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7143E-A199-4C76-B53D-EBCB8DB681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84CAA-1F8E-4D63-9EAC-B678E6C9F3BA}" type="datetimeFigureOut">
              <a:rPr lang="en-US" smtClean="0"/>
              <a:t>6/21/2012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7143E-A199-4C76-B53D-EBCB8DB681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B84CAA-1F8E-4D63-9EAC-B678E6C9F3BA}" type="datetimeFigureOut">
              <a:rPr lang="en-US" smtClean="0"/>
              <a:t>6/21/2012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7143E-A199-4C76-B53D-EBCB8DB6813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0" y="2130425"/>
            <a:ext cx="7772400" cy="1470025"/>
          </a:xfrm>
        </p:spPr>
        <p:txBody>
          <a:bodyPr/>
          <a:lstStyle/>
          <a:p>
            <a:r>
              <a:rPr lang="en-US" dirty="0" smtClean="0"/>
              <a:t>Lecture 29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Financial Statements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5000"/>
              </a:lnSpc>
            </a:pPr>
            <a:r>
              <a:rPr lang="en-US"/>
              <a:t>Balance Sheet- Statement of Financial Position</a:t>
            </a:r>
          </a:p>
          <a:p>
            <a:pPr>
              <a:lnSpc>
                <a:spcPct val="115000"/>
              </a:lnSpc>
            </a:pPr>
            <a:r>
              <a:rPr lang="en-US"/>
              <a:t>Income Statement- Statement of Revenue and Expenses</a:t>
            </a:r>
          </a:p>
          <a:p>
            <a:pPr>
              <a:lnSpc>
                <a:spcPct val="115000"/>
              </a:lnSpc>
            </a:pPr>
            <a:r>
              <a:rPr lang="en-US"/>
              <a:t>Statement of Cash Flows Budget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45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Balance Sheet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84388"/>
            <a:ext cx="8229600" cy="3798887"/>
          </a:xfrm>
        </p:spPr>
        <p:txBody>
          <a:bodyPr/>
          <a:lstStyle/>
          <a:p>
            <a:r>
              <a:rPr lang="en-US" sz="4000"/>
              <a:t>Assets</a:t>
            </a:r>
          </a:p>
          <a:p>
            <a:pPr>
              <a:lnSpc>
                <a:spcPct val="65000"/>
              </a:lnSpc>
              <a:buFontTx/>
              <a:buNone/>
            </a:pPr>
            <a:endParaRPr lang="en-US" sz="4000"/>
          </a:p>
          <a:p>
            <a:r>
              <a:rPr lang="en-US" sz="4000"/>
              <a:t>Liabilities</a:t>
            </a:r>
          </a:p>
          <a:p>
            <a:pPr>
              <a:lnSpc>
                <a:spcPct val="65000"/>
              </a:lnSpc>
              <a:buFontTx/>
              <a:buNone/>
            </a:pPr>
            <a:endParaRPr lang="en-US" sz="4000"/>
          </a:p>
          <a:p>
            <a:r>
              <a:rPr lang="en-US" sz="4000"/>
              <a:t>Owners’ Equity</a:t>
            </a:r>
          </a:p>
        </p:txBody>
      </p:sp>
      <p:pic>
        <p:nvPicPr>
          <p:cNvPr id="21508" name="Picture 4" descr="Balance Shee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0" y="2362200"/>
            <a:ext cx="2487613" cy="218598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50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Current Assets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5000"/>
              </a:lnSpc>
            </a:pPr>
            <a:r>
              <a:rPr lang="en-US" sz="2800"/>
              <a:t>Liquidity</a:t>
            </a:r>
          </a:p>
          <a:p>
            <a:pPr>
              <a:lnSpc>
                <a:spcPct val="105000"/>
              </a:lnSpc>
            </a:pPr>
            <a:r>
              <a:rPr lang="en-US" sz="2800"/>
              <a:t>Accounts Receivable</a:t>
            </a:r>
          </a:p>
          <a:p>
            <a:pPr lvl="1">
              <a:lnSpc>
                <a:spcPct val="105000"/>
              </a:lnSpc>
            </a:pPr>
            <a:r>
              <a:rPr lang="en-US" sz="2400"/>
              <a:t>Amount due from customers who have purchased goods on credit</a:t>
            </a:r>
          </a:p>
          <a:p>
            <a:pPr lvl="1">
              <a:lnSpc>
                <a:spcPct val="105000"/>
              </a:lnSpc>
            </a:pPr>
            <a:r>
              <a:rPr lang="en-US" sz="2400"/>
              <a:t>Allowance for doubtful accounts</a:t>
            </a:r>
          </a:p>
          <a:p>
            <a:pPr>
              <a:lnSpc>
                <a:spcPct val="105000"/>
              </a:lnSpc>
            </a:pPr>
            <a:r>
              <a:rPr lang="en-US" sz="2800"/>
              <a:t>Merchandise Inventory</a:t>
            </a:r>
          </a:p>
          <a:p>
            <a:pPr lvl="1">
              <a:lnSpc>
                <a:spcPct val="105000"/>
              </a:lnSpc>
            </a:pPr>
            <a:r>
              <a:rPr lang="en-US" sz="2400"/>
              <a:t>Cost of merchandise that has been acquired for sale  and is still on hand</a:t>
            </a:r>
          </a:p>
          <a:p>
            <a:pPr lvl="1">
              <a:lnSpc>
                <a:spcPct val="105000"/>
              </a:lnSpc>
            </a:pPr>
            <a:r>
              <a:rPr lang="en-US" sz="2400"/>
              <a:t>On assumptions</a:t>
            </a:r>
          </a:p>
          <a:p>
            <a:pPr>
              <a:lnSpc>
                <a:spcPct val="105000"/>
              </a:lnSpc>
              <a:buFontTx/>
              <a:buNone/>
            </a:pPr>
            <a:endParaRPr lang="en-US" sz="2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Current Assets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5000"/>
              </a:lnSpc>
            </a:pPr>
            <a:r>
              <a:rPr lang="en-US"/>
              <a:t>Prepaid Expenses</a:t>
            </a:r>
          </a:p>
          <a:p>
            <a:pPr lvl="1">
              <a:lnSpc>
                <a:spcPct val="105000"/>
              </a:lnSpc>
            </a:pPr>
            <a:r>
              <a:rPr lang="en-US"/>
              <a:t>Supplies on hand and rent paid for the period to come</a:t>
            </a:r>
          </a:p>
          <a:p>
            <a:pPr>
              <a:lnSpc>
                <a:spcPct val="105000"/>
              </a:lnSpc>
            </a:pPr>
            <a:r>
              <a:rPr lang="en-US"/>
              <a:t>Marketable Securities</a:t>
            </a:r>
          </a:p>
          <a:p>
            <a:pPr lvl="1">
              <a:lnSpc>
                <a:spcPct val="105000"/>
              </a:lnSpc>
            </a:pPr>
            <a:r>
              <a:rPr lang="en-US"/>
              <a:t>Bonds and shares which have been purchased as short term investment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Balance Sheet</a:t>
            </a:r>
          </a:p>
        </p:txBody>
      </p:sp>
      <p:pic>
        <p:nvPicPr>
          <p:cNvPr id="23555" name="Picture 3" descr="Figure 17"/>
          <p:cNvPicPr>
            <a:picLocks noChangeAspect="1" noChangeArrowheads="1"/>
          </p:cNvPicPr>
          <p:nvPr/>
        </p:nvPicPr>
        <p:blipFill>
          <a:blip r:embed="rId2">
            <a:lum bright="-4000"/>
          </a:blip>
          <a:srcRect/>
          <a:stretch>
            <a:fillRect/>
          </a:stretch>
        </p:blipFill>
        <p:spPr bwMode="auto">
          <a:xfrm>
            <a:off x="1905000" y="1409700"/>
            <a:ext cx="6400800" cy="4846638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Fixed Assets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60000"/>
              </a:lnSpc>
            </a:pPr>
            <a:r>
              <a:rPr lang="en-US"/>
              <a:t>Long-Term</a:t>
            </a:r>
          </a:p>
          <a:p>
            <a:pPr>
              <a:lnSpc>
                <a:spcPct val="160000"/>
              </a:lnSpc>
            </a:pPr>
            <a:r>
              <a:rPr lang="en-US"/>
              <a:t>Depreciation</a:t>
            </a:r>
          </a:p>
          <a:p>
            <a:pPr lvl="1">
              <a:lnSpc>
                <a:spcPct val="160000"/>
              </a:lnSpc>
            </a:pPr>
            <a:r>
              <a:rPr lang="en-US"/>
              <a:t>spread cost over the useful life</a:t>
            </a:r>
          </a:p>
          <a:p>
            <a:pPr lvl="1">
              <a:lnSpc>
                <a:spcPct val="160000"/>
              </a:lnSpc>
            </a:pPr>
            <a:r>
              <a:rPr lang="en-US"/>
              <a:t>Wear out or become obsolete as a result of which the value decreases</a:t>
            </a:r>
          </a:p>
          <a:p>
            <a:pPr>
              <a:lnSpc>
                <a:spcPct val="160000"/>
              </a:lnSpc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57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Intangible Assets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r>
              <a:rPr lang="en-US"/>
              <a:t>Monetary Value?</a:t>
            </a:r>
          </a:p>
          <a:p>
            <a:pPr lvl="1">
              <a:lnSpc>
                <a:spcPct val="95000"/>
              </a:lnSpc>
            </a:pPr>
            <a:r>
              <a:rPr lang="en-US"/>
              <a:t>In terms of expected benefits</a:t>
            </a:r>
          </a:p>
          <a:p>
            <a:pPr>
              <a:lnSpc>
                <a:spcPct val="95000"/>
              </a:lnSpc>
            </a:pPr>
            <a:r>
              <a:rPr lang="en-US"/>
              <a:t>Intellectual Property</a:t>
            </a:r>
          </a:p>
          <a:p>
            <a:pPr lvl="1">
              <a:lnSpc>
                <a:spcPct val="95000"/>
              </a:lnSpc>
            </a:pPr>
            <a:r>
              <a:rPr lang="en-US"/>
              <a:t>Patents</a:t>
            </a:r>
          </a:p>
          <a:p>
            <a:pPr lvl="1">
              <a:lnSpc>
                <a:spcPct val="95000"/>
              </a:lnSpc>
            </a:pPr>
            <a:r>
              <a:rPr lang="en-US"/>
              <a:t>Copyrights</a:t>
            </a:r>
          </a:p>
          <a:p>
            <a:pPr lvl="1">
              <a:lnSpc>
                <a:spcPct val="95000"/>
              </a:lnSpc>
            </a:pPr>
            <a:r>
              <a:rPr lang="en-US"/>
              <a:t>Trademarks</a:t>
            </a:r>
          </a:p>
          <a:p>
            <a:pPr lvl="1">
              <a:lnSpc>
                <a:spcPct val="95000"/>
              </a:lnSpc>
            </a:pPr>
            <a:r>
              <a:rPr lang="en-US"/>
              <a:t>Franchise Fees</a:t>
            </a:r>
          </a:p>
          <a:p>
            <a:pPr>
              <a:lnSpc>
                <a:spcPct val="95000"/>
              </a:lnSpc>
            </a:pPr>
            <a:r>
              <a:rPr lang="en-US"/>
              <a:t>Goodwill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60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Liabilities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Current</a:t>
            </a:r>
          </a:p>
          <a:p>
            <a:pPr lvl="1"/>
            <a:r>
              <a:rPr lang="en-US"/>
              <a:t>Accounts Payable</a:t>
            </a:r>
          </a:p>
          <a:p>
            <a:pPr lvl="3"/>
            <a:r>
              <a:rPr lang="en-US"/>
              <a:t>Unpaid bills</a:t>
            </a:r>
          </a:p>
          <a:p>
            <a:pPr lvl="1"/>
            <a:r>
              <a:rPr lang="en-US"/>
              <a:t>Wages &amp; Salaries Payable</a:t>
            </a:r>
          </a:p>
          <a:p>
            <a:pPr lvl="1"/>
            <a:r>
              <a:rPr lang="en-US"/>
              <a:t>Taxes Payable</a:t>
            </a:r>
          </a:p>
          <a:p>
            <a:r>
              <a:rPr lang="en-US"/>
              <a:t>Long-Term –</a:t>
            </a:r>
          </a:p>
          <a:p>
            <a:pPr lvl="1"/>
            <a:r>
              <a:rPr lang="en-US"/>
              <a:t> 1+ Years</a:t>
            </a:r>
          </a:p>
          <a:p>
            <a:pPr lvl="1"/>
            <a:r>
              <a:rPr lang="en-US"/>
              <a:t>Borrowed funds on which the company must pay interest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662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6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Owners’ Equity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20000"/>
              </a:lnSpc>
            </a:pPr>
            <a:r>
              <a:rPr lang="en-US" sz="4000"/>
              <a:t>Common Stock</a:t>
            </a:r>
          </a:p>
          <a:p>
            <a:pPr>
              <a:lnSpc>
                <a:spcPct val="65000"/>
              </a:lnSpc>
              <a:buFontTx/>
              <a:buNone/>
            </a:pPr>
            <a:endParaRPr lang="en-US" sz="4000"/>
          </a:p>
          <a:p>
            <a:pPr>
              <a:lnSpc>
                <a:spcPct val="120000"/>
              </a:lnSpc>
            </a:pPr>
            <a:r>
              <a:rPr lang="en-US" sz="4000"/>
              <a:t>Paid-In Capital</a:t>
            </a:r>
          </a:p>
          <a:p>
            <a:pPr lvl="1">
              <a:lnSpc>
                <a:spcPct val="120000"/>
              </a:lnSpc>
            </a:pPr>
            <a:r>
              <a:rPr lang="en-US" sz="3600"/>
              <a:t>Additional money invested by the owner</a:t>
            </a:r>
          </a:p>
          <a:p>
            <a:pPr>
              <a:lnSpc>
                <a:spcPct val="65000"/>
              </a:lnSpc>
              <a:buFontTx/>
              <a:buNone/>
            </a:pPr>
            <a:endParaRPr lang="en-US" sz="4000"/>
          </a:p>
          <a:p>
            <a:pPr>
              <a:lnSpc>
                <a:spcPct val="120000"/>
              </a:lnSpc>
            </a:pPr>
            <a:r>
              <a:rPr lang="en-US" sz="4000"/>
              <a:t>Retained Earnings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65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Balance Sheet</a:t>
            </a:r>
          </a:p>
        </p:txBody>
      </p:sp>
      <p:pic>
        <p:nvPicPr>
          <p:cNvPr id="46083" name="Picture 3" descr="Figure 17"/>
          <p:cNvPicPr>
            <a:picLocks noChangeAspect="1" noChangeArrowheads="1"/>
          </p:cNvPicPr>
          <p:nvPr/>
        </p:nvPicPr>
        <p:blipFill>
          <a:blip r:embed="rId2">
            <a:lum bright="-4000"/>
          </a:blip>
          <a:srcRect/>
          <a:stretch>
            <a:fillRect/>
          </a:stretch>
        </p:blipFill>
        <p:spPr bwMode="auto">
          <a:xfrm>
            <a:off x="1905000" y="1409700"/>
            <a:ext cx="6400800" cy="4846638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5000"/>
              </a:lnSpc>
            </a:pPr>
            <a:r>
              <a:rPr lang="en-US"/>
              <a:t>Income Statement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Profit &amp; Loss</a:t>
            </a:r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Revenues</a:t>
            </a:r>
          </a:p>
          <a:p>
            <a:pPr>
              <a:lnSpc>
                <a:spcPct val="90000"/>
              </a:lnSpc>
            </a:pPr>
            <a:r>
              <a:rPr lang="en-US"/>
              <a:t>Gross Profit (Gross Margin)</a:t>
            </a:r>
          </a:p>
          <a:p>
            <a:pPr>
              <a:lnSpc>
                <a:spcPct val="90000"/>
              </a:lnSpc>
            </a:pPr>
            <a:r>
              <a:rPr lang="en-US"/>
              <a:t>Expense</a:t>
            </a:r>
          </a:p>
          <a:p>
            <a:pPr>
              <a:lnSpc>
                <a:spcPct val="90000"/>
              </a:lnSpc>
            </a:pPr>
            <a:r>
              <a:rPr lang="en-US"/>
              <a:t>“Bottom Line”</a:t>
            </a: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1600200" y="2363788"/>
            <a:ext cx="7162800" cy="608012"/>
          </a:xfrm>
          <a:prstGeom prst="rect">
            <a:avLst/>
          </a:prstGeom>
          <a:solidFill>
            <a:schemeClr val="hlink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tique Olive" pitchFamily="34" charset="0"/>
              </a:rPr>
              <a:t>Revenue – Expense = Profit (Loss)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67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 animBg="1"/>
      <p:bldP spid="2867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52400"/>
            <a:ext cx="7620000" cy="1143000"/>
          </a:xfrm>
        </p:spPr>
        <p:txBody>
          <a:bodyPr/>
          <a:lstStyle/>
          <a:p>
            <a:r>
              <a:rPr lang="en-US"/>
              <a:t>Income Statement</a:t>
            </a:r>
          </a:p>
        </p:txBody>
      </p:sp>
      <p:pic>
        <p:nvPicPr>
          <p:cNvPr id="29699" name="Picture 3" descr="Figure 17"/>
          <p:cNvPicPr>
            <a:picLocks noChangeAspect="1" noChangeArrowheads="1"/>
          </p:cNvPicPr>
          <p:nvPr/>
        </p:nvPicPr>
        <p:blipFill>
          <a:blip r:embed="rId2">
            <a:lum bright="-4000"/>
          </a:blip>
          <a:srcRect/>
          <a:stretch>
            <a:fillRect/>
          </a:stretch>
        </p:blipFill>
        <p:spPr bwMode="auto">
          <a:xfrm>
            <a:off x="2778125" y="1447800"/>
            <a:ext cx="4187825" cy="48006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52400"/>
            <a:ext cx="7620000" cy="1143000"/>
          </a:xfrm>
        </p:spPr>
        <p:txBody>
          <a:bodyPr/>
          <a:lstStyle/>
          <a:p>
            <a:r>
              <a:rPr lang="en-US"/>
              <a:t>Operating Expenses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524000"/>
            <a:ext cx="7543800" cy="4572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/>
              <a:t>Selling Expenses</a:t>
            </a:r>
          </a:p>
          <a:p>
            <a:pPr lvl="1">
              <a:lnSpc>
                <a:spcPct val="80000"/>
              </a:lnSpc>
            </a:pPr>
            <a:r>
              <a:rPr lang="en-US"/>
              <a:t>Sales Force Salaries</a:t>
            </a:r>
          </a:p>
          <a:p>
            <a:pPr lvl="1">
              <a:lnSpc>
                <a:spcPct val="80000"/>
              </a:lnSpc>
            </a:pPr>
            <a:r>
              <a:rPr lang="en-US"/>
              <a:t>Advertising</a:t>
            </a:r>
          </a:p>
          <a:p>
            <a:pPr>
              <a:lnSpc>
                <a:spcPct val="80000"/>
              </a:lnSpc>
            </a:pPr>
            <a:r>
              <a:rPr lang="en-US" sz="2400"/>
              <a:t>General &amp; Administrative</a:t>
            </a:r>
          </a:p>
          <a:p>
            <a:pPr lvl="1">
              <a:lnSpc>
                <a:spcPct val="80000"/>
              </a:lnSpc>
            </a:pPr>
            <a:r>
              <a:rPr lang="en-US"/>
              <a:t>Management Salaries</a:t>
            </a:r>
          </a:p>
          <a:p>
            <a:pPr lvl="1">
              <a:lnSpc>
                <a:spcPct val="80000"/>
              </a:lnSpc>
            </a:pPr>
            <a:r>
              <a:rPr lang="en-US"/>
              <a:t>Maintenance Costs</a:t>
            </a:r>
          </a:p>
          <a:p>
            <a:pPr lvl="2">
              <a:lnSpc>
                <a:spcPct val="80000"/>
              </a:lnSpc>
            </a:pPr>
            <a:r>
              <a:rPr lang="en-US"/>
              <a:t>Telephone</a:t>
            </a:r>
          </a:p>
          <a:p>
            <a:pPr lvl="2">
              <a:lnSpc>
                <a:spcPct val="80000"/>
              </a:lnSpc>
            </a:pPr>
            <a:r>
              <a:rPr lang="en-US"/>
              <a:t>Rent</a:t>
            </a:r>
          </a:p>
          <a:p>
            <a:pPr lvl="2">
              <a:lnSpc>
                <a:spcPct val="80000"/>
              </a:lnSpc>
            </a:pPr>
            <a:r>
              <a:rPr lang="en-US"/>
              <a:t>Utilities</a:t>
            </a:r>
          </a:p>
          <a:p>
            <a:pPr lvl="2">
              <a:lnSpc>
                <a:spcPct val="80000"/>
              </a:lnSpc>
            </a:pPr>
            <a:r>
              <a:rPr lang="en-US"/>
              <a:t>Etc.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0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0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0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307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3600"/>
              <a:t>Statement</a:t>
            </a:r>
            <a:br>
              <a:rPr lang="en-US" sz="3600"/>
            </a:br>
            <a:r>
              <a:rPr lang="en-US" sz="3600"/>
              <a:t>Of Cash Flows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Cash Flows From Operations</a:t>
            </a:r>
          </a:p>
          <a:p>
            <a:pPr>
              <a:lnSpc>
                <a:spcPct val="25000"/>
              </a:lnSpc>
              <a:buFontTx/>
              <a:buNone/>
            </a:pPr>
            <a:endParaRPr lang="en-US"/>
          </a:p>
          <a:p>
            <a:r>
              <a:rPr lang="en-US"/>
              <a:t>Cash Flows From Investing</a:t>
            </a:r>
          </a:p>
          <a:p>
            <a:pPr>
              <a:lnSpc>
                <a:spcPct val="25000"/>
              </a:lnSpc>
              <a:buFontTx/>
              <a:buNone/>
            </a:pPr>
            <a:endParaRPr lang="en-US"/>
          </a:p>
          <a:p>
            <a:r>
              <a:rPr lang="en-US"/>
              <a:t>Cash Flows From Financing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74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Cash Flow</a:t>
            </a:r>
          </a:p>
        </p:txBody>
      </p:sp>
      <p:pic>
        <p:nvPicPr>
          <p:cNvPr id="32771" name="Picture 3" descr="Figure 17"/>
          <p:cNvPicPr>
            <a:picLocks noChangeAspect="1" noChangeArrowheads="1"/>
          </p:cNvPicPr>
          <p:nvPr/>
        </p:nvPicPr>
        <p:blipFill>
          <a:blip r:embed="rId2">
            <a:lum bright="-4000"/>
          </a:blip>
          <a:srcRect/>
          <a:stretch>
            <a:fillRect/>
          </a:stretch>
        </p:blipFill>
        <p:spPr bwMode="auto">
          <a:xfrm>
            <a:off x="2790825" y="1524000"/>
            <a:ext cx="4346575" cy="46482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Budget</a:t>
            </a:r>
          </a:p>
        </p:txBody>
      </p:sp>
      <p:pic>
        <p:nvPicPr>
          <p:cNvPr id="47107" name="Picture 3" descr="Figure 17"/>
          <p:cNvPicPr>
            <a:picLocks noChangeAspect="1" noChangeArrowheads="1"/>
          </p:cNvPicPr>
          <p:nvPr/>
        </p:nvPicPr>
        <p:blipFill>
          <a:blip r:embed="rId2">
            <a:lum bright="-4000"/>
          </a:blip>
          <a:srcRect/>
          <a:stretch>
            <a:fillRect/>
          </a:stretch>
        </p:blipFill>
        <p:spPr bwMode="auto">
          <a:xfrm>
            <a:off x="2976563" y="1447800"/>
            <a:ext cx="3721100" cy="48006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3600"/>
              <a:t>Reporting</a:t>
            </a:r>
            <a:br>
              <a:rPr lang="en-US" sz="3600"/>
            </a:br>
            <a:r>
              <a:rPr lang="en-US" sz="3600"/>
              <a:t>Standards &amp; Practices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Revenue Recognition</a:t>
            </a:r>
          </a:p>
          <a:p>
            <a:pPr lvl="1"/>
            <a:r>
              <a:rPr lang="en-US"/>
              <a:t>Sale Complete &amp; Product Delivered</a:t>
            </a:r>
          </a:p>
          <a:p>
            <a:pPr lvl="1"/>
            <a:r>
              <a:rPr lang="en-US"/>
              <a:t>Sales Price Collected Or Is Collectible (Accounts Receivable)</a:t>
            </a:r>
          </a:p>
          <a:p>
            <a:r>
              <a:rPr lang="en-US"/>
              <a:t>Matching Principle</a:t>
            </a:r>
          </a:p>
          <a:p>
            <a:pPr lvl="1"/>
            <a:r>
              <a:rPr lang="en-US"/>
              <a:t>Expense will be matched with the revenue to determine net income</a:t>
            </a:r>
          </a:p>
          <a:p>
            <a:r>
              <a:rPr lang="en-US"/>
              <a:t>Full Disclosure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79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Matching Principle</a:t>
            </a:r>
          </a:p>
        </p:txBody>
      </p:sp>
      <p:pic>
        <p:nvPicPr>
          <p:cNvPr id="34819" name="Picture 3" descr="Table 17"/>
          <p:cNvPicPr>
            <a:picLocks noChangeAspect="1" noChangeArrowheads="1"/>
          </p:cNvPicPr>
          <p:nvPr/>
        </p:nvPicPr>
        <p:blipFill>
          <a:blip r:embed="rId2">
            <a:lum bright="-4000"/>
          </a:blip>
          <a:srcRect/>
          <a:stretch>
            <a:fillRect/>
          </a:stretch>
        </p:blipFill>
        <p:spPr bwMode="auto">
          <a:xfrm>
            <a:off x="1524000" y="1765300"/>
            <a:ext cx="7315200" cy="3992563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Analyzing Statements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Solvency Ratios</a:t>
            </a:r>
          </a:p>
          <a:p>
            <a:pPr lvl="1"/>
            <a:r>
              <a:rPr lang="en-US"/>
              <a:t>Short-Term</a:t>
            </a:r>
          </a:p>
          <a:p>
            <a:pPr lvl="1"/>
            <a:r>
              <a:rPr lang="en-US"/>
              <a:t>Long-Term</a:t>
            </a:r>
          </a:p>
          <a:p>
            <a:pPr lvl="1">
              <a:lnSpc>
                <a:spcPct val="60000"/>
              </a:lnSpc>
              <a:buFontTx/>
              <a:buNone/>
            </a:pPr>
            <a:endParaRPr lang="en-US"/>
          </a:p>
          <a:p>
            <a:r>
              <a:rPr lang="en-US"/>
              <a:t>Profitability Ratios</a:t>
            </a:r>
          </a:p>
          <a:p>
            <a:pPr>
              <a:lnSpc>
                <a:spcPct val="65000"/>
              </a:lnSpc>
              <a:buFontTx/>
              <a:buNone/>
            </a:pPr>
            <a:endParaRPr lang="en-US"/>
          </a:p>
          <a:p>
            <a:r>
              <a:rPr lang="en-US"/>
              <a:t>Activity Ratios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84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3600"/>
              <a:t>Short-Term</a:t>
            </a:r>
            <a:br>
              <a:rPr lang="en-US" sz="3600"/>
            </a:br>
            <a:r>
              <a:rPr lang="en-US" sz="3600"/>
              <a:t>Solvency Ratios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Liquidity</a:t>
            </a:r>
          </a:p>
          <a:p>
            <a:r>
              <a:rPr lang="en-US"/>
              <a:t>Current Ratio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Working Capital</a:t>
            </a: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2743200" y="2895600"/>
            <a:ext cx="4343400" cy="998538"/>
          </a:xfrm>
          <a:prstGeom prst="rect">
            <a:avLst/>
          </a:prstGeom>
          <a:solidFill>
            <a:schemeClr val="hlink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u="sng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tique Olive" pitchFamily="34" charset="0"/>
              </a:rPr>
              <a:t>Current Assets</a:t>
            </a:r>
          </a:p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tique Olive" pitchFamily="34" charset="0"/>
              </a:rPr>
              <a:t>Current Liabilities</a:t>
            </a: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1524000" y="5029200"/>
            <a:ext cx="7239000" cy="547688"/>
          </a:xfrm>
          <a:prstGeom prst="rect">
            <a:avLst/>
          </a:prstGeom>
          <a:solidFill>
            <a:schemeClr val="hlink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tique Olive" pitchFamily="34" charset="0"/>
              </a:rPr>
              <a:t>Current Assets – Current Liabilities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6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 animBg="1"/>
      <p:bldP spid="36868" grpId="0" animBg="1"/>
      <p:bldP spid="3686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Long-Term Solvency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000"/>
              <a:t>Debt-to-Owners’ Equity Ratio</a:t>
            </a:r>
          </a:p>
          <a:p>
            <a:endParaRPr lang="en-US" sz="4000"/>
          </a:p>
          <a:p>
            <a:endParaRPr lang="en-US" sz="4000"/>
          </a:p>
          <a:p>
            <a:r>
              <a:rPr lang="en-US" sz="4000"/>
              <a:t>Leverage</a:t>
            </a:r>
          </a:p>
        </p:txBody>
      </p:sp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2743200" y="2514600"/>
            <a:ext cx="4343400" cy="1163638"/>
          </a:xfrm>
          <a:prstGeom prst="rect">
            <a:avLst/>
          </a:prstGeom>
          <a:solidFill>
            <a:schemeClr val="hlink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u="sng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tique Olive" pitchFamily="34" charset="0"/>
              </a:rPr>
              <a:t>Debt</a:t>
            </a:r>
            <a:endParaRPr lang="en-US" sz="3600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ntique Olive" pitchFamily="34" charset="0"/>
            </a:endParaRPr>
          </a:p>
          <a:p>
            <a:pPr algn="ctr">
              <a:lnSpc>
                <a:spcPct val="40000"/>
              </a:lnSpc>
              <a:spcBef>
                <a:spcPct val="50000"/>
              </a:spcBef>
            </a:pPr>
            <a:r>
              <a:rPr lang="en-U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tique Olive" pitchFamily="34" charset="0"/>
              </a:rPr>
              <a:t>Owners’ Equity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89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 animBg="1"/>
      <p:bldP spid="3789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Profitability Ratios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5000"/>
              </a:lnSpc>
            </a:pPr>
            <a:r>
              <a:rPr lang="en-US"/>
              <a:t>Return On Equity</a:t>
            </a:r>
          </a:p>
          <a:p>
            <a:pPr>
              <a:lnSpc>
                <a:spcPct val="115000"/>
              </a:lnSpc>
              <a:buFontTx/>
              <a:buNone/>
            </a:pPr>
            <a:endParaRPr lang="en-US"/>
          </a:p>
          <a:p>
            <a:pPr>
              <a:lnSpc>
                <a:spcPct val="60000"/>
              </a:lnSpc>
              <a:buFontTx/>
              <a:buNone/>
            </a:pPr>
            <a:endParaRPr lang="en-US"/>
          </a:p>
          <a:p>
            <a:pPr>
              <a:lnSpc>
                <a:spcPct val="115000"/>
              </a:lnSpc>
            </a:pPr>
            <a:r>
              <a:rPr lang="en-US"/>
              <a:t>Earnings Per Share</a:t>
            </a:r>
          </a:p>
        </p:txBody>
      </p:sp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2590800" y="2438400"/>
            <a:ext cx="5257800" cy="890588"/>
          </a:xfrm>
          <a:prstGeom prst="rect">
            <a:avLst/>
          </a:prstGeom>
          <a:solidFill>
            <a:schemeClr val="hlink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u="sng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tique Olive" pitchFamily="34" charset="0"/>
              </a:rPr>
              <a:t>Net Income</a:t>
            </a:r>
          </a:p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tique Olive" pitchFamily="34" charset="0"/>
              </a:rPr>
              <a:t>Total Owners’ Equity</a:t>
            </a:r>
          </a:p>
        </p:txBody>
      </p:sp>
      <p:sp>
        <p:nvSpPr>
          <p:cNvPr id="38917" name="Text Box 5"/>
          <p:cNvSpPr txBox="1">
            <a:spLocks noChangeArrowheads="1"/>
          </p:cNvSpPr>
          <p:nvPr/>
        </p:nvSpPr>
        <p:spPr bwMode="auto">
          <a:xfrm>
            <a:off x="1524000" y="4419600"/>
            <a:ext cx="7086600" cy="890588"/>
          </a:xfrm>
          <a:prstGeom prst="rect">
            <a:avLst/>
          </a:prstGeom>
          <a:solidFill>
            <a:schemeClr val="hlink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u="sng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tique Olive" pitchFamily="34" charset="0"/>
              </a:rPr>
              <a:t>Net Income</a:t>
            </a:r>
          </a:p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tique Olive" pitchFamily="34" charset="0"/>
              </a:rPr>
              <a:t># Of Common Shares Outstanding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9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8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 animBg="1"/>
      <p:bldP spid="38916" grpId="0" animBg="1"/>
      <p:bldP spid="3891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Activity Ratios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524000"/>
            <a:ext cx="7543800" cy="4724400"/>
          </a:xfrm>
        </p:spPr>
        <p:txBody>
          <a:bodyPr/>
          <a:lstStyle/>
          <a:p>
            <a:r>
              <a:rPr lang="en-US"/>
              <a:t>Measure Efficiency</a:t>
            </a:r>
          </a:p>
          <a:p>
            <a:r>
              <a:rPr lang="en-US"/>
              <a:t>Inventory Ratio</a:t>
            </a:r>
          </a:p>
          <a:p>
            <a:pPr>
              <a:lnSpc>
                <a:spcPct val="165000"/>
              </a:lnSpc>
              <a:buFontTx/>
              <a:buNone/>
            </a:pPr>
            <a:endParaRPr lang="en-US"/>
          </a:p>
          <a:p>
            <a:r>
              <a:rPr lang="en-US"/>
              <a:t>Average Inventory</a:t>
            </a:r>
          </a:p>
        </p:txBody>
      </p:sp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2514600" y="2667000"/>
            <a:ext cx="5486400" cy="998538"/>
          </a:xfrm>
          <a:prstGeom prst="rect">
            <a:avLst/>
          </a:prstGeom>
          <a:solidFill>
            <a:schemeClr val="hlink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u="sng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tique Olive" pitchFamily="34" charset="0"/>
              </a:rPr>
              <a:t>Cost Of Goods Sold</a:t>
            </a:r>
          </a:p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tique Olive" pitchFamily="34" charset="0"/>
              </a:rPr>
              <a:t>Average Inventory</a:t>
            </a:r>
          </a:p>
        </p:txBody>
      </p:sp>
      <p:sp>
        <p:nvSpPr>
          <p:cNvPr id="39941" name="Text Box 5"/>
          <p:cNvSpPr txBox="1">
            <a:spLocks noChangeArrowheads="1"/>
          </p:cNvSpPr>
          <p:nvPr/>
        </p:nvSpPr>
        <p:spPr bwMode="auto">
          <a:xfrm>
            <a:off x="1524000" y="4267200"/>
            <a:ext cx="7239000" cy="890588"/>
          </a:xfrm>
          <a:prstGeom prst="rect">
            <a:avLst/>
          </a:prstGeom>
          <a:solidFill>
            <a:schemeClr val="hlink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u="sng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tique Olive" pitchFamily="34" charset="0"/>
              </a:rPr>
              <a:t>Beginning Inventory + Ending Inventory</a:t>
            </a:r>
          </a:p>
          <a:p>
            <a:pPr algn="ctr">
              <a:lnSpc>
                <a:spcPct val="30000"/>
              </a:lnSpc>
              <a:spcBef>
                <a:spcPct val="50000"/>
              </a:spcBef>
            </a:pPr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ntique Olive" pitchFamily="34" charset="0"/>
              </a:rPr>
              <a:t>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993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 animBg="1"/>
      <p:bldP spid="39940" grpId="0" animBg="1"/>
      <p:bldP spid="3994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International Accounting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Foreign Currency Exchange- Weak vs. Strong</a:t>
            </a:r>
          </a:p>
          <a:p>
            <a:pPr>
              <a:lnSpc>
                <a:spcPct val="45000"/>
              </a:lnSpc>
              <a:buFontTx/>
              <a:buNone/>
            </a:pP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International Transactions</a:t>
            </a:r>
          </a:p>
          <a:p>
            <a:pPr>
              <a:lnSpc>
                <a:spcPct val="45000"/>
              </a:lnSpc>
              <a:buFontTx/>
              <a:buNone/>
            </a:pP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International Accounting Standards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6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 build="p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370</Words>
  <Application>Microsoft Office PowerPoint</Application>
  <PresentationFormat>On-screen Show (4:3)</PresentationFormat>
  <Paragraphs>141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Lecture 29</vt:lpstr>
      <vt:lpstr>Financial Statements</vt:lpstr>
      <vt:lpstr>Balance Sheet</vt:lpstr>
      <vt:lpstr>Current Assets</vt:lpstr>
      <vt:lpstr>Current Assets</vt:lpstr>
      <vt:lpstr>Balance Sheet</vt:lpstr>
      <vt:lpstr>Fixed Assets</vt:lpstr>
      <vt:lpstr>Intangible Assets</vt:lpstr>
      <vt:lpstr>Liabilities</vt:lpstr>
      <vt:lpstr>Owners’ Equity</vt:lpstr>
      <vt:lpstr>Balance Sheet</vt:lpstr>
      <vt:lpstr>Income Statement</vt:lpstr>
      <vt:lpstr>Income Statement</vt:lpstr>
      <vt:lpstr>Operating Expenses</vt:lpstr>
      <vt:lpstr>Statement Of Cash Flows</vt:lpstr>
      <vt:lpstr>Cash Flow</vt:lpstr>
      <vt:lpstr>Budget</vt:lpstr>
      <vt:lpstr>Reporting Standards &amp; Practices</vt:lpstr>
      <vt:lpstr>Matching Principle</vt:lpstr>
      <vt:lpstr>Analyzing Statements</vt:lpstr>
      <vt:lpstr>Short-Term Solvency Ratios</vt:lpstr>
      <vt:lpstr>Long-Term Solvency</vt:lpstr>
      <vt:lpstr>Profitability Ratios</vt:lpstr>
      <vt:lpstr>Activity Ratios</vt:lpstr>
      <vt:lpstr>International Accounting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29</dc:title>
  <dc:creator>NTS</dc:creator>
  <cp:lastModifiedBy>NTS</cp:lastModifiedBy>
  <cp:revision>3</cp:revision>
  <dcterms:created xsi:type="dcterms:W3CDTF">2012-06-21T11:50:10Z</dcterms:created>
  <dcterms:modified xsi:type="dcterms:W3CDTF">2012-06-21T13:01:45Z</dcterms:modified>
</cp:coreProperties>
</file>