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79966-ADA2-4951-AB70-6853476F0400}" type="datetimeFigureOut">
              <a:rPr lang="en-US" smtClean="0"/>
              <a:t>6/20/2012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6C297-01A2-43A3-A3BC-6824205B35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52400"/>
            <a:ext cx="7772400" cy="3429000"/>
          </a:xfrm>
          <a:noFill/>
          <a:ln/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990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eestyle Script" pitchFamily="66" charset="0"/>
              </a:rPr>
              <a:t>Chapter</a:t>
            </a:r>
            <a:r>
              <a:rPr lang="en-US" sz="25400">
                <a:effectLst>
                  <a:outerShdw blurRad="38100" dist="38100" dir="2700000" algn="tl">
                    <a:srgbClr val="C0C0C0"/>
                  </a:outerShdw>
                </a:effectLst>
                <a:latin typeface="Freestyle Script" pitchFamily="66" charset="0"/>
              </a:rPr>
              <a:t> </a:t>
            </a:r>
            <a:br>
              <a:rPr lang="en-US" sz="25400">
                <a:effectLst>
                  <a:outerShdw blurRad="38100" dist="38100" dir="2700000" algn="tl">
                    <a:srgbClr val="C0C0C0"/>
                  </a:outerShdw>
                </a:effectLst>
                <a:latin typeface="Freestyle Script" pitchFamily="66" charset="0"/>
              </a:rPr>
            </a:br>
            <a:r>
              <a:rPr lang="en-US" sz="14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13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438400" y="4495800"/>
            <a:ext cx="4267200" cy="1371600"/>
          </a:xfrm>
          <a:solidFill>
            <a:srgbClr val="FFFF00"/>
          </a:solidFill>
          <a:ln w="38100"/>
        </p:spPr>
        <p:txBody>
          <a:bodyPr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Promoting</a:t>
            </a:r>
          </a:p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Products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524000"/>
            <a:ext cx="7543800" cy="47244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Importance Of Promotion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Advertising Promotions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Personal Selling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Sales Promotions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Publicity &amp; Public Relations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Promotional Practices In Small Business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International Promotional Strategies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Advertising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ctr">
              <a:lnSpc>
                <a:spcPct val="95000"/>
              </a:lnSpc>
              <a:buFontTx/>
              <a:buNone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Promotional Tool Consisting Of Paid, Non-Personal Communication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Used By 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 Identified Sponsor To </a:t>
            </a: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Inform An </a:t>
            </a: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Audience About A Product.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Advertising Strategies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Depends upon product lifecycle</a:t>
            </a:r>
          </a:p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Persuasive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 Stress Quality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Influence consumers to buy a company’s product rather than the rivals</a:t>
            </a:r>
          </a:p>
          <a:p>
            <a:pPr>
              <a:lnSpc>
                <a:spcPct val="45000"/>
              </a:lnSpc>
              <a:buFontTx/>
              <a:buNone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Comparative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Maturity Stage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Two ore more products are directly compared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Goal is to take sales from competition</a:t>
            </a:r>
          </a:p>
          <a:p>
            <a:pPr>
              <a:lnSpc>
                <a:spcPct val="45000"/>
              </a:lnSpc>
              <a:buFontTx/>
              <a:buNone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Reminder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Decline Stage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Keeps products names in consumer minds</a:t>
            </a:r>
          </a:p>
          <a:p>
            <a:pPr lvl="1">
              <a:lnSpc>
                <a:spcPct val="80000"/>
              </a:lnSpc>
            </a:pPr>
            <a:endParaRPr lang="en-US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2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12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2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12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12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Advertising Media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005013"/>
            <a:ext cx="4032250" cy="4040187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Television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Direct Mail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Newspapers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Magazines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Radio</a:t>
            </a: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54550" y="2005013"/>
            <a:ext cx="4032250" cy="4040187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Outdoor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Internet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Data Mining &amp; Warehousing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Virtual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Media Mix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22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animBg="1"/>
      <p:bldP spid="5222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Media Mix By Industry</a:t>
            </a:r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>
            <p:ph idx="4294967295"/>
          </p:nvPr>
        </p:nvGraphicFramePr>
        <p:xfrm>
          <a:off x="539750" y="2185988"/>
          <a:ext cx="8064500" cy="3352800"/>
        </p:xfrm>
        <a:graphic>
          <a:graphicData uri="http://schemas.openxmlformats.org/presentationml/2006/ole">
            <p:oleObj spid="_x0000_s1026" name="Image" r:id="rId3" imgW="4638193" imgH="1982351" progId="Photoshop.Image.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38" name="Line 22"/>
          <p:cNvSpPr>
            <a:spLocks noChangeShapeType="1"/>
          </p:cNvSpPr>
          <p:nvPr/>
        </p:nvSpPr>
        <p:spPr bwMode="auto">
          <a:xfrm>
            <a:off x="3124200" y="2667000"/>
            <a:ext cx="609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441" name="Line 25"/>
          <p:cNvSpPr>
            <a:spLocks noChangeShapeType="1"/>
          </p:cNvSpPr>
          <p:nvPr/>
        </p:nvSpPr>
        <p:spPr bwMode="auto">
          <a:xfrm>
            <a:off x="6248400" y="4953000"/>
            <a:ext cx="609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428" name="Line 12"/>
          <p:cNvSpPr>
            <a:spLocks noChangeShapeType="1"/>
          </p:cNvSpPr>
          <p:nvPr/>
        </p:nvSpPr>
        <p:spPr bwMode="auto">
          <a:xfrm>
            <a:off x="2362200" y="1981200"/>
            <a:ext cx="609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Advertising Campaign</a:t>
            </a:r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1447800" y="1495425"/>
            <a:ext cx="19050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ID Target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2133600" y="2209800"/>
            <a:ext cx="21336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Set Budget</a:t>
            </a:r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2667000" y="2943225"/>
            <a:ext cx="32004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Define Objectives</a:t>
            </a:r>
          </a:p>
        </p:txBody>
      </p:sp>
      <p:sp>
        <p:nvSpPr>
          <p:cNvPr id="60424" name="Text Box 8"/>
          <p:cNvSpPr txBox="1">
            <a:spLocks noChangeArrowheads="1"/>
          </p:cNvSpPr>
          <p:nvPr/>
        </p:nvSpPr>
        <p:spPr bwMode="auto">
          <a:xfrm>
            <a:off x="3886200" y="3733800"/>
            <a:ext cx="28956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Create Message</a:t>
            </a:r>
          </a:p>
        </p:txBody>
      </p:sp>
      <p:sp>
        <p:nvSpPr>
          <p:cNvPr id="60425" name="Text Box 9"/>
          <p:cNvSpPr txBox="1">
            <a:spLocks noChangeArrowheads="1"/>
          </p:cNvSpPr>
          <p:nvPr/>
        </p:nvSpPr>
        <p:spPr bwMode="auto">
          <a:xfrm>
            <a:off x="5334000" y="4495800"/>
            <a:ext cx="19050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ID Media</a:t>
            </a:r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5867400" y="5181600"/>
            <a:ext cx="19050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Evaluate</a:t>
            </a:r>
          </a:p>
        </p:txBody>
      </p:sp>
      <p:sp>
        <p:nvSpPr>
          <p:cNvPr id="60439" name="Line 23"/>
          <p:cNvSpPr>
            <a:spLocks noChangeShapeType="1"/>
          </p:cNvSpPr>
          <p:nvPr/>
        </p:nvSpPr>
        <p:spPr bwMode="auto">
          <a:xfrm>
            <a:off x="4114800" y="3429000"/>
            <a:ext cx="609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0440" name="Line 24"/>
          <p:cNvSpPr>
            <a:spLocks noChangeShapeType="1"/>
          </p:cNvSpPr>
          <p:nvPr/>
        </p:nvSpPr>
        <p:spPr bwMode="auto">
          <a:xfrm>
            <a:off x="5410200" y="4244975"/>
            <a:ext cx="6096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0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60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6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38" grpId="0" animBg="1"/>
      <p:bldP spid="60441" grpId="0" animBg="1"/>
      <p:bldP spid="60428" grpId="0" animBg="1"/>
      <p:bldP spid="60421" grpId="0" animBg="1"/>
      <p:bldP spid="60422" grpId="0" animBg="1"/>
      <p:bldP spid="60423" grpId="0" animBg="1"/>
      <p:bldP spid="60424" grpId="0" animBg="1"/>
      <p:bldP spid="60425" grpId="0" animBg="1"/>
      <p:bldP spid="60426" grpId="0" animBg="1"/>
      <p:bldP spid="60439" grpId="0" animBg="1"/>
      <p:bldP spid="604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Personal Selling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Personal Selling</a:t>
            </a:r>
          </a:p>
          <a:p>
            <a:pPr>
              <a:lnSpc>
                <a:spcPct val="55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Telemarketing</a:t>
            </a:r>
          </a:p>
          <a:p>
            <a:pPr>
              <a:lnSpc>
                <a:spcPct val="55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Situations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Retail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Industrial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Sales Force Management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Top Management- Sets Goals</a:t>
            </a:r>
          </a:p>
          <a:p>
            <a:pPr>
              <a:lnSpc>
                <a:spcPct val="9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Salespeople- Set Realistic Objectives</a:t>
            </a:r>
          </a:p>
          <a:p>
            <a:pPr>
              <a:lnSpc>
                <a:spcPct val="9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Organize Sales Force To Meet Goals</a:t>
            </a:r>
          </a:p>
          <a:p>
            <a:pPr>
              <a:lnSpc>
                <a:spcPct val="9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Implement/Evaluate Success Of Overall Sales Plan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2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Personal Selling Tasks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84388"/>
            <a:ext cx="8229600" cy="3879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Order Processing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Receives an order and sees to its handling and delivery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Creative Selling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Missionary Selling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Promote company and the product rather than make sale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Personal Selling Process</a:t>
            </a:r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3962400" y="3048000"/>
            <a:ext cx="1828800" cy="70485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Prospect &amp; Qualify</a:t>
            </a:r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6553200" y="1905000"/>
            <a:ext cx="2057400" cy="41275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Approach</a:t>
            </a:r>
          </a:p>
        </p:txBody>
      </p:sp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6553200" y="3886200"/>
            <a:ext cx="1828800" cy="41275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Present</a:t>
            </a:r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3810000" y="5010150"/>
            <a:ext cx="2057400" cy="70485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Handle Objections</a:t>
            </a:r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1524000" y="4191000"/>
            <a:ext cx="1524000" cy="41275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Closing</a:t>
            </a:r>
          </a:p>
        </p:txBody>
      </p:sp>
      <p:sp>
        <p:nvSpPr>
          <p:cNvPr id="64532" name="Text Box 20"/>
          <p:cNvSpPr txBox="1">
            <a:spLocks noChangeArrowheads="1"/>
          </p:cNvSpPr>
          <p:nvPr/>
        </p:nvSpPr>
        <p:spPr bwMode="auto">
          <a:xfrm>
            <a:off x="1447800" y="1905000"/>
            <a:ext cx="1981200" cy="412750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defRPr/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  <a:latin typeface="Antique Olive" pitchFamily="34" charset="0"/>
              </a:rPr>
              <a:t>Follow-Up</a:t>
            </a:r>
          </a:p>
        </p:txBody>
      </p:sp>
      <p:sp>
        <p:nvSpPr>
          <p:cNvPr id="64533" name="AutoShape 21"/>
          <p:cNvSpPr>
            <a:spLocks noChangeArrowheads="1"/>
          </p:cNvSpPr>
          <p:nvPr/>
        </p:nvSpPr>
        <p:spPr bwMode="auto">
          <a:xfrm rot="-1803797">
            <a:off x="5562600" y="22860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400">
              <a:latin typeface="Arial Rounded MT Bold" pitchFamily="34" charset="0"/>
            </a:endParaRPr>
          </a:p>
        </p:txBody>
      </p:sp>
      <p:sp>
        <p:nvSpPr>
          <p:cNvPr id="64534" name="AutoShape 22"/>
          <p:cNvSpPr>
            <a:spLocks noChangeArrowheads="1"/>
          </p:cNvSpPr>
          <p:nvPr/>
        </p:nvSpPr>
        <p:spPr bwMode="auto">
          <a:xfrm rot="5400000">
            <a:off x="7086600" y="28575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400">
              <a:latin typeface="Arial Rounded MT Bold" pitchFamily="34" charset="0"/>
            </a:endParaRPr>
          </a:p>
        </p:txBody>
      </p:sp>
      <p:sp>
        <p:nvSpPr>
          <p:cNvPr id="64535" name="AutoShape 23"/>
          <p:cNvSpPr>
            <a:spLocks noChangeArrowheads="1"/>
          </p:cNvSpPr>
          <p:nvPr/>
        </p:nvSpPr>
        <p:spPr bwMode="auto">
          <a:xfrm rot="19981958" flipH="1">
            <a:off x="5867400" y="44958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400">
              <a:latin typeface="Arial Rounded MT Bold" pitchFamily="34" charset="0"/>
            </a:endParaRPr>
          </a:p>
        </p:txBody>
      </p:sp>
      <p:sp>
        <p:nvSpPr>
          <p:cNvPr id="64536" name="AutoShape 24"/>
          <p:cNvSpPr>
            <a:spLocks noChangeArrowheads="1"/>
          </p:cNvSpPr>
          <p:nvPr/>
        </p:nvSpPr>
        <p:spPr bwMode="auto">
          <a:xfrm rot="12891312">
            <a:off x="2743200" y="48006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400">
              <a:latin typeface="Arial Rounded MT Bold" pitchFamily="34" charset="0"/>
            </a:endParaRPr>
          </a:p>
        </p:txBody>
      </p:sp>
      <p:sp>
        <p:nvSpPr>
          <p:cNvPr id="64537" name="AutoShape 25"/>
          <p:cNvSpPr>
            <a:spLocks noChangeArrowheads="1"/>
          </p:cNvSpPr>
          <p:nvPr/>
        </p:nvSpPr>
        <p:spPr bwMode="auto">
          <a:xfrm rot="16200000">
            <a:off x="1866900" y="29337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400">
              <a:latin typeface="Arial Rounded MT Bold" pitchFamily="34" charset="0"/>
            </a:endParaRPr>
          </a:p>
        </p:txBody>
      </p:sp>
      <p:sp>
        <p:nvSpPr>
          <p:cNvPr id="64538" name="AutoShape 26"/>
          <p:cNvSpPr>
            <a:spLocks noChangeArrowheads="1"/>
          </p:cNvSpPr>
          <p:nvPr/>
        </p:nvSpPr>
        <p:spPr bwMode="auto">
          <a:xfrm rot="3042427">
            <a:off x="3505200" y="2133600"/>
            <a:ext cx="914400" cy="533400"/>
          </a:xfrm>
          <a:prstGeom prst="rightArrow">
            <a:avLst>
              <a:gd name="adj1" fmla="val 50000"/>
              <a:gd name="adj2" fmla="val 4285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1400"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4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64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64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6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64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7" grpId="0" animBg="1"/>
      <p:bldP spid="64528" grpId="0" animBg="1"/>
      <p:bldP spid="64529" grpId="0" animBg="1"/>
      <p:bldP spid="64530" grpId="0" animBg="1"/>
      <p:bldP spid="64531" grpId="0" animBg="1"/>
      <p:bldP spid="64532" grpId="0" animBg="1"/>
      <p:bldP spid="64533" grpId="0" animBg="1"/>
      <p:bldP spid="64534" grpId="0" animBg="1"/>
      <p:bldP spid="64535" grpId="0" animBg="1"/>
      <p:bldP spid="64536" grpId="0" animBg="1"/>
      <p:bldP spid="64537" grpId="0" animBg="1"/>
      <p:bldP spid="645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Sales Promotion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600200"/>
            <a:ext cx="754380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Important because enhance recognition, increase sales and motivates the customer to try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Coupons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Point-Of-Purchase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Purchasing Incentives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Trade Shows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Contests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Sales Promotion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600200"/>
            <a:ext cx="7543800" cy="4267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8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Coupons</a:t>
            </a:r>
          </a:p>
          <a:p>
            <a:pPr lvl="2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Certificates entitling bearers to savings off regular prices</a:t>
            </a:r>
          </a:p>
          <a:p>
            <a:pPr lvl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Point-Of-Purchase</a:t>
            </a:r>
          </a:p>
          <a:p>
            <a:pPr lvl="2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Located at the end of aisles or at checkout counters</a:t>
            </a:r>
          </a:p>
          <a:p>
            <a:pPr lvl="2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Easier to find product and eliminate competition</a:t>
            </a:r>
          </a:p>
          <a:p>
            <a:pPr lvl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Purchasing Incentives</a:t>
            </a:r>
          </a:p>
          <a:p>
            <a:pPr lvl="2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Free samples or premium (free or reduced price items)</a:t>
            </a:r>
          </a:p>
          <a:p>
            <a:pPr lvl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Trade Shows</a:t>
            </a:r>
          </a:p>
          <a:p>
            <a:pPr lvl="2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Companies have booth in which they display products</a:t>
            </a:r>
          </a:p>
          <a:p>
            <a:pPr lvl="1"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Contests</a:t>
            </a:r>
          </a:p>
          <a:p>
            <a:pPr lvl="2">
              <a:lnSpc>
                <a:spcPct val="80000"/>
              </a:lnSpc>
              <a:buFontTx/>
              <a:buNone/>
            </a:pPr>
            <a:endParaRPr lang="en-US" sz="20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7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7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7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7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7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Publicity &amp; PR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84388"/>
            <a:ext cx="8229600" cy="3879850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Publicity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Free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Little Control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Public Relations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Company-Influenced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Create Goodwill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86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8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Small Business Advertising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24050"/>
            <a:ext cx="8229600" cy="4121150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Internet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Non-Prime Time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Yellow Pages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Direct Mail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Targeted Magazine Ads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924050"/>
            <a:ext cx="8229600" cy="4040188"/>
          </a:xfrm>
        </p:spPr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Sales Force</a:t>
            </a:r>
          </a:p>
          <a:p>
            <a:pPr>
              <a:buFontTx/>
              <a:buNone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Sales Agencies</a:t>
            </a:r>
          </a:p>
          <a:p>
            <a:pPr>
              <a:buFontTx/>
              <a:buNone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Telemarketing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Small Business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Personal Selling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Global Advertising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Product Variations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Language Differences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Cultural Receptiveness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Image Differences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319</Words>
  <Application>Microsoft Office PowerPoint</Application>
  <PresentationFormat>On-screen Show (4:3)</PresentationFormat>
  <Paragraphs>120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Adobe Photoshop Image</vt:lpstr>
      <vt:lpstr>Lecture 27</vt:lpstr>
      <vt:lpstr>Chapter  13</vt:lpstr>
      <vt:lpstr>Chapter Outline</vt:lpstr>
      <vt:lpstr>Advertising</vt:lpstr>
      <vt:lpstr>Advertising Strategies</vt:lpstr>
      <vt:lpstr>Advertising Media</vt:lpstr>
      <vt:lpstr>Media Mix By Industry</vt:lpstr>
      <vt:lpstr>Advertising Campaign</vt:lpstr>
      <vt:lpstr>Personal Selling</vt:lpstr>
      <vt:lpstr>Sales Force Management</vt:lpstr>
      <vt:lpstr>Personal Selling Tasks</vt:lpstr>
      <vt:lpstr>Personal Selling Process</vt:lpstr>
      <vt:lpstr>Sales Promotion</vt:lpstr>
      <vt:lpstr>Sales Promotion</vt:lpstr>
      <vt:lpstr>Publicity &amp; PR</vt:lpstr>
      <vt:lpstr>Small Business Advertising</vt:lpstr>
      <vt:lpstr>Small Business Personal Selling</vt:lpstr>
      <vt:lpstr>Global Advertising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27</dc:title>
  <dc:creator>NTS</dc:creator>
  <cp:lastModifiedBy>NTS</cp:lastModifiedBy>
  <cp:revision>1</cp:revision>
  <dcterms:created xsi:type="dcterms:W3CDTF">2012-06-20T06:34:08Z</dcterms:created>
  <dcterms:modified xsi:type="dcterms:W3CDTF">2012-06-20T06:35:16Z</dcterms:modified>
</cp:coreProperties>
</file>