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A565-C43A-41D0-A06B-F5D9DBE96513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D8D8-9AED-4667-BF26-820216BF3A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2398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A565-C43A-41D0-A06B-F5D9DBE96513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D8D8-9AED-4667-BF26-820216BF3A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2320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A565-C43A-41D0-A06B-F5D9DBE96513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D8D8-9AED-4667-BF26-820216BF3A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3608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A565-C43A-41D0-A06B-F5D9DBE96513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D8D8-9AED-4667-BF26-820216BF3A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7323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A565-C43A-41D0-A06B-F5D9DBE96513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D8D8-9AED-4667-BF26-820216BF3A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2083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A565-C43A-41D0-A06B-F5D9DBE96513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D8D8-9AED-4667-BF26-820216BF3A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9136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A565-C43A-41D0-A06B-F5D9DBE96513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D8D8-9AED-4667-BF26-820216BF3A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4407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A565-C43A-41D0-A06B-F5D9DBE96513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D8D8-9AED-4667-BF26-820216BF3A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4129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A565-C43A-41D0-A06B-F5D9DBE96513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D8D8-9AED-4667-BF26-820216BF3A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1483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A565-C43A-41D0-A06B-F5D9DBE96513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D8D8-9AED-4667-BF26-820216BF3A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5587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6A565-C43A-41D0-A06B-F5D9DBE96513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D8D8-9AED-4667-BF26-820216BF3A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815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6A565-C43A-41D0-A06B-F5D9DBE96513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0D8D8-9AED-4667-BF26-820216BF3A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5071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18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3429000"/>
          </a:xfrm>
        </p:spPr>
        <p:txBody>
          <a:bodyPr>
            <a:normAutofit fontScale="90000"/>
          </a:bodyPr>
          <a:lstStyle/>
          <a:p>
            <a:pPr>
              <a:lnSpc>
                <a:spcPct val="60000"/>
              </a:lnSpc>
            </a:pPr>
            <a:r>
              <a:rPr lang="en-US" sz="13500">
                <a:solidFill>
                  <a:srgbClr val="3366FF"/>
                </a:solidFill>
              </a:rPr>
              <a:t>Chapter</a:t>
            </a:r>
            <a:r>
              <a:rPr lang="en-US" sz="34700"/>
              <a:t> </a:t>
            </a:r>
            <a:br>
              <a:rPr lang="en-US" sz="34700"/>
            </a:br>
            <a:r>
              <a:rPr lang="en-US" sz="19700">
                <a:latin typeface="Times New Roman" charset="0"/>
              </a:rPr>
              <a:t>12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4495800"/>
            <a:ext cx="4419600" cy="1371600"/>
          </a:xfr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Distributing Products</a:t>
            </a:r>
          </a:p>
        </p:txBody>
      </p:sp>
    </p:spTree>
    <p:extLst>
      <p:ext uri="{BB962C8B-B14F-4D97-AF65-F5344CB8AC3E}">
        <p14:creationId xmlns:p14="http://schemas.microsoft.com/office/powerpoint/2010/main" xmlns="" val="960627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u="sng"/>
              <a:t>Chapter Outline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905000"/>
            <a:ext cx="7543800" cy="4114800"/>
          </a:xfrm>
          <a:ln/>
        </p:spPr>
        <p:txBody>
          <a:bodyPr/>
          <a:lstStyle/>
          <a:p>
            <a:pPr>
              <a:lnSpc>
                <a:spcPct val="140000"/>
              </a:lnSpc>
              <a:buFont typeface="Wingdings" pitchFamily="2" charset="2"/>
              <a:buChar char="ü"/>
            </a:pPr>
            <a:r>
              <a:rPr lang="en-US" sz="4000" dirty="0"/>
              <a:t>The Distribution Mix</a:t>
            </a:r>
          </a:p>
          <a:p>
            <a:pPr>
              <a:lnSpc>
                <a:spcPct val="140000"/>
              </a:lnSpc>
              <a:buFont typeface="Wingdings" pitchFamily="2" charset="2"/>
              <a:buChar char="ü"/>
            </a:pPr>
            <a:r>
              <a:rPr lang="en-US" sz="4000" dirty="0"/>
              <a:t>Wholesaling</a:t>
            </a:r>
          </a:p>
          <a:p>
            <a:pPr>
              <a:lnSpc>
                <a:spcPct val="140000"/>
              </a:lnSpc>
              <a:buFont typeface="Wingdings" pitchFamily="2" charset="2"/>
              <a:buChar char="ü"/>
            </a:pPr>
            <a:r>
              <a:rPr lang="en-US" sz="4000" dirty="0"/>
              <a:t>Retailing</a:t>
            </a:r>
          </a:p>
          <a:p>
            <a:pPr>
              <a:lnSpc>
                <a:spcPct val="140000"/>
              </a:lnSpc>
              <a:buFont typeface="Wingdings" pitchFamily="2" charset="2"/>
              <a:buChar char="ü"/>
            </a:pPr>
            <a:r>
              <a:rPr lang="en-US" sz="4000" dirty="0"/>
              <a:t>Physical Distribution</a:t>
            </a:r>
          </a:p>
          <a:p>
            <a:pPr>
              <a:lnSpc>
                <a:spcPct val="140000"/>
              </a:lnSpc>
              <a:buFont typeface="Wingdings" pitchFamily="2" charset="2"/>
              <a:buChar char="ü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2342183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Wholesaling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60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5400"/>
              <a:t>Merchant Wholesalers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fontScale="47500" lnSpcReduction="20000"/>
          </a:bodyPr>
          <a:lstStyle/>
          <a:p>
            <a:pPr>
              <a:lnSpc>
                <a:spcPct val="135000"/>
              </a:lnSpc>
            </a:pPr>
            <a:r>
              <a:rPr lang="en-US" sz="4400" dirty="0" smtClean="0"/>
              <a:t>Full-Service</a:t>
            </a:r>
          </a:p>
          <a:p>
            <a:pPr lvl="1">
              <a:lnSpc>
                <a:spcPct val="135000"/>
              </a:lnSpc>
            </a:pPr>
            <a:r>
              <a:rPr lang="en-US" sz="4000" dirty="0" smtClean="0"/>
              <a:t>Provide credit, marketing and merchandising service</a:t>
            </a:r>
            <a:endParaRPr lang="en-US" sz="4000" dirty="0"/>
          </a:p>
          <a:p>
            <a:pPr>
              <a:lnSpc>
                <a:spcPct val="135000"/>
              </a:lnSpc>
            </a:pPr>
            <a:r>
              <a:rPr lang="en-US" sz="4400" dirty="0" smtClean="0"/>
              <a:t>Limited-Function</a:t>
            </a:r>
          </a:p>
          <a:p>
            <a:pPr lvl="1">
              <a:lnSpc>
                <a:spcPct val="135000"/>
              </a:lnSpc>
            </a:pPr>
            <a:r>
              <a:rPr lang="en-US" sz="4000" dirty="0" smtClean="0"/>
              <a:t>Provide fewer service sometimes only storage, customer pay cash and pick goods</a:t>
            </a:r>
            <a:endParaRPr lang="en-US" sz="4000" dirty="0"/>
          </a:p>
          <a:p>
            <a:pPr>
              <a:lnSpc>
                <a:spcPct val="135000"/>
              </a:lnSpc>
            </a:pPr>
            <a:r>
              <a:rPr lang="en-US" sz="4400" dirty="0"/>
              <a:t>Drop </a:t>
            </a:r>
            <a:r>
              <a:rPr lang="en-US" sz="4400" dirty="0" smtClean="0"/>
              <a:t>Shippers</a:t>
            </a:r>
          </a:p>
          <a:p>
            <a:pPr lvl="1">
              <a:lnSpc>
                <a:spcPct val="135000"/>
              </a:lnSpc>
            </a:pPr>
            <a:r>
              <a:rPr lang="en-US" sz="4000" dirty="0" smtClean="0"/>
              <a:t>Take orders, negotiate, take title to them and arrange for shipment</a:t>
            </a:r>
            <a:endParaRPr lang="en-US" sz="4000" dirty="0"/>
          </a:p>
          <a:p>
            <a:pPr>
              <a:lnSpc>
                <a:spcPct val="135000"/>
              </a:lnSpc>
            </a:pPr>
            <a:r>
              <a:rPr lang="en-US" sz="4400" dirty="0"/>
              <a:t>Rack </a:t>
            </a:r>
            <a:r>
              <a:rPr lang="en-US" sz="4400" dirty="0" smtClean="0"/>
              <a:t>Jobbers</a:t>
            </a:r>
          </a:p>
          <a:p>
            <a:pPr lvl="1">
              <a:lnSpc>
                <a:spcPct val="135000"/>
              </a:lnSpc>
            </a:pPr>
            <a:r>
              <a:rPr lang="en-US" sz="4000" dirty="0" smtClean="0"/>
              <a:t>Market consumer goods directly to retail outlets , marking prices and set displays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24356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2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Agents/Brokers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3400" dirty="0"/>
              <a:t>Independent Representatives</a:t>
            </a:r>
          </a:p>
          <a:p>
            <a:pPr>
              <a:lnSpc>
                <a:spcPct val="120000"/>
              </a:lnSpc>
            </a:pPr>
            <a:r>
              <a:rPr lang="en-US" sz="3400" dirty="0"/>
              <a:t>Work On Commission</a:t>
            </a:r>
          </a:p>
          <a:p>
            <a:pPr>
              <a:lnSpc>
                <a:spcPct val="120000"/>
              </a:lnSpc>
            </a:pPr>
            <a:r>
              <a:rPr lang="en-US" sz="3400" dirty="0"/>
              <a:t>Do Not Take </a:t>
            </a:r>
            <a:r>
              <a:rPr lang="en-US" sz="3400" dirty="0" smtClean="0"/>
              <a:t>Ownership Or </a:t>
            </a:r>
            <a:r>
              <a:rPr lang="en-US" sz="3400" dirty="0"/>
              <a:t>Possession</a:t>
            </a:r>
          </a:p>
          <a:p>
            <a:pPr>
              <a:lnSpc>
                <a:spcPct val="120000"/>
              </a:lnSpc>
            </a:pPr>
            <a:r>
              <a:rPr lang="en-US" sz="3400" dirty="0"/>
              <a:t>Have Extensive </a:t>
            </a:r>
            <a:r>
              <a:rPr lang="en-US" sz="3400" dirty="0" smtClean="0"/>
              <a:t>Knowledge Of Market</a:t>
            </a:r>
          </a:p>
          <a:p>
            <a:pPr>
              <a:lnSpc>
                <a:spcPct val="120000"/>
              </a:lnSpc>
            </a:pPr>
            <a:r>
              <a:rPr lang="en-US" sz="3400" dirty="0" smtClean="0"/>
              <a:t>They Also Provide Services Such As Shelf And Display Merchandizing And Advertising Layouts</a:t>
            </a:r>
          </a:p>
          <a:p>
            <a:pPr>
              <a:lnSpc>
                <a:spcPct val="120000"/>
              </a:lnSpc>
            </a:pPr>
            <a:r>
              <a:rPr lang="en-US" sz="3400" dirty="0" smtClean="0"/>
              <a:t>Super Market Products Are Handled Through Agents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xmlns="" val="2477948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2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E-Intermediary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7543800" cy="4648200"/>
          </a:xfrm>
          <a:ln/>
        </p:spPr>
        <p:txBody>
          <a:bodyPr>
            <a:normAutofit lnSpcReduction="10000"/>
          </a:bodyPr>
          <a:lstStyle/>
          <a:p>
            <a:pPr>
              <a:lnSpc>
                <a:spcPct val="95000"/>
              </a:lnSpc>
            </a:pPr>
            <a:r>
              <a:rPr lang="en-US" dirty="0"/>
              <a:t>Functions</a:t>
            </a:r>
          </a:p>
          <a:p>
            <a:pPr lvl="1">
              <a:lnSpc>
                <a:spcPct val="95000"/>
              </a:lnSpc>
            </a:pPr>
            <a:r>
              <a:rPr lang="en-US" dirty="0"/>
              <a:t>Collect Information About Sellers For Consumers</a:t>
            </a:r>
          </a:p>
          <a:p>
            <a:pPr lvl="1">
              <a:lnSpc>
                <a:spcPct val="95000"/>
              </a:lnSpc>
            </a:pPr>
            <a:r>
              <a:rPr lang="en-US" dirty="0"/>
              <a:t>Deliver Internet Products To Buyers</a:t>
            </a:r>
          </a:p>
          <a:p>
            <a:pPr>
              <a:lnSpc>
                <a:spcPct val="95000"/>
              </a:lnSpc>
            </a:pPr>
            <a:r>
              <a:rPr lang="en-US" dirty="0"/>
              <a:t>Syndicated </a:t>
            </a:r>
            <a:r>
              <a:rPr lang="en-US" dirty="0" smtClean="0"/>
              <a:t>Sellers</a:t>
            </a:r>
          </a:p>
          <a:p>
            <a:pPr lvl="1">
              <a:lnSpc>
                <a:spcPct val="95000"/>
              </a:lnSpc>
            </a:pPr>
            <a:r>
              <a:rPr lang="en-US" dirty="0" smtClean="0"/>
              <a:t>One when website offers another a commission for referring customers</a:t>
            </a:r>
            <a:endParaRPr lang="en-US" dirty="0"/>
          </a:p>
          <a:p>
            <a:pPr>
              <a:lnSpc>
                <a:spcPct val="95000"/>
              </a:lnSpc>
            </a:pPr>
            <a:r>
              <a:rPr lang="en-US" dirty="0"/>
              <a:t>Shopping </a:t>
            </a:r>
            <a:r>
              <a:rPr lang="en-US" dirty="0" smtClean="0"/>
              <a:t>Agents</a:t>
            </a:r>
          </a:p>
          <a:p>
            <a:pPr lvl="1">
              <a:lnSpc>
                <a:spcPct val="95000"/>
              </a:lnSpc>
            </a:pPr>
            <a:r>
              <a:rPr lang="en-US" dirty="0" smtClean="0"/>
              <a:t>Pricescan.com</a:t>
            </a:r>
            <a:endParaRPr lang="en-US" dirty="0"/>
          </a:p>
          <a:p>
            <a:pPr>
              <a:lnSpc>
                <a:spcPct val="95000"/>
              </a:lnSpc>
            </a:pPr>
            <a:r>
              <a:rPr lang="en-US" dirty="0"/>
              <a:t>Business-to-Business </a:t>
            </a:r>
            <a:r>
              <a:rPr lang="en-US" dirty="0" smtClean="0"/>
              <a:t>Brokers</a:t>
            </a:r>
          </a:p>
          <a:p>
            <a:pPr marL="0" indent="0">
              <a:lnSpc>
                <a:spcPct val="95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145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Retailing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334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5400"/>
              <a:t>Product Line Retailers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fontScale="77500" lnSpcReduction="20000"/>
          </a:bodyPr>
          <a:lstStyle/>
          <a:p>
            <a:r>
              <a:rPr lang="en-US" sz="4400" dirty="0"/>
              <a:t>Department </a:t>
            </a:r>
            <a:r>
              <a:rPr lang="en-US" sz="4400" dirty="0" smtClean="0"/>
              <a:t>Stores</a:t>
            </a:r>
          </a:p>
          <a:p>
            <a:pPr lvl="1"/>
            <a:r>
              <a:rPr lang="en-US" sz="4000" dirty="0" smtClean="0"/>
              <a:t>Broad product lines e.g. shoes, furniture</a:t>
            </a:r>
            <a:endParaRPr lang="en-US" sz="4000" dirty="0"/>
          </a:p>
          <a:p>
            <a:pPr>
              <a:buFontTx/>
              <a:buNone/>
            </a:pPr>
            <a:endParaRPr lang="en-US" sz="4400" dirty="0"/>
          </a:p>
          <a:p>
            <a:r>
              <a:rPr lang="en-US" sz="4400" dirty="0" smtClean="0"/>
              <a:t>Supermarkets</a:t>
            </a:r>
          </a:p>
          <a:p>
            <a:pPr lvl="1"/>
            <a:r>
              <a:rPr lang="en-US" sz="4000" dirty="0" smtClean="0"/>
              <a:t>Departments of related products e.g. food product , house hold product</a:t>
            </a:r>
            <a:endParaRPr lang="en-US" sz="4000" dirty="0"/>
          </a:p>
          <a:p>
            <a:pPr>
              <a:buFontTx/>
              <a:buNone/>
            </a:pPr>
            <a:endParaRPr lang="en-US" sz="4400" dirty="0"/>
          </a:p>
          <a:p>
            <a:r>
              <a:rPr lang="en-US" sz="4400" dirty="0"/>
              <a:t>Specialty </a:t>
            </a:r>
            <a:r>
              <a:rPr lang="en-US" sz="4400" dirty="0" smtClean="0"/>
              <a:t>Stores</a:t>
            </a:r>
          </a:p>
          <a:p>
            <a:pPr lvl="1"/>
            <a:r>
              <a:rPr lang="en-US" sz="4000" dirty="0" smtClean="0"/>
              <a:t>One line of related products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3733288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2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Bargain Retailers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Discount Houses</a:t>
            </a:r>
          </a:p>
          <a:p>
            <a:pPr>
              <a:lnSpc>
                <a:spcPct val="120000"/>
              </a:lnSpc>
            </a:pPr>
            <a:r>
              <a:rPr lang="en-US" dirty="0"/>
              <a:t>Catalog Showrooms</a:t>
            </a:r>
          </a:p>
          <a:p>
            <a:pPr>
              <a:lnSpc>
                <a:spcPct val="120000"/>
              </a:lnSpc>
            </a:pPr>
            <a:r>
              <a:rPr lang="en-US" dirty="0"/>
              <a:t>Factory Outlets</a:t>
            </a:r>
          </a:p>
          <a:p>
            <a:pPr>
              <a:lnSpc>
                <a:spcPct val="120000"/>
              </a:lnSpc>
            </a:pPr>
            <a:r>
              <a:rPr lang="en-US" dirty="0"/>
              <a:t>Warehouse/Wholesale Club</a:t>
            </a:r>
          </a:p>
          <a:p>
            <a:pPr>
              <a:lnSpc>
                <a:spcPct val="120000"/>
              </a:lnSpc>
            </a:pPr>
            <a:r>
              <a:rPr lang="en-US" dirty="0"/>
              <a:t>Convenience </a:t>
            </a:r>
            <a:r>
              <a:rPr lang="en-US" dirty="0" smtClean="0"/>
              <a:t>Stores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Easily accessible, extended store hours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351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3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Nonstore/Electronic</a:t>
            </a:r>
            <a:br>
              <a:rPr lang="en-US" sz="4800"/>
            </a:br>
            <a:r>
              <a:rPr lang="en-US" sz="4800"/>
              <a:t>Retailing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lnSpc>
                <a:spcPct val="105000"/>
              </a:lnSpc>
            </a:pPr>
            <a:r>
              <a:rPr lang="en-US" dirty="0"/>
              <a:t>Direct-Response Retailing</a:t>
            </a:r>
          </a:p>
          <a:p>
            <a:pPr>
              <a:lnSpc>
                <a:spcPct val="105000"/>
              </a:lnSpc>
            </a:pPr>
            <a:r>
              <a:rPr lang="en-US" dirty="0"/>
              <a:t>Mail Order- Catalog</a:t>
            </a:r>
          </a:p>
          <a:p>
            <a:pPr>
              <a:lnSpc>
                <a:spcPct val="105000"/>
              </a:lnSpc>
            </a:pPr>
            <a:r>
              <a:rPr lang="en-US" dirty="0"/>
              <a:t>Telemarketing</a:t>
            </a:r>
          </a:p>
          <a:p>
            <a:pPr>
              <a:lnSpc>
                <a:spcPct val="105000"/>
              </a:lnSpc>
            </a:pPr>
            <a:r>
              <a:rPr lang="en-US" dirty="0"/>
              <a:t>Direct Selling- </a:t>
            </a:r>
            <a:r>
              <a:rPr lang="en-US" dirty="0" smtClean="0"/>
              <a:t>Door To </a:t>
            </a:r>
            <a:r>
              <a:rPr lang="en-US" dirty="0"/>
              <a:t>Door</a:t>
            </a:r>
          </a:p>
          <a:p>
            <a:pPr marL="0" indent="0">
              <a:lnSpc>
                <a:spcPct val="105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0848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3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Electronic Retailing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/>
              <a:t>E-Catalogs</a:t>
            </a:r>
          </a:p>
          <a:p>
            <a:pPr>
              <a:lnSpc>
                <a:spcPct val="120000"/>
              </a:lnSpc>
            </a:pPr>
            <a:r>
              <a:rPr lang="en-US"/>
              <a:t>Electronic Storefront</a:t>
            </a:r>
          </a:p>
          <a:p>
            <a:pPr>
              <a:lnSpc>
                <a:spcPct val="120000"/>
              </a:lnSpc>
            </a:pPr>
            <a:r>
              <a:rPr lang="en-US"/>
              <a:t>Cybermalls</a:t>
            </a:r>
          </a:p>
          <a:p>
            <a:pPr>
              <a:lnSpc>
                <a:spcPct val="120000"/>
              </a:lnSpc>
            </a:pPr>
            <a:r>
              <a:rPr lang="en-US"/>
              <a:t>Interactive Marketing</a:t>
            </a:r>
          </a:p>
          <a:p>
            <a:pPr>
              <a:lnSpc>
                <a:spcPct val="120000"/>
              </a:lnSpc>
            </a:pPr>
            <a:r>
              <a:rPr lang="en-US"/>
              <a:t>Video Marketing</a:t>
            </a:r>
          </a:p>
        </p:txBody>
      </p:sp>
    </p:spTree>
    <p:extLst>
      <p:ext uri="{BB962C8B-B14F-4D97-AF65-F5344CB8AC3E}">
        <p14:creationId xmlns:p14="http://schemas.microsoft.com/office/powerpoint/2010/main" xmlns="" val="2643841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Physical Distribution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56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5400"/>
              <a:t>Types Of Warehouses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7543800" cy="4724400"/>
          </a:xfrm>
          <a:ln/>
        </p:spPr>
        <p:txBody>
          <a:bodyPr/>
          <a:lstStyle/>
          <a:p>
            <a:r>
              <a:rPr lang="en-US" dirty="0"/>
              <a:t>Private- Owned By Single Manufacturer, Wholesaler, </a:t>
            </a:r>
            <a:r>
              <a:rPr lang="en-US" dirty="0" smtClean="0"/>
              <a:t>Retailer</a:t>
            </a:r>
            <a:endParaRPr lang="en-US" dirty="0"/>
          </a:p>
          <a:p>
            <a:r>
              <a:rPr lang="en-US" dirty="0"/>
              <a:t>Public- Independently </a:t>
            </a:r>
            <a:r>
              <a:rPr lang="en-US" dirty="0" smtClean="0"/>
              <a:t> Owned </a:t>
            </a:r>
            <a:r>
              <a:rPr lang="en-US" dirty="0"/>
              <a:t>&amp; Operated</a:t>
            </a:r>
          </a:p>
          <a:p>
            <a:r>
              <a:rPr lang="en-US" dirty="0"/>
              <a:t>Storage- Used For Extended Periods</a:t>
            </a:r>
          </a:p>
          <a:p>
            <a:r>
              <a:rPr lang="en-US" dirty="0"/>
              <a:t>Distribution </a:t>
            </a:r>
            <a:r>
              <a:rPr lang="en-US" dirty="0" smtClean="0"/>
              <a:t>Centers – Short Term Storage For Products Whose Demand Is Constant and High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492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4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Warehousing Costs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fontScale="92500" lnSpcReduction="20000"/>
          </a:bodyPr>
          <a:lstStyle/>
          <a:p>
            <a:pPr>
              <a:lnSpc>
                <a:spcPct val="125000"/>
              </a:lnSpc>
            </a:pPr>
            <a:r>
              <a:rPr lang="en-US" sz="4400" dirty="0"/>
              <a:t>Inventory Control</a:t>
            </a:r>
          </a:p>
          <a:p>
            <a:pPr>
              <a:lnSpc>
                <a:spcPct val="125000"/>
              </a:lnSpc>
            </a:pPr>
            <a:endParaRPr lang="en-US" sz="4400" dirty="0"/>
          </a:p>
          <a:p>
            <a:pPr>
              <a:lnSpc>
                <a:spcPct val="125000"/>
              </a:lnSpc>
            </a:pPr>
            <a:endParaRPr lang="en-US" sz="4400" dirty="0"/>
          </a:p>
          <a:p>
            <a:pPr>
              <a:lnSpc>
                <a:spcPct val="125000"/>
              </a:lnSpc>
            </a:pPr>
            <a:r>
              <a:rPr lang="en-US" sz="4400" dirty="0"/>
              <a:t>Materials </a:t>
            </a:r>
            <a:r>
              <a:rPr lang="en-US" sz="4400" dirty="0" smtClean="0"/>
              <a:t>Handling</a:t>
            </a:r>
          </a:p>
          <a:p>
            <a:pPr lvl="1">
              <a:lnSpc>
                <a:spcPct val="125000"/>
              </a:lnSpc>
            </a:pPr>
            <a:r>
              <a:rPr lang="en-US" sz="4000" dirty="0" smtClean="0"/>
              <a:t>Unitization – Standardizing the weight and form of material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3524838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4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Factors In Selecting Transportation Mode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sz="4000"/>
              <a:t>Cost</a:t>
            </a:r>
          </a:p>
          <a:p>
            <a:pPr>
              <a:lnSpc>
                <a:spcPct val="125000"/>
              </a:lnSpc>
            </a:pPr>
            <a:r>
              <a:rPr lang="en-US" sz="4000"/>
              <a:t>Nature Of Product</a:t>
            </a:r>
          </a:p>
          <a:p>
            <a:pPr>
              <a:lnSpc>
                <a:spcPct val="125000"/>
              </a:lnSpc>
            </a:pPr>
            <a:r>
              <a:rPr lang="en-US" sz="4000"/>
              <a:t>Distance</a:t>
            </a:r>
          </a:p>
          <a:p>
            <a:pPr>
              <a:lnSpc>
                <a:spcPct val="125000"/>
              </a:lnSpc>
            </a:pPr>
            <a:r>
              <a:rPr lang="en-US" sz="4000"/>
              <a:t>Speed</a:t>
            </a:r>
          </a:p>
          <a:p>
            <a:pPr>
              <a:lnSpc>
                <a:spcPct val="125000"/>
              </a:lnSpc>
            </a:pPr>
            <a:r>
              <a:rPr lang="en-US" sz="4000"/>
              <a:t>Customer Wants/Needs</a:t>
            </a:r>
          </a:p>
        </p:txBody>
      </p:sp>
    </p:spTree>
    <p:extLst>
      <p:ext uri="{BB962C8B-B14F-4D97-AF65-F5344CB8AC3E}">
        <p14:creationId xmlns:p14="http://schemas.microsoft.com/office/powerpoint/2010/main" xmlns="" val="1347352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5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5400"/>
              <a:t>Transportation Modes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4000"/>
              <a:t>Trucks</a:t>
            </a:r>
          </a:p>
          <a:p>
            <a:pPr>
              <a:lnSpc>
                <a:spcPct val="120000"/>
              </a:lnSpc>
            </a:pPr>
            <a:r>
              <a:rPr lang="en-US" sz="4000"/>
              <a:t>Railroads</a:t>
            </a:r>
          </a:p>
          <a:p>
            <a:pPr>
              <a:lnSpc>
                <a:spcPct val="120000"/>
              </a:lnSpc>
            </a:pPr>
            <a:r>
              <a:rPr lang="en-US" sz="4000"/>
              <a:t>Planes</a:t>
            </a:r>
          </a:p>
          <a:p>
            <a:pPr>
              <a:lnSpc>
                <a:spcPct val="120000"/>
              </a:lnSpc>
            </a:pPr>
            <a:r>
              <a:rPr lang="en-US" sz="4000"/>
              <a:t>Water</a:t>
            </a:r>
          </a:p>
          <a:p>
            <a:pPr>
              <a:lnSpc>
                <a:spcPct val="120000"/>
              </a:lnSpc>
            </a:pPr>
            <a:r>
              <a:rPr lang="en-US" sz="4000"/>
              <a:t>Pipelines</a:t>
            </a:r>
          </a:p>
        </p:txBody>
      </p:sp>
    </p:spTree>
    <p:extLst>
      <p:ext uri="{BB962C8B-B14F-4D97-AF65-F5344CB8AC3E}">
        <p14:creationId xmlns:p14="http://schemas.microsoft.com/office/powerpoint/2010/main" xmlns="" val="2705878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5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Transportation</a:t>
            </a:r>
            <a:br>
              <a:rPr lang="en-US" sz="4800"/>
            </a:br>
            <a:r>
              <a:rPr lang="en-US" sz="4800"/>
              <a:t>Modes Changes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sz="4000" dirty="0"/>
              <a:t>Intermodal- </a:t>
            </a:r>
            <a:r>
              <a:rPr lang="en-US" sz="4000" dirty="0" err="1"/>
              <a:t>Birdyback</a:t>
            </a:r>
            <a:endParaRPr lang="en-US" sz="4000" dirty="0"/>
          </a:p>
          <a:p>
            <a:r>
              <a:rPr lang="en-US" sz="4000" dirty="0" smtClean="0"/>
              <a:t>Containerization – standardized heavy duty containers in which many items are sealed</a:t>
            </a:r>
            <a:endParaRPr lang="en-US" sz="4000" dirty="0"/>
          </a:p>
          <a:p>
            <a:r>
              <a:rPr lang="en-US" sz="4000" dirty="0"/>
              <a:t>Distribution </a:t>
            </a:r>
            <a:r>
              <a:rPr lang="en-US" sz="4000" dirty="0" smtClean="0"/>
              <a:t>&amp; E-Customer               </a:t>
            </a:r>
            <a:r>
              <a:rPr lang="en-US" sz="4000" dirty="0"/>
              <a:t>Satisfaction- </a:t>
            </a:r>
            <a:r>
              <a:rPr lang="en-US" sz="4000" dirty="0" smtClean="0"/>
              <a:t>Order Fulfillment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2009594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55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5400"/>
              <a:t>Transportation- Hubs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fontScale="85000" lnSpcReduction="20000"/>
          </a:bodyPr>
          <a:lstStyle/>
          <a:p>
            <a:r>
              <a:rPr lang="en-US" sz="4400" dirty="0" smtClean="0"/>
              <a:t>Hub – central distribution outlets that control all or most of a firms distribution activities</a:t>
            </a:r>
          </a:p>
          <a:p>
            <a:r>
              <a:rPr lang="en-US" sz="4400" dirty="0" smtClean="0"/>
              <a:t>Supply-Side</a:t>
            </a:r>
            <a:endParaRPr lang="en-US" sz="4400" dirty="0"/>
          </a:p>
          <a:p>
            <a:pPr>
              <a:buFontTx/>
              <a:buNone/>
            </a:pPr>
            <a:endParaRPr lang="en-US" sz="4400" dirty="0"/>
          </a:p>
          <a:p>
            <a:r>
              <a:rPr lang="en-US" sz="4400" dirty="0" err="1"/>
              <a:t>Prestaging</a:t>
            </a:r>
            <a:endParaRPr lang="en-US" sz="4400" dirty="0"/>
          </a:p>
          <a:p>
            <a:pPr>
              <a:buFontTx/>
              <a:buNone/>
            </a:pPr>
            <a:endParaRPr lang="en-US" sz="4400" dirty="0"/>
          </a:p>
          <a:p>
            <a:r>
              <a:rPr lang="en-US" sz="4400" dirty="0"/>
              <a:t>Distribution</a:t>
            </a:r>
          </a:p>
        </p:txBody>
      </p:sp>
    </p:spTree>
    <p:extLst>
      <p:ext uri="{BB962C8B-B14F-4D97-AF65-F5344CB8AC3E}">
        <p14:creationId xmlns:p14="http://schemas.microsoft.com/office/powerpoint/2010/main" xmlns="" val="2645493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5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324</Words>
  <Application>Microsoft Office PowerPoint</Application>
  <PresentationFormat>On-screen Show (4:3)</PresentationFormat>
  <Paragraphs>97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Lecture 25</vt:lpstr>
      <vt:lpstr>Chapter  12</vt:lpstr>
      <vt:lpstr>Chapter Outline</vt:lpstr>
      <vt:lpstr>Wholesaling </vt:lpstr>
      <vt:lpstr>Merchant Wholesalers</vt:lpstr>
      <vt:lpstr>Agents/Brokers</vt:lpstr>
      <vt:lpstr>E-Intermediary</vt:lpstr>
      <vt:lpstr>Retailing </vt:lpstr>
      <vt:lpstr>Product Line Retailers</vt:lpstr>
      <vt:lpstr>Bargain Retailers</vt:lpstr>
      <vt:lpstr>Nonstore/Electronic Retailing</vt:lpstr>
      <vt:lpstr>Electronic Retailing</vt:lpstr>
      <vt:lpstr>Physical Distribution</vt:lpstr>
      <vt:lpstr>Types Of Warehouses</vt:lpstr>
      <vt:lpstr>Warehousing Costs</vt:lpstr>
      <vt:lpstr>Factors In Selecting Transportation Mode</vt:lpstr>
      <vt:lpstr>Transportation Modes</vt:lpstr>
      <vt:lpstr>Transportation Modes Changes</vt:lpstr>
      <vt:lpstr>Transportation- Hubs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25</dc:title>
  <dc:creator>sarah tariq</dc:creator>
  <cp:lastModifiedBy>NTS</cp:lastModifiedBy>
  <cp:revision>4</cp:revision>
  <dcterms:created xsi:type="dcterms:W3CDTF">2012-06-19T06:01:22Z</dcterms:created>
  <dcterms:modified xsi:type="dcterms:W3CDTF">2012-06-19T11:15:32Z</dcterms:modified>
</cp:coreProperties>
</file>