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89" r:id="rId12"/>
    <p:sldId id="267" r:id="rId13"/>
    <p:sldId id="268" r:id="rId14"/>
    <p:sldId id="269" r:id="rId15"/>
    <p:sldId id="270" r:id="rId16"/>
    <p:sldId id="271" r:id="rId17"/>
    <p:sldId id="272" r:id="rId18"/>
    <p:sldId id="290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6E1F1-3448-4418-B24C-BF45A0A1FE9D}" type="datetimeFigureOut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C1EF-3997-4368-86F3-F28935687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86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6E1F1-3448-4418-B24C-BF45A0A1FE9D}" type="datetimeFigureOut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C1EF-3997-4368-86F3-F28935687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37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6E1F1-3448-4418-B24C-BF45A0A1FE9D}" type="datetimeFigureOut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C1EF-3997-4368-86F3-F28935687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54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6E1F1-3448-4418-B24C-BF45A0A1FE9D}" type="datetimeFigureOut">
              <a:rPr lang="en-US" smtClean="0"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C1EF-3997-4368-86F3-F28935687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96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6E1F1-3448-4418-B24C-BF45A0A1FE9D}" type="datetimeFigureOut">
              <a:rPr lang="en-US" smtClean="0"/>
              <a:t>6/19/2012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C1EF-3997-4368-86F3-F28935687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400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6E1F1-3448-4418-B24C-BF45A0A1FE9D}" type="datetimeFigureOut">
              <a:rPr lang="en-US" smtClean="0"/>
              <a:t>6/19/2012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C1EF-3997-4368-86F3-F28935687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1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6E1F1-3448-4418-B24C-BF45A0A1FE9D}" type="datetimeFigureOut">
              <a:rPr lang="en-US" smtClean="0"/>
              <a:t>6/19/2012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C1EF-3997-4368-86F3-F28935687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157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6E1F1-3448-4418-B24C-BF45A0A1FE9D}" type="datetimeFigureOut">
              <a:rPr lang="en-US" smtClean="0"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C1EF-3997-4368-86F3-F28935687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49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6E1F1-3448-4418-B24C-BF45A0A1FE9D}" type="datetimeFigureOut">
              <a:rPr lang="en-US" smtClean="0"/>
              <a:t>6/19/2012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C1EF-3997-4368-86F3-F28935687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82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6E1F1-3448-4418-B24C-BF45A0A1FE9D}" type="datetimeFigureOut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C1EF-3997-4368-86F3-F28935687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39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6E1F1-3448-4418-B24C-BF45A0A1FE9D}" type="datetimeFigureOut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7C1EF-3997-4368-86F3-F28935687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89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6E1F1-3448-4418-B24C-BF45A0A1FE9D}" type="datetimeFigureOut">
              <a:rPr lang="en-US" smtClean="0"/>
              <a:t>6/19/2012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7C1EF-3997-4368-86F3-F28935687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1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952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3429000"/>
          </a:xfrm>
        </p:spPr>
        <p:txBody>
          <a:bodyPr>
            <a:normAutofit fontScale="90000"/>
          </a:bodyPr>
          <a:lstStyle/>
          <a:p>
            <a:pPr>
              <a:lnSpc>
                <a:spcPct val="60000"/>
              </a:lnSpc>
            </a:pPr>
            <a:r>
              <a:rPr lang="en-US" sz="13500">
                <a:solidFill>
                  <a:srgbClr val="3366FF"/>
                </a:solidFill>
              </a:rPr>
              <a:t>Chapter</a:t>
            </a:r>
            <a:r>
              <a:rPr lang="en-US" sz="34700"/>
              <a:t> </a:t>
            </a:r>
            <a:br>
              <a:rPr lang="en-US" sz="34700"/>
            </a:br>
            <a:r>
              <a:rPr lang="en-US" sz="19700">
                <a:latin typeface="Times New Roman" charset="0"/>
              </a:rPr>
              <a:t>12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4495800"/>
            <a:ext cx="4419600" cy="1371600"/>
          </a:xfr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Distributing Products</a:t>
            </a:r>
          </a:p>
        </p:txBody>
      </p:sp>
    </p:spTree>
    <p:extLst>
      <p:ext uri="{BB962C8B-B14F-4D97-AF65-F5344CB8AC3E}">
        <p14:creationId xmlns:p14="http://schemas.microsoft.com/office/powerpoint/2010/main" val="3967020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u="sng"/>
              <a:t>Chapter Outline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905000"/>
            <a:ext cx="7543800" cy="4114800"/>
          </a:xfrm>
          <a:ln/>
        </p:spPr>
        <p:txBody>
          <a:bodyPr/>
          <a:lstStyle/>
          <a:p>
            <a:pPr>
              <a:lnSpc>
                <a:spcPct val="140000"/>
              </a:lnSpc>
              <a:buFont typeface="Wingdings" pitchFamily="2" charset="2"/>
              <a:buChar char="ü"/>
            </a:pPr>
            <a:r>
              <a:rPr lang="en-US" sz="4000" dirty="0"/>
              <a:t>The Distribution Mix</a:t>
            </a:r>
          </a:p>
          <a:p>
            <a:pPr>
              <a:lnSpc>
                <a:spcPct val="140000"/>
              </a:lnSpc>
              <a:buFont typeface="Wingdings" pitchFamily="2" charset="2"/>
              <a:buChar char="ü"/>
            </a:pPr>
            <a:r>
              <a:rPr lang="en-US" sz="4000" dirty="0"/>
              <a:t>Wholesaling</a:t>
            </a:r>
          </a:p>
          <a:p>
            <a:pPr>
              <a:lnSpc>
                <a:spcPct val="140000"/>
              </a:lnSpc>
              <a:buFont typeface="Wingdings" pitchFamily="2" charset="2"/>
              <a:buChar char="ü"/>
            </a:pPr>
            <a:r>
              <a:rPr lang="en-US" sz="4000" dirty="0"/>
              <a:t>Retailing</a:t>
            </a:r>
          </a:p>
          <a:p>
            <a:pPr>
              <a:lnSpc>
                <a:spcPct val="140000"/>
              </a:lnSpc>
              <a:buFont typeface="Wingdings" pitchFamily="2" charset="2"/>
              <a:buChar char="ü"/>
            </a:pPr>
            <a:r>
              <a:rPr lang="en-US" sz="4000" dirty="0"/>
              <a:t>Physical Distribution</a:t>
            </a:r>
          </a:p>
          <a:p>
            <a:pPr>
              <a:lnSpc>
                <a:spcPct val="140000"/>
              </a:lnSpc>
              <a:buFont typeface="Wingdings" pitchFamily="2" charset="2"/>
              <a:buChar char="ü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78410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smtClean="0"/>
              <a:t>Intermediaries/Middlemen</a:t>
            </a:r>
            <a:endParaRPr 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 smtClean="0"/>
              <a:t>Intermediaries Help To Distribute Goods Either By Moving Them Or Providing Information That Stimulate Their Movement 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Wholesaler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Sells Products </a:t>
            </a:r>
            <a:r>
              <a:rPr lang="en-US" dirty="0"/>
              <a:t>To </a:t>
            </a:r>
            <a:r>
              <a:rPr lang="en-US" dirty="0" smtClean="0"/>
              <a:t>Retailers For </a:t>
            </a:r>
            <a:r>
              <a:rPr lang="en-US" dirty="0"/>
              <a:t>Re-Sale</a:t>
            </a:r>
          </a:p>
          <a:p>
            <a:pPr>
              <a:lnSpc>
                <a:spcPct val="110000"/>
              </a:lnSpc>
              <a:buFontTx/>
              <a:buNone/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 smtClean="0"/>
              <a:t>Retailer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Sells </a:t>
            </a:r>
            <a:r>
              <a:rPr lang="en-US" dirty="0"/>
              <a:t>Products   Directly To Consumer</a:t>
            </a:r>
          </a:p>
        </p:txBody>
      </p:sp>
    </p:spTree>
    <p:extLst>
      <p:ext uri="{BB962C8B-B14F-4D97-AF65-F5344CB8AC3E}">
        <p14:creationId xmlns:p14="http://schemas.microsoft.com/office/powerpoint/2010/main" val="1406201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Channels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US" sz="3400" dirty="0" smtClean="0"/>
              <a:t>Distribution Channel</a:t>
            </a:r>
          </a:p>
          <a:p>
            <a:pPr lvl="1">
              <a:lnSpc>
                <a:spcPct val="115000"/>
              </a:lnSpc>
            </a:pPr>
            <a:r>
              <a:rPr lang="en-US" sz="3000" dirty="0" smtClean="0"/>
              <a:t>Network </a:t>
            </a:r>
            <a:r>
              <a:rPr lang="en-US" sz="3000" dirty="0"/>
              <a:t>Through Which Product Passes                   On Its Way To </a:t>
            </a:r>
            <a:r>
              <a:rPr lang="en-US" sz="3000" dirty="0" smtClean="0"/>
              <a:t>The End User</a:t>
            </a:r>
          </a:p>
          <a:p>
            <a:pPr lvl="1">
              <a:lnSpc>
                <a:spcPct val="115000"/>
              </a:lnSpc>
            </a:pPr>
            <a:r>
              <a:rPr lang="en-US" sz="3000" dirty="0" smtClean="0"/>
              <a:t>All Channels Start With The Producer and End With A Consumer Or an Industrial Consumer </a:t>
            </a:r>
            <a:endParaRPr lang="en-US" sz="3000" dirty="0"/>
          </a:p>
          <a:p>
            <a:pPr>
              <a:lnSpc>
                <a:spcPct val="40000"/>
              </a:lnSpc>
              <a:buFontTx/>
              <a:buNone/>
            </a:pPr>
            <a:endParaRPr lang="en-US" sz="3400" dirty="0"/>
          </a:p>
          <a:p>
            <a:pPr marL="0" indent="0">
              <a:lnSpc>
                <a:spcPct val="115000"/>
              </a:lnSpc>
              <a:buNone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393031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800"/>
              <a:t>Channels Of Distribution</a:t>
            </a:r>
          </a:p>
        </p:txBody>
      </p:sp>
      <p:graphicFrame>
        <p:nvGraphicFramePr>
          <p:cNvPr id="32773" name="Object 5"/>
          <p:cNvGraphicFramePr>
            <a:graphicFrameLocks noChangeAspect="1"/>
          </p:cNvGraphicFramePr>
          <p:nvPr>
            <p:ph idx="1"/>
          </p:nvPr>
        </p:nvGraphicFramePr>
        <p:xfrm>
          <a:off x="2436813" y="1524000"/>
          <a:ext cx="5411787" cy="464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Image" r:id="rId3" imgW="4650900" imgH="3990116" progId="Photoshop.Image.4">
                  <p:embed/>
                </p:oleObj>
              </mc:Choice>
              <mc:Fallback>
                <p:oleObj name="Image" r:id="rId3" imgW="4650900" imgH="3990116" progId="Photoshop.Image.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6813" y="1524000"/>
                        <a:ext cx="5411787" cy="464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3473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Direct Distribution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No Intermediaries</a:t>
            </a:r>
          </a:p>
          <a:p>
            <a:pPr>
              <a:lnSpc>
                <a:spcPct val="35000"/>
              </a:lnSpc>
              <a:buFontTx/>
              <a:buNone/>
            </a:pPr>
            <a:endParaRPr lang="en-US" dirty="0"/>
          </a:p>
          <a:p>
            <a:r>
              <a:rPr lang="en-US" dirty="0"/>
              <a:t>Producer Uses </a:t>
            </a:r>
            <a:r>
              <a:rPr lang="en-US" dirty="0" smtClean="0"/>
              <a:t>Own Sales </a:t>
            </a:r>
            <a:r>
              <a:rPr lang="en-US" dirty="0"/>
              <a:t>Force</a:t>
            </a:r>
          </a:p>
          <a:p>
            <a:pPr>
              <a:lnSpc>
                <a:spcPct val="35000"/>
              </a:lnSpc>
              <a:buFontTx/>
              <a:buNone/>
            </a:pPr>
            <a:endParaRPr lang="en-US" dirty="0"/>
          </a:p>
          <a:p>
            <a:r>
              <a:rPr lang="en-US" dirty="0"/>
              <a:t>Used By Many Internet Companies</a:t>
            </a:r>
          </a:p>
        </p:txBody>
      </p:sp>
    </p:spTree>
    <p:extLst>
      <p:ext uri="{BB962C8B-B14F-4D97-AF65-F5344CB8AC3E}">
        <p14:creationId xmlns:p14="http://schemas.microsoft.com/office/powerpoint/2010/main" val="2817876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Retail Distribution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US" dirty="0"/>
              <a:t>Producer Sells </a:t>
            </a:r>
            <a:r>
              <a:rPr lang="en-US" dirty="0" smtClean="0"/>
              <a:t>To </a:t>
            </a:r>
            <a:r>
              <a:rPr lang="en-US" dirty="0"/>
              <a:t>Retailer</a:t>
            </a:r>
          </a:p>
          <a:p>
            <a:pPr>
              <a:lnSpc>
                <a:spcPct val="105000"/>
              </a:lnSpc>
              <a:buFontTx/>
              <a:buNone/>
            </a:pPr>
            <a:endParaRPr lang="en-US" dirty="0"/>
          </a:p>
          <a:p>
            <a:pPr>
              <a:lnSpc>
                <a:spcPct val="115000"/>
              </a:lnSpc>
            </a:pPr>
            <a:r>
              <a:rPr lang="en-US" dirty="0"/>
              <a:t>Growing Area </a:t>
            </a:r>
            <a:r>
              <a:rPr lang="en-US" dirty="0" smtClean="0"/>
              <a:t>In Internet </a:t>
            </a:r>
            <a:r>
              <a:rPr lang="en-US" dirty="0"/>
              <a:t>Sales</a:t>
            </a:r>
          </a:p>
        </p:txBody>
      </p:sp>
    </p:spTree>
    <p:extLst>
      <p:ext uri="{BB962C8B-B14F-4D97-AF65-F5344CB8AC3E}">
        <p14:creationId xmlns:p14="http://schemas.microsoft.com/office/powerpoint/2010/main" val="24992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800"/>
              <a:t>Wholesale To Consumer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447800"/>
            <a:ext cx="7543800" cy="4267200"/>
          </a:xfrm>
          <a:ln/>
        </p:spPr>
        <p:txBody>
          <a:bodyPr/>
          <a:lstStyle/>
          <a:p>
            <a:r>
              <a:rPr lang="en-US" sz="3400" dirty="0"/>
              <a:t>Once Most </a:t>
            </a:r>
            <a:r>
              <a:rPr lang="en-US" sz="3400" dirty="0" smtClean="0"/>
              <a:t>Prevalent </a:t>
            </a:r>
            <a:r>
              <a:rPr lang="en-US" sz="3400" dirty="0" err="1" smtClean="0"/>
              <a:t>Nondirect</a:t>
            </a:r>
            <a:r>
              <a:rPr lang="en-US" sz="3400" dirty="0" smtClean="0"/>
              <a:t> </a:t>
            </a:r>
            <a:r>
              <a:rPr lang="en-US" sz="3400" dirty="0"/>
              <a:t>Method</a:t>
            </a:r>
          </a:p>
          <a:p>
            <a:pPr>
              <a:lnSpc>
                <a:spcPct val="60000"/>
              </a:lnSpc>
              <a:buFontTx/>
              <a:buNone/>
            </a:pPr>
            <a:endParaRPr lang="en-US" sz="3400" dirty="0"/>
          </a:p>
          <a:p>
            <a:r>
              <a:rPr lang="en-US" sz="3400" dirty="0"/>
              <a:t>Requires </a:t>
            </a:r>
            <a:r>
              <a:rPr lang="en-US" sz="3400" dirty="0" smtClean="0"/>
              <a:t>Large Amount </a:t>
            </a:r>
            <a:r>
              <a:rPr lang="en-US" sz="3400" dirty="0"/>
              <a:t>Of Floor Space</a:t>
            </a:r>
          </a:p>
          <a:p>
            <a:pPr>
              <a:lnSpc>
                <a:spcPct val="45000"/>
              </a:lnSpc>
              <a:buFontTx/>
              <a:buNone/>
            </a:pPr>
            <a:endParaRPr lang="en-US" sz="3400" dirty="0"/>
          </a:p>
          <a:p>
            <a:r>
              <a:rPr lang="en-US" sz="3400" dirty="0"/>
              <a:t>Space Is Too Expensive</a:t>
            </a:r>
          </a:p>
        </p:txBody>
      </p:sp>
    </p:spTree>
    <p:extLst>
      <p:ext uri="{BB962C8B-B14F-4D97-AF65-F5344CB8AC3E}">
        <p14:creationId xmlns:p14="http://schemas.microsoft.com/office/powerpoint/2010/main" val="3366225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5400"/>
              <a:t>Sales Agents/Brokers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sz="3400" dirty="0"/>
              <a:t>Agents/Brokers Represent Producer</a:t>
            </a:r>
          </a:p>
          <a:p>
            <a:pPr>
              <a:lnSpc>
                <a:spcPct val="40000"/>
              </a:lnSpc>
              <a:buFontTx/>
              <a:buNone/>
            </a:pPr>
            <a:endParaRPr lang="en-US" sz="3400" dirty="0"/>
          </a:p>
          <a:p>
            <a:r>
              <a:rPr lang="en-US" sz="3400" dirty="0"/>
              <a:t>Agents/Brokers </a:t>
            </a:r>
            <a:r>
              <a:rPr lang="en-US" sz="3400" dirty="0" smtClean="0"/>
              <a:t>Paid On </a:t>
            </a:r>
            <a:r>
              <a:rPr lang="en-US" sz="3400" dirty="0"/>
              <a:t>Commission</a:t>
            </a:r>
          </a:p>
          <a:p>
            <a:pPr>
              <a:lnSpc>
                <a:spcPct val="40000"/>
              </a:lnSpc>
              <a:buFontTx/>
              <a:buNone/>
            </a:pPr>
            <a:endParaRPr lang="en-US" sz="3400" dirty="0"/>
          </a:p>
          <a:p>
            <a:r>
              <a:rPr lang="en-US" sz="3400" dirty="0"/>
              <a:t>Agents May Represent Several Similar Producers/Product Lines</a:t>
            </a:r>
          </a:p>
        </p:txBody>
      </p:sp>
    </p:spTree>
    <p:extLst>
      <p:ext uri="{BB962C8B-B14F-4D97-AF65-F5344CB8AC3E}">
        <p14:creationId xmlns:p14="http://schemas.microsoft.com/office/powerpoint/2010/main" val="2465699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err="1" smtClean="0"/>
              <a:t>NonDirect</a:t>
            </a:r>
            <a:r>
              <a:rPr lang="en-US" dirty="0" smtClean="0"/>
              <a:t> </a:t>
            </a:r>
            <a:r>
              <a:rPr lang="en-US" dirty="0"/>
              <a:t>Distribution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lnSpcReduction="10000"/>
          </a:bodyPr>
          <a:lstStyle/>
          <a:p>
            <a:r>
              <a:rPr lang="en-US" dirty="0" smtClean="0"/>
              <a:t>Each Link Makes A Profit By Charging A Commission – Result Higher Prices</a:t>
            </a:r>
          </a:p>
          <a:p>
            <a:pPr lvl="1"/>
            <a:r>
              <a:rPr lang="en-US" dirty="0" smtClean="0"/>
              <a:t>10 – 40 % For Manufacturer</a:t>
            </a:r>
          </a:p>
          <a:p>
            <a:pPr lvl="1"/>
            <a:r>
              <a:rPr lang="en-US" dirty="0" smtClean="0"/>
              <a:t>2-25% for Wholesaler</a:t>
            </a:r>
          </a:p>
          <a:p>
            <a:pPr lvl="1"/>
            <a:r>
              <a:rPr lang="en-US" dirty="0" smtClean="0"/>
              <a:t>5-100% for Retailers</a:t>
            </a:r>
          </a:p>
          <a:p>
            <a:r>
              <a:rPr lang="en-US" dirty="0" smtClean="0"/>
              <a:t>Intermediaries Create Added Value By Saving Time and Money</a:t>
            </a:r>
          </a:p>
          <a:p>
            <a:r>
              <a:rPr lang="en-US" dirty="0" smtClean="0"/>
              <a:t>Makes Product Available Where and When It Is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604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5400"/>
              <a:t>Nondirect Distribution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2057400"/>
            <a:ext cx="3695700" cy="3505200"/>
          </a:xfrm>
          <a:ln/>
        </p:spPr>
        <p:txBody>
          <a:bodyPr/>
          <a:lstStyle/>
          <a:p>
            <a:pPr algn="ctr">
              <a:buFontTx/>
              <a:buNone/>
            </a:pPr>
            <a:r>
              <a:rPr lang="en-US" sz="3200" u="sng"/>
              <a:t>Pros</a:t>
            </a:r>
          </a:p>
          <a:p>
            <a:r>
              <a:rPr lang="en-US" sz="3200"/>
              <a:t>Intermediaries Provide Added Value</a:t>
            </a:r>
          </a:p>
          <a:p>
            <a:r>
              <a:rPr lang="en-US" sz="3200"/>
              <a:t>Value Grows With Each Link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219700" y="2057400"/>
            <a:ext cx="3695700" cy="3505200"/>
          </a:xfrm>
          <a:ln/>
        </p:spPr>
        <p:txBody>
          <a:bodyPr/>
          <a:lstStyle/>
          <a:p>
            <a:pPr algn="ctr">
              <a:buFontTx/>
              <a:buNone/>
            </a:pPr>
            <a:r>
              <a:rPr lang="en-US" sz="3200" u="sng"/>
              <a:t>Cons</a:t>
            </a:r>
          </a:p>
          <a:p>
            <a:r>
              <a:rPr lang="en-US" sz="3200"/>
              <a:t>Markup At Each Link In Chain</a:t>
            </a:r>
          </a:p>
          <a:p>
            <a:r>
              <a:rPr lang="en-US" sz="3200"/>
              <a:t>Higher Consumer Prices</a:t>
            </a:r>
          </a:p>
        </p:txBody>
      </p:sp>
    </p:spTree>
    <p:extLst>
      <p:ext uri="{BB962C8B-B14F-4D97-AF65-F5344CB8AC3E}">
        <p14:creationId xmlns:p14="http://schemas.microsoft.com/office/powerpoint/2010/main" val="3606045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9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9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 build="p" animBg="1"/>
      <p:bldP spid="39942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Value-Adding</a:t>
            </a:r>
          </a:p>
        </p:txBody>
      </p:sp>
      <p:graphicFrame>
        <p:nvGraphicFramePr>
          <p:cNvPr id="41989" name="Object 5"/>
          <p:cNvGraphicFramePr>
            <a:graphicFrameLocks noChangeAspect="1"/>
          </p:cNvGraphicFramePr>
          <p:nvPr>
            <p:ph idx="1"/>
          </p:nvPr>
        </p:nvGraphicFramePr>
        <p:xfrm>
          <a:off x="1524000" y="2501900"/>
          <a:ext cx="7315200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Image" r:id="rId3" imgW="6417226" imgH="2045888" progId="Photoshop.Image.4">
                  <p:embed/>
                </p:oleObj>
              </mc:Choice>
              <mc:Fallback>
                <p:oleObj name="Image" r:id="rId3" imgW="6417226" imgH="2045888" progId="Photoshop.Image.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501900"/>
                        <a:ext cx="7315200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3353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Agent Distribution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105000"/>
              </a:lnSpc>
            </a:pPr>
            <a:r>
              <a:rPr lang="en-US" dirty="0"/>
              <a:t>Agent Is </a:t>
            </a:r>
            <a:r>
              <a:rPr lang="en-US" dirty="0" smtClean="0"/>
              <a:t>Sole Intermediary</a:t>
            </a:r>
            <a:endParaRPr lang="en-US" dirty="0"/>
          </a:p>
          <a:p>
            <a:pPr>
              <a:lnSpc>
                <a:spcPct val="105000"/>
              </a:lnSpc>
              <a:buFontTx/>
              <a:buNone/>
            </a:pPr>
            <a:endParaRPr lang="en-US" dirty="0"/>
          </a:p>
          <a:p>
            <a:pPr>
              <a:lnSpc>
                <a:spcPct val="105000"/>
              </a:lnSpc>
            </a:pPr>
            <a:r>
              <a:rPr lang="en-US" dirty="0"/>
              <a:t>Agent Distributes To  Consumer &amp; Business</a:t>
            </a:r>
          </a:p>
        </p:txBody>
      </p:sp>
    </p:spTree>
    <p:extLst>
      <p:ext uri="{BB962C8B-B14F-4D97-AF65-F5344CB8AC3E}">
        <p14:creationId xmlns:p14="http://schemas.microsoft.com/office/powerpoint/2010/main" val="728692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5400"/>
              <a:t>Industrial Distribution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Usually Direct </a:t>
            </a:r>
            <a:r>
              <a:rPr lang="en-US" dirty="0" smtClean="0"/>
              <a:t>From Producer </a:t>
            </a:r>
            <a:r>
              <a:rPr lang="en-US" dirty="0"/>
              <a:t>To Industrial       Buyer</a:t>
            </a:r>
          </a:p>
          <a:p>
            <a:pPr>
              <a:lnSpc>
                <a:spcPct val="75000"/>
              </a:lnSpc>
              <a:buFontTx/>
              <a:buNone/>
            </a:pPr>
            <a:endParaRPr lang="en-US" dirty="0"/>
          </a:p>
          <a:p>
            <a:r>
              <a:rPr lang="en-US" dirty="0"/>
              <a:t>Goods </a:t>
            </a:r>
            <a:r>
              <a:rPr lang="en-US" dirty="0" smtClean="0"/>
              <a:t>Usually Purchased </a:t>
            </a:r>
            <a:r>
              <a:rPr lang="en-US" dirty="0"/>
              <a:t>In </a:t>
            </a:r>
            <a:r>
              <a:rPr lang="en-US" dirty="0" smtClean="0"/>
              <a:t>Large Quantities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21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Wholesale Distribution Of Industrial Products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Used Mostly For Accessory Equipment</a:t>
            </a:r>
          </a:p>
          <a:p>
            <a:pPr>
              <a:lnSpc>
                <a:spcPct val="60000"/>
              </a:lnSpc>
              <a:buFontTx/>
              <a:buNone/>
            </a:pPr>
            <a:endParaRPr lang="en-US" dirty="0"/>
          </a:p>
          <a:p>
            <a:r>
              <a:rPr lang="en-US" dirty="0" smtClean="0"/>
              <a:t>Intermediaries Breakdown Large Quantities </a:t>
            </a:r>
            <a:r>
              <a:rPr lang="en-US" dirty="0"/>
              <a:t>To            Manageable Size</a:t>
            </a:r>
          </a:p>
        </p:txBody>
      </p:sp>
    </p:spTree>
    <p:extLst>
      <p:ext uri="{BB962C8B-B14F-4D97-AF65-F5344CB8AC3E}">
        <p14:creationId xmlns:p14="http://schemas.microsoft.com/office/powerpoint/2010/main" val="918711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Wholesale Distribution To Business Retailers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sz="3400" dirty="0"/>
              <a:t>Intermediaries Similar To Traditional Wholesalers</a:t>
            </a:r>
          </a:p>
          <a:p>
            <a:pPr>
              <a:lnSpc>
                <a:spcPct val="40000"/>
              </a:lnSpc>
              <a:buFontTx/>
              <a:buNone/>
            </a:pPr>
            <a:endParaRPr lang="en-US" sz="3400" dirty="0"/>
          </a:p>
          <a:p>
            <a:r>
              <a:rPr lang="en-US" sz="3400" dirty="0"/>
              <a:t>Consumers </a:t>
            </a:r>
            <a:r>
              <a:rPr lang="en-US" sz="3400" dirty="0" smtClean="0"/>
              <a:t>Use Discount </a:t>
            </a:r>
            <a:r>
              <a:rPr lang="en-US" sz="3400" dirty="0"/>
              <a:t>Stores That                    Buy In Volume </a:t>
            </a:r>
            <a:r>
              <a:rPr lang="en-US" sz="3400" dirty="0" smtClean="0"/>
              <a:t>And Sell </a:t>
            </a:r>
            <a:r>
              <a:rPr lang="en-US" sz="3400" dirty="0"/>
              <a:t>In Small Quantities               With Small Markup</a:t>
            </a:r>
          </a:p>
        </p:txBody>
      </p:sp>
    </p:spTree>
    <p:extLst>
      <p:ext uri="{BB962C8B-B14F-4D97-AF65-F5344CB8AC3E}">
        <p14:creationId xmlns:p14="http://schemas.microsoft.com/office/powerpoint/2010/main" val="987182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76200"/>
            <a:ext cx="7772400" cy="1470025"/>
          </a:xfrm>
        </p:spPr>
        <p:txBody>
          <a:bodyPr/>
          <a:lstStyle/>
          <a:p>
            <a:r>
              <a:rPr lang="en-US" dirty="0" smtClean="0"/>
              <a:t>Distribution Strategies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295400"/>
            <a:ext cx="7848600" cy="4343400"/>
          </a:xfrm>
        </p:spPr>
        <p:txBody>
          <a:bodyPr>
            <a:normAutofit fontScale="85000" lnSpcReduction="20000"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Determines Amount And Cost Of Market Coverage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Intensive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/>
              <a:t>As many channels and channel members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/>
              <a:t>Low cost with wide spread appeal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Exclusive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/>
              <a:t>Limited numbers of wholesalers and retailers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/>
              <a:t>High cost prestige products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Selective 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/>
              <a:t>Producers select the wholesaler and retailers who will give special attention in sales effort, display advantage etc. </a:t>
            </a:r>
          </a:p>
          <a:p>
            <a:pPr marL="914400" lvl="1" indent="-457200" algn="l"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3133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5400"/>
              <a:t>Distribution Strategies</a:t>
            </a: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1981200" y="1905000"/>
            <a:ext cx="1905000" cy="476250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Intensive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2133600" y="3429000"/>
            <a:ext cx="1905000" cy="476250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Selective</a:t>
            </a: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6172200" y="4648200"/>
            <a:ext cx="1905000" cy="476250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Exclusive</a:t>
            </a:r>
          </a:p>
        </p:txBody>
      </p:sp>
      <p:pic>
        <p:nvPicPr>
          <p:cNvPr id="49159" name="Picture 7" descr="j0212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447800"/>
            <a:ext cx="908050" cy="74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0" name="Picture 8" descr="j0212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352800"/>
            <a:ext cx="908050" cy="74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1" name="Picture 9" descr="j0212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05000"/>
            <a:ext cx="908050" cy="74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2" name="Picture 10" descr="j0212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00200"/>
            <a:ext cx="908050" cy="74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3" name="Picture 11" descr="j0212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62200"/>
            <a:ext cx="908050" cy="74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4" name="Picture 12" descr="j0212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352800"/>
            <a:ext cx="908050" cy="74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5" name="Picture 13" descr="j0212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514600"/>
            <a:ext cx="908050" cy="74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6" name="Picture 14" descr="j0212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724400"/>
            <a:ext cx="908050" cy="74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7" name="Picture 15" descr="j0212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648200"/>
            <a:ext cx="908050" cy="74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8" name="Picture 16" descr="j0212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191000"/>
            <a:ext cx="908050" cy="74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9" name="Picture 17" descr="j0212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438775"/>
            <a:ext cx="1060450" cy="86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70" name="Line 18"/>
          <p:cNvSpPr>
            <a:spLocks noChangeShapeType="1"/>
          </p:cNvSpPr>
          <p:nvPr/>
        </p:nvSpPr>
        <p:spPr bwMode="auto">
          <a:xfrm>
            <a:off x="3200400" y="2362200"/>
            <a:ext cx="3810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1" name="Line 19"/>
          <p:cNvSpPr>
            <a:spLocks noChangeShapeType="1"/>
          </p:cNvSpPr>
          <p:nvPr/>
        </p:nvSpPr>
        <p:spPr bwMode="auto">
          <a:xfrm>
            <a:off x="3886200" y="2362200"/>
            <a:ext cx="23622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2" name="Line 20"/>
          <p:cNvSpPr>
            <a:spLocks noChangeShapeType="1"/>
          </p:cNvSpPr>
          <p:nvPr/>
        </p:nvSpPr>
        <p:spPr bwMode="auto">
          <a:xfrm flipV="1">
            <a:off x="3886200" y="2286000"/>
            <a:ext cx="3657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3" name="Line 21"/>
          <p:cNvSpPr>
            <a:spLocks noChangeShapeType="1"/>
          </p:cNvSpPr>
          <p:nvPr/>
        </p:nvSpPr>
        <p:spPr bwMode="auto">
          <a:xfrm flipV="1">
            <a:off x="3886200" y="2133600"/>
            <a:ext cx="27432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4" name="Line 22"/>
          <p:cNvSpPr>
            <a:spLocks noChangeShapeType="1"/>
          </p:cNvSpPr>
          <p:nvPr/>
        </p:nvSpPr>
        <p:spPr bwMode="auto">
          <a:xfrm flipV="1">
            <a:off x="3886200" y="1828800"/>
            <a:ext cx="5334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5" name="Line 23"/>
          <p:cNvSpPr>
            <a:spLocks noChangeShapeType="1"/>
          </p:cNvSpPr>
          <p:nvPr/>
        </p:nvSpPr>
        <p:spPr bwMode="auto">
          <a:xfrm>
            <a:off x="3810000" y="2362200"/>
            <a:ext cx="31242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6" name="Line 24"/>
          <p:cNvSpPr>
            <a:spLocks noChangeShapeType="1"/>
          </p:cNvSpPr>
          <p:nvPr/>
        </p:nvSpPr>
        <p:spPr bwMode="auto">
          <a:xfrm>
            <a:off x="3810000" y="2362200"/>
            <a:ext cx="16002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7" name="Line 25"/>
          <p:cNvSpPr>
            <a:spLocks noChangeShapeType="1"/>
          </p:cNvSpPr>
          <p:nvPr/>
        </p:nvSpPr>
        <p:spPr bwMode="auto">
          <a:xfrm flipH="1">
            <a:off x="2209800" y="3886200"/>
            <a:ext cx="7620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8" name="Line 26"/>
          <p:cNvSpPr>
            <a:spLocks noChangeShapeType="1"/>
          </p:cNvSpPr>
          <p:nvPr/>
        </p:nvSpPr>
        <p:spPr bwMode="auto">
          <a:xfrm flipH="1">
            <a:off x="3352800" y="3886200"/>
            <a:ext cx="152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9" name="Line 27"/>
          <p:cNvSpPr>
            <a:spLocks noChangeShapeType="1"/>
          </p:cNvSpPr>
          <p:nvPr/>
        </p:nvSpPr>
        <p:spPr bwMode="auto">
          <a:xfrm flipH="1">
            <a:off x="4038600" y="3886200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80" name="Line 28"/>
          <p:cNvSpPr>
            <a:spLocks noChangeShapeType="1"/>
          </p:cNvSpPr>
          <p:nvPr/>
        </p:nvSpPr>
        <p:spPr bwMode="auto">
          <a:xfrm flipH="1">
            <a:off x="7010400" y="5105400"/>
            <a:ext cx="762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30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9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9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9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9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9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49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9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49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animBg="1"/>
      <p:bldP spid="49157" grpId="0" animBg="1"/>
      <p:bldP spid="49158" grpId="0" animBg="1"/>
      <p:bldP spid="49170" grpId="0" animBg="1"/>
      <p:bldP spid="49171" grpId="0" animBg="1"/>
      <p:bldP spid="49172" grpId="0" animBg="1"/>
      <p:bldP spid="49173" grpId="0" animBg="1"/>
      <p:bldP spid="49174" grpId="0" animBg="1"/>
      <p:bldP spid="49175" grpId="0" animBg="1"/>
      <p:bldP spid="49176" grpId="0" animBg="1"/>
      <p:bldP spid="49177" grpId="0" animBg="1"/>
      <p:bldP spid="49178" grpId="0" animBg="1"/>
      <p:bldP spid="49179" grpId="0" animBg="1"/>
      <p:bldP spid="4918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Channels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229600" cy="4525963"/>
          </a:xfrm>
          <a:ln/>
        </p:spPr>
        <p:txBody>
          <a:bodyPr/>
          <a:lstStyle/>
          <a:p>
            <a:pPr>
              <a:lnSpc>
                <a:spcPct val="105000"/>
              </a:lnSpc>
            </a:pPr>
            <a:r>
              <a:rPr lang="en-US" sz="3400" dirty="0"/>
              <a:t>Conflict- Channel Members Disagree About       Roles/Rewards</a:t>
            </a:r>
          </a:p>
          <a:p>
            <a:pPr>
              <a:lnSpc>
                <a:spcPct val="60000"/>
              </a:lnSpc>
              <a:buFontTx/>
              <a:buNone/>
            </a:pPr>
            <a:endParaRPr lang="en-US" sz="3400" dirty="0"/>
          </a:p>
          <a:p>
            <a:pPr>
              <a:lnSpc>
                <a:spcPct val="105000"/>
              </a:lnSpc>
            </a:pPr>
            <a:r>
              <a:rPr lang="en-US" sz="3400" dirty="0"/>
              <a:t>Leadership/Captain- Most Powerful Member of </a:t>
            </a:r>
            <a:r>
              <a:rPr lang="en-US" sz="3400" dirty="0" smtClean="0"/>
              <a:t>Distribution </a:t>
            </a:r>
            <a:r>
              <a:rPr lang="en-US" sz="3400" dirty="0"/>
              <a:t>Channel</a:t>
            </a:r>
          </a:p>
        </p:txBody>
      </p:sp>
    </p:spTree>
    <p:extLst>
      <p:ext uri="{BB962C8B-B14F-4D97-AF65-F5344CB8AC3E}">
        <p14:creationId xmlns:p14="http://schemas.microsoft.com/office/powerpoint/2010/main" val="3960764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348</Words>
  <Application>Microsoft Office PowerPoint</Application>
  <PresentationFormat>On-screen Show (4:3)</PresentationFormat>
  <Paragraphs>91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Adobe Photoshop Image</vt:lpstr>
      <vt:lpstr>Lecture 24</vt:lpstr>
      <vt:lpstr>Chapter  12</vt:lpstr>
      <vt:lpstr>Chapter Outline</vt:lpstr>
      <vt:lpstr>Intermediaries/Middlemen</vt:lpstr>
      <vt:lpstr>Channels</vt:lpstr>
      <vt:lpstr>Channels Of Distribution</vt:lpstr>
      <vt:lpstr>Direct Distribution</vt:lpstr>
      <vt:lpstr>Retail Distribution</vt:lpstr>
      <vt:lpstr>Wholesale To Consumer</vt:lpstr>
      <vt:lpstr>Sales Agents/Brokers</vt:lpstr>
      <vt:lpstr>NonDirect Distribution</vt:lpstr>
      <vt:lpstr>Nondirect Distribution</vt:lpstr>
      <vt:lpstr>Value-Adding</vt:lpstr>
      <vt:lpstr>Agent Distribution</vt:lpstr>
      <vt:lpstr>Industrial Distribution</vt:lpstr>
      <vt:lpstr>Wholesale Distribution Of Industrial Products</vt:lpstr>
      <vt:lpstr>Wholesale Distribution To Business Retailers</vt:lpstr>
      <vt:lpstr>Distribution Strategies</vt:lpstr>
      <vt:lpstr>Distribution Strategies</vt:lpstr>
      <vt:lpstr>Channels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24</dc:title>
  <dc:creator>sarah tariq</dc:creator>
  <cp:lastModifiedBy>sarah tariq</cp:lastModifiedBy>
  <cp:revision>26</cp:revision>
  <dcterms:created xsi:type="dcterms:W3CDTF">2012-06-19T05:07:29Z</dcterms:created>
  <dcterms:modified xsi:type="dcterms:W3CDTF">2012-06-19T06:05:53Z</dcterms:modified>
</cp:coreProperties>
</file>