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3" r:id="rId5"/>
    <p:sldId id="274" r:id="rId6"/>
    <p:sldId id="260" r:id="rId7"/>
    <p:sldId id="261" r:id="rId8"/>
    <p:sldId id="275" r:id="rId9"/>
    <p:sldId id="262" r:id="rId10"/>
    <p:sldId id="276" r:id="rId11"/>
    <p:sldId id="264" r:id="rId12"/>
    <p:sldId id="265" r:id="rId13"/>
    <p:sldId id="266" r:id="rId14"/>
    <p:sldId id="267" r:id="rId15"/>
    <p:sldId id="277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2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2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0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8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53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1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5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22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5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3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1524000"/>
            <a:ext cx="36957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524000"/>
            <a:ext cx="36957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2005 Prentice- Hall, Inc.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11-</a:t>
            </a:r>
            <a:fld id="{E28F69FC-51F5-4A81-A1A4-1DAE32E5F1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78907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15112-401F-4A14-91F3-972B0B2C4F4A}" type="datetimeFigureOut">
              <a:rPr lang="en-US" smtClean="0"/>
              <a:t>6/18/2012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D499F-5B99-4B12-9098-610FE89E5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9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Lecture 23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81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3429000"/>
          </a:xfrm>
        </p:spPr>
        <p:txBody>
          <a:bodyPr>
            <a:normAutofit fontScale="90000"/>
          </a:bodyPr>
          <a:lstStyle/>
          <a:p>
            <a:pPr>
              <a:lnSpc>
                <a:spcPct val="60000"/>
              </a:lnSpc>
            </a:pPr>
            <a:r>
              <a:rPr lang="en-US" sz="13500">
                <a:solidFill>
                  <a:srgbClr val="3366FF"/>
                </a:solidFill>
              </a:rPr>
              <a:t>Chapter</a:t>
            </a:r>
            <a:r>
              <a:rPr lang="en-US" sz="34700"/>
              <a:t> </a:t>
            </a:r>
            <a:br>
              <a:rPr lang="en-US" sz="34700"/>
            </a:br>
            <a:r>
              <a:rPr lang="en-US" sz="19700">
                <a:latin typeface="Times New Roman" charset="0"/>
              </a:rPr>
              <a:t>11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495800"/>
            <a:ext cx="5257800" cy="1371600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Developing And Pricing Products</a:t>
            </a:r>
          </a:p>
        </p:txBody>
      </p:sp>
    </p:spTree>
    <p:extLst>
      <p:ext uri="{BB962C8B-B14F-4D97-AF65-F5344CB8AC3E}">
        <p14:creationId xmlns:p14="http://schemas.microsoft.com/office/powerpoint/2010/main" val="299614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u="sng"/>
              <a:t>Chapter 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828800"/>
            <a:ext cx="7543800" cy="3810000"/>
          </a:xfrm>
          <a:ln/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4000"/>
              <a:t>What Is A Product?</a:t>
            </a:r>
          </a:p>
          <a:p>
            <a:pPr>
              <a:buFont typeface="Wingdings" pitchFamily="2" charset="2"/>
              <a:buChar char="ü"/>
            </a:pPr>
            <a:r>
              <a:rPr lang="en-US" sz="4000"/>
              <a:t>Developing New Products</a:t>
            </a:r>
          </a:p>
          <a:p>
            <a:pPr>
              <a:buFont typeface="Wingdings" pitchFamily="2" charset="2"/>
              <a:buChar char="ü"/>
            </a:pPr>
            <a:r>
              <a:rPr lang="en-US" sz="4000"/>
              <a:t>Identifying Products</a:t>
            </a:r>
          </a:p>
          <a:p>
            <a:pPr>
              <a:buFont typeface="Wingdings" pitchFamily="2" charset="2"/>
              <a:buChar char="ü"/>
            </a:pPr>
            <a:r>
              <a:rPr lang="en-US" sz="4000"/>
              <a:t>Determining Prices</a:t>
            </a:r>
          </a:p>
          <a:p>
            <a:pPr>
              <a:buFont typeface="Wingdings" pitchFamily="2" charset="2"/>
              <a:buChar char="ü"/>
            </a:pPr>
            <a:r>
              <a:rPr lang="en-US" sz="4000"/>
              <a:t>Pricing Strategies &amp; Tactics</a:t>
            </a:r>
          </a:p>
        </p:txBody>
      </p:sp>
    </p:spTree>
    <p:extLst>
      <p:ext uri="{BB962C8B-B14F-4D97-AF65-F5344CB8AC3E}">
        <p14:creationId xmlns:p14="http://schemas.microsoft.com/office/powerpoint/2010/main" val="352002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Product Life Cycle</a:t>
            </a:r>
          </a:p>
        </p:txBody>
      </p:sp>
      <p:graphicFrame>
        <p:nvGraphicFramePr>
          <p:cNvPr id="38918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2286000" y="1447800"/>
          <a:ext cx="5060950" cy="490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Image" r:id="rId3" imgW="4828803" imgH="4676315" progId="Photoshop.Image.4">
                  <p:embed/>
                </p:oleObj>
              </mc:Choice>
              <mc:Fallback>
                <p:oleObj name="Image" r:id="rId3" imgW="4828803" imgH="4676315" progId="Photoshop.Image.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447800"/>
                        <a:ext cx="5060950" cy="490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721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Stages Of</a:t>
            </a:r>
            <a:br>
              <a:rPr lang="en-US" sz="4800"/>
            </a:br>
            <a:r>
              <a:rPr lang="en-US" sz="4800"/>
              <a:t>Product Life  Cycle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648200"/>
          </a:xfrm>
          <a:ln/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Introduction- New </a:t>
            </a:r>
            <a:r>
              <a:rPr lang="en-US" dirty="0" smtClean="0"/>
              <a:t>Product, extensive promotion and development cost erase all profits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Growth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Consumers Attracted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Sales </a:t>
            </a:r>
            <a:r>
              <a:rPr lang="en-US" dirty="0" smtClean="0"/>
              <a:t>Climb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Slight profit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Competition increases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Maturity- Sales </a:t>
            </a:r>
            <a:r>
              <a:rPr lang="en-US" dirty="0" smtClean="0"/>
              <a:t>Level-Off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Highest profit early in this stage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Increased competition results in price cuts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Sales fall toward the end of stage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Decline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Other Competing New Products Introduced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Sales &amp; Profits </a:t>
            </a:r>
            <a:r>
              <a:rPr lang="en-US" dirty="0" smtClean="0"/>
              <a:t>Decline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Ends or reduce promotion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7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2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2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2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2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2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24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Alternatives To</a:t>
            </a:r>
            <a:br>
              <a:rPr lang="en-US" sz="4800"/>
            </a:br>
            <a:r>
              <a:rPr lang="en-US" sz="4800"/>
              <a:t>New Products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70000" lnSpcReduction="20000"/>
          </a:bodyPr>
          <a:lstStyle/>
          <a:p>
            <a:r>
              <a:rPr lang="en-US" sz="4400" dirty="0" smtClean="0"/>
              <a:t>Extension</a:t>
            </a:r>
          </a:p>
          <a:p>
            <a:pPr lvl="1"/>
            <a:r>
              <a:rPr lang="en-US" sz="4000" dirty="0" smtClean="0"/>
              <a:t>Existing product that is marketed globally instead of just domestically</a:t>
            </a:r>
            <a:endParaRPr lang="en-US" sz="4000" dirty="0"/>
          </a:p>
          <a:p>
            <a:pPr>
              <a:buFontTx/>
              <a:buNone/>
            </a:pPr>
            <a:endParaRPr lang="en-US" sz="4400" dirty="0"/>
          </a:p>
          <a:p>
            <a:r>
              <a:rPr lang="en-US" sz="4400" dirty="0" smtClean="0"/>
              <a:t>Adaptation</a:t>
            </a:r>
          </a:p>
          <a:p>
            <a:pPr lvl="1"/>
            <a:r>
              <a:rPr lang="en-US" sz="4000" dirty="0" smtClean="0"/>
              <a:t>The product is modified for greater appeal in different countries</a:t>
            </a:r>
            <a:endParaRPr lang="en-US" sz="4000" dirty="0"/>
          </a:p>
          <a:p>
            <a:pPr>
              <a:buFontTx/>
              <a:buNone/>
            </a:pPr>
            <a:endParaRPr lang="en-US" sz="4400" dirty="0"/>
          </a:p>
          <a:p>
            <a:r>
              <a:rPr lang="en-US" sz="4400" dirty="0" smtClean="0"/>
              <a:t>Reintroduction</a:t>
            </a:r>
          </a:p>
          <a:p>
            <a:pPr lvl="1"/>
            <a:r>
              <a:rPr lang="en-US" sz="4000" dirty="0" smtClean="0"/>
              <a:t>Reviving obsolete products for new markets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9666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Identifying Products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800" dirty="0" smtClean="0"/>
              <a:t>Developing a product features is only one part, marketers need to identify products so that consumers recognize them</a:t>
            </a:r>
          </a:p>
          <a:p>
            <a:pPr>
              <a:lnSpc>
                <a:spcPct val="150000"/>
              </a:lnSpc>
            </a:pPr>
            <a:r>
              <a:rPr lang="en-US" sz="4800" dirty="0" smtClean="0"/>
              <a:t>Branding</a:t>
            </a:r>
            <a:endParaRPr lang="en-US" sz="4800" dirty="0"/>
          </a:p>
          <a:p>
            <a:pPr>
              <a:lnSpc>
                <a:spcPct val="150000"/>
              </a:lnSpc>
            </a:pPr>
            <a:r>
              <a:rPr lang="en-US" sz="4800" dirty="0"/>
              <a:t>Packaging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Labeling</a:t>
            </a:r>
          </a:p>
        </p:txBody>
      </p:sp>
    </p:spTree>
    <p:extLst>
      <p:ext uri="{BB962C8B-B14F-4D97-AF65-F5344CB8AC3E}">
        <p14:creationId xmlns:p14="http://schemas.microsoft.com/office/powerpoint/2010/main" val="253075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Identifying Products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4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4800" dirty="0" smtClean="0"/>
              <a:t>Branding</a:t>
            </a:r>
          </a:p>
          <a:p>
            <a:pPr lvl="1">
              <a:lnSpc>
                <a:spcPct val="150000"/>
              </a:lnSpc>
            </a:pPr>
            <a:r>
              <a:rPr lang="en-US" sz="4400" dirty="0" smtClean="0"/>
              <a:t>Process of using symbols to communicate the qualities of a product</a:t>
            </a:r>
            <a:endParaRPr lang="en-US" sz="4400" dirty="0"/>
          </a:p>
          <a:p>
            <a:pPr>
              <a:lnSpc>
                <a:spcPct val="150000"/>
              </a:lnSpc>
            </a:pPr>
            <a:r>
              <a:rPr lang="en-US" sz="4800" dirty="0" smtClean="0"/>
              <a:t>Packaging</a:t>
            </a:r>
          </a:p>
          <a:p>
            <a:pPr lvl="1">
              <a:lnSpc>
                <a:spcPct val="150000"/>
              </a:lnSpc>
            </a:pPr>
            <a:r>
              <a:rPr lang="en-US" sz="4400" dirty="0" smtClean="0"/>
              <a:t>Physical container in which a product is sold, advertised or protected</a:t>
            </a:r>
            <a:endParaRPr lang="en-US" sz="4400" dirty="0"/>
          </a:p>
          <a:p>
            <a:pPr>
              <a:lnSpc>
                <a:spcPct val="150000"/>
              </a:lnSpc>
            </a:pPr>
            <a:r>
              <a:rPr lang="en-US" sz="4800" dirty="0" smtClean="0"/>
              <a:t>Labeling</a:t>
            </a:r>
          </a:p>
          <a:p>
            <a:pPr lvl="1">
              <a:lnSpc>
                <a:spcPct val="150000"/>
              </a:lnSpc>
            </a:pPr>
            <a:r>
              <a:rPr lang="en-US" sz="4400" dirty="0" smtClean="0"/>
              <a:t>Part of packaging that identifies its name, manufacturer and content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5996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Product Branding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572000"/>
          </a:xfrm>
          <a:ln/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Adding Value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Brand </a:t>
            </a:r>
            <a:r>
              <a:rPr lang="en-US" dirty="0" smtClean="0"/>
              <a:t>Equity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Degree of consumer loyalty to and awareness of a brand and its market share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Brand </a:t>
            </a:r>
            <a:r>
              <a:rPr lang="en-US" dirty="0" smtClean="0"/>
              <a:t>Awareness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Extent to which a brand name comes to mind when consumers considers a particular product category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Types Of Brand Names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National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Licensed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Private</a:t>
            </a:r>
          </a:p>
        </p:txBody>
      </p:sp>
    </p:spTree>
    <p:extLst>
      <p:ext uri="{BB962C8B-B14F-4D97-AF65-F5344CB8AC3E}">
        <p14:creationId xmlns:p14="http://schemas.microsoft.com/office/powerpoint/2010/main" val="405656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Product Branding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572000"/>
          </a:xfrm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Types </a:t>
            </a:r>
            <a:r>
              <a:rPr lang="en-US" dirty="0"/>
              <a:t>Of Brand Names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National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Produced and distributed by the manufacturer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Licensed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Seller purchases the right from an organization or individual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Private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When a whole seller or a retailer develops a brand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1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6600"/>
              <a:t>Pricing Objectives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sz="4800" dirty="0"/>
              <a:t>Profit-Maximizing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E-Business</a:t>
            </a:r>
          </a:p>
          <a:p>
            <a:pPr>
              <a:lnSpc>
                <a:spcPct val="150000"/>
              </a:lnSpc>
            </a:pPr>
            <a:r>
              <a:rPr lang="en-US" sz="4800" dirty="0" smtClean="0"/>
              <a:t>Market-Share</a:t>
            </a:r>
          </a:p>
          <a:p>
            <a:pPr lvl="1">
              <a:lnSpc>
                <a:spcPct val="150000"/>
              </a:lnSpc>
            </a:pPr>
            <a:r>
              <a:rPr lang="en-US" sz="4400" dirty="0" smtClean="0"/>
              <a:t>Initial low prices to get market share</a:t>
            </a:r>
          </a:p>
          <a:p>
            <a:pPr lvl="2">
              <a:lnSpc>
                <a:spcPct val="150000"/>
              </a:lnSpc>
            </a:pPr>
            <a:r>
              <a:rPr lang="en-US" sz="4000" dirty="0" smtClean="0"/>
              <a:t>Market share is a company’s %age of total market sales for a specific product type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1317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 sz="5400" dirty="0" smtClean="0"/>
              <a:t>Price Setting Tools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1. Cost-Oriented </a:t>
            </a:r>
            <a:r>
              <a:rPr lang="en-US" sz="5400" dirty="0"/>
              <a:t>Pricing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2362200"/>
          </a:xfrm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Combines Desire To Make a Profit and Cover Costs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Components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Markup $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Markup %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Sales Price</a:t>
            </a:r>
          </a:p>
        </p:txBody>
      </p:sp>
      <p:graphicFrame>
        <p:nvGraphicFramePr>
          <p:cNvPr id="49157" name="Object 5"/>
          <p:cNvGraphicFramePr>
            <a:graphicFrameLocks noGrp="1" noChangeAspect="1"/>
          </p:cNvGraphicFramePr>
          <p:nvPr>
            <p:ph idx="4294967295"/>
          </p:nvPr>
        </p:nvGraphicFramePr>
        <p:xfrm>
          <a:off x="1981200" y="4038600"/>
          <a:ext cx="5943600" cy="213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Image" r:id="rId3" imgW="3519944" imgH="1321567" progId="Photoshop.Image.4">
                  <p:embed/>
                </p:oleObj>
              </mc:Choice>
              <mc:Fallback>
                <p:oleObj name="Image" r:id="rId3" imgW="3519944" imgH="1321567" progId="Photoshop.Image.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038600"/>
                        <a:ext cx="5943600" cy="2135188"/>
                      </a:xfrm>
                      <a:prstGeom prst="rect">
                        <a:avLst/>
                      </a:prstGeom>
                      <a:noFill/>
                      <a:ln w="19050" cmpd="sng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897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9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9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9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9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 dirty="0" smtClean="0"/>
              <a:t>2. Breakeven </a:t>
            </a:r>
            <a:r>
              <a:rPr lang="en-US" sz="4800" dirty="0"/>
              <a:t>Analysis Components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1524000"/>
            <a:ext cx="7543800" cy="2667000"/>
          </a:xfrm>
          <a:ln/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Variable </a:t>
            </a:r>
            <a:r>
              <a:rPr lang="en-US" sz="4400" dirty="0" smtClean="0"/>
              <a:t>Cost (covered using cost oriented pricing)</a:t>
            </a:r>
            <a:endParaRPr lang="en-US" sz="4400" dirty="0"/>
          </a:p>
          <a:p>
            <a:r>
              <a:rPr lang="en-US" sz="4400" dirty="0"/>
              <a:t>Fixed Cost</a:t>
            </a:r>
          </a:p>
          <a:p>
            <a:r>
              <a:rPr lang="en-US" sz="4400" dirty="0"/>
              <a:t>Breakeven Point</a:t>
            </a:r>
          </a:p>
        </p:txBody>
      </p:sp>
      <p:graphicFrame>
        <p:nvGraphicFramePr>
          <p:cNvPr id="5325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409700" y="4800600"/>
          <a:ext cx="727710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Image" r:id="rId3" imgW="4561948" imgH="432051" progId="Photoshop.Image.4">
                  <p:embed/>
                </p:oleObj>
              </mc:Choice>
              <mc:Fallback>
                <p:oleObj name="Image" r:id="rId3" imgW="4561948" imgH="432051" progId="Photoshop.Image.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4800600"/>
                        <a:ext cx="7277100" cy="687388"/>
                      </a:xfrm>
                      <a:prstGeom prst="rect">
                        <a:avLst/>
                      </a:prstGeom>
                      <a:noFill/>
                      <a:ln w="19050" cmpd="sng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923999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Breakeven Analysis</a:t>
            </a:r>
          </a:p>
        </p:txBody>
      </p:sp>
      <p:graphicFrame>
        <p:nvGraphicFramePr>
          <p:cNvPr id="5530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447800" y="1535113"/>
          <a:ext cx="7239000" cy="440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Image" r:id="rId3" imgW="4841511" imgH="2948112" progId="Photoshop.Image.4">
                  <p:embed/>
                </p:oleObj>
              </mc:Choice>
              <mc:Fallback>
                <p:oleObj name="Image" r:id="rId3" imgW="4841511" imgH="2948112" progId="Photoshop.Image.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535113"/>
                        <a:ext cx="7239000" cy="440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88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Pricing Strategies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292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Pricing Existing Products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Relative To Current Market Prices For Similar Products</a:t>
            </a:r>
          </a:p>
          <a:p>
            <a:r>
              <a:rPr lang="en-US"/>
              <a:t>Current Market</a:t>
            </a:r>
          </a:p>
          <a:p>
            <a:pPr lvl="1"/>
            <a:r>
              <a:rPr lang="en-US"/>
              <a:t>Above</a:t>
            </a:r>
          </a:p>
          <a:p>
            <a:pPr lvl="1"/>
            <a:r>
              <a:rPr lang="en-US"/>
              <a:t>Below</a:t>
            </a:r>
          </a:p>
          <a:p>
            <a:pPr lvl="1"/>
            <a:r>
              <a:rPr lang="en-US"/>
              <a:t>At/Near</a:t>
            </a:r>
          </a:p>
        </p:txBody>
      </p:sp>
    </p:spTree>
    <p:extLst>
      <p:ext uri="{BB962C8B-B14F-4D97-AF65-F5344CB8AC3E}">
        <p14:creationId xmlns:p14="http://schemas.microsoft.com/office/powerpoint/2010/main" val="106099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New Product Pricing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sz="4000"/>
              <a:t>Price Skimming</a:t>
            </a:r>
          </a:p>
          <a:p>
            <a:endParaRPr lang="en-US" sz="4000"/>
          </a:p>
          <a:p>
            <a:pPr>
              <a:buFontTx/>
              <a:buNone/>
            </a:pPr>
            <a:endParaRPr lang="en-US" sz="4000"/>
          </a:p>
          <a:p>
            <a:r>
              <a:rPr lang="en-US" sz="4000"/>
              <a:t>Market Penetration</a:t>
            </a:r>
          </a:p>
        </p:txBody>
      </p:sp>
    </p:spTree>
    <p:extLst>
      <p:ext uri="{BB962C8B-B14F-4D97-AF65-F5344CB8AC3E}">
        <p14:creationId xmlns:p14="http://schemas.microsoft.com/office/powerpoint/2010/main" val="3586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E-Business Pricing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smtClean="0"/>
              <a:t>Fixed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Most Common</a:t>
            </a:r>
          </a:p>
          <a:p>
            <a:pPr>
              <a:buFontTx/>
              <a:buNone/>
            </a:pPr>
            <a:endParaRPr lang="en-US" dirty="0"/>
          </a:p>
          <a:p>
            <a:r>
              <a:rPr lang="en-US" dirty="0" smtClean="0"/>
              <a:t>Dynamic</a:t>
            </a:r>
          </a:p>
          <a:p>
            <a:pPr lvl="1"/>
            <a:r>
              <a:rPr lang="en-US" dirty="0" smtClean="0"/>
              <a:t>Available Information Forces Constant </a:t>
            </a:r>
            <a:r>
              <a:rPr lang="en-US" dirty="0"/>
              <a:t>Price          Adjustment</a:t>
            </a:r>
          </a:p>
        </p:txBody>
      </p:sp>
    </p:spTree>
    <p:extLst>
      <p:ext uri="{BB962C8B-B14F-4D97-AF65-F5344CB8AC3E}">
        <p14:creationId xmlns:p14="http://schemas.microsoft.com/office/powerpoint/2010/main" val="375511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Pricing Tactics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Price </a:t>
            </a:r>
            <a:r>
              <a:rPr lang="en-US" dirty="0" smtClean="0"/>
              <a:t>Lining</a:t>
            </a:r>
          </a:p>
          <a:p>
            <a:pPr lvl="1"/>
            <a:r>
              <a:rPr lang="en-US" dirty="0" smtClean="0"/>
              <a:t>A store predetermines 3 or 4 price points at which a particular product is sold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r>
              <a:rPr lang="en-US" dirty="0" smtClean="0"/>
              <a:t>Psychological- Odd/Even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r>
              <a:rPr lang="en-US" dirty="0"/>
              <a:t>Discounting</a:t>
            </a:r>
          </a:p>
        </p:txBody>
      </p:sp>
    </p:spTree>
    <p:extLst>
      <p:ext uri="{BB962C8B-B14F-4D97-AF65-F5344CB8AC3E}">
        <p14:creationId xmlns:p14="http://schemas.microsoft.com/office/powerpoint/2010/main" val="320501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International Pricing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Determine What Market Will Bear</a:t>
            </a:r>
          </a:p>
          <a:p>
            <a:pPr>
              <a:lnSpc>
                <a:spcPct val="30000"/>
              </a:lnSpc>
              <a:buFontTx/>
              <a:buNone/>
            </a:pPr>
            <a:endParaRPr lang="en-US" dirty="0"/>
          </a:p>
          <a:p>
            <a:r>
              <a:rPr lang="en-US" dirty="0"/>
              <a:t>Post-Purchase- </a:t>
            </a:r>
            <a:r>
              <a:rPr lang="en-US" dirty="0" smtClean="0"/>
              <a:t>Encourage To </a:t>
            </a:r>
            <a:r>
              <a:rPr lang="en-US" dirty="0"/>
              <a:t>Trade Up As Personal Economics Allow</a:t>
            </a:r>
          </a:p>
          <a:p>
            <a:pPr>
              <a:lnSpc>
                <a:spcPct val="25000"/>
              </a:lnSpc>
              <a:buFontTx/>
              <a:buNone/>
            </a:pPr>
            <a:endParaRPr lang="en-US" dirty="0"/>
          </a:p>
          <a:p>
            <a:r>
              <a:rPr lang="en-US" dirty="0"/>
              <a:t>Dumping</a:t>
            </a:r>
          </a:p>
        </p:txBody>
      </p:sp>
    </p:spTree>
    <p:extLst>
      <p:ext uri="{BB962C8B-B14F-4D97-AF65-F5344CB8AC3E}">
        <p14:creationId xmlns:p14="http://schemas.microsoft.com/office/powerpoint/2010/main" val="196280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404</Words>
  <Application>Microsoft Office PowerPoint</Application>
  <PresentationFormat>On-screen Show (4:3)</PresentationFormat>
  <Paragraphs>112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Image</vt:lpstr>
      <vt:lpstr>Lecture 23</vt:lpstr>
      <vt:lpstr>Chapter  11</vt:lpstr>
      <vt:lpstr>Chapter Outline</vt:lpstr>
      <vt:lpstr>Product Life Cycle</vt:lpstr>
      <vt:lpstr>Stages Of Product Life  Cycle</vt:lpstr>
      <vt:lpstr>Alternatives To New Products</vt:lpstr>
      <vt:lpstr>Identifying Products</vt:lpstr>
      <vt:lpstr>Identifying Products</vt:lpstr>
      <vt:lpstr>Product Branding</vt:lpstr>
      <vt:lpstr>Product Branding</vt:lpstr>
      <vt:lpstr>Pricing Objectives</vt:lpstr>
      <vt:lpstr>Price Setting Tools 1. Cost-Oriented Pricing</vt:lpstr>
      <vt:lpstr>2. Breakeven Analysis Components</vt:lpstr>
      <vt:lpstr>Breakeven Analysis</vt:lpstr>
      <vt:lpstr>Pricing Strategies</vt:lpstr>
      <vt:lpstr>Pricing Existing Products</vt:lpstr>
      <vt:lpstr>New Product Pricing</vt:lpstr>
      <vt:lpstr>E-Business Pricing</vt:lpstr>
      <vt:lpstr>Pricing Tactics</vt:lpstr>
      <vt:lpstr>International Pricing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21</dc:title>
  <dc:creator>sarah tariq</dc:creator>
  <cp:lastModifiedBy>sarah tariq</cp:lastModifiedBy>
  <cp:revision>18</cp:revision>
  <dcterms:created xsi:type="dcterms:W3CDTF">2012-06-15T03:15:43Z</dcterms:created>
  <dcterms:modified xsi:type="dcterms:W3CDTF">2012-06-18T08:19:56Z</dcterms:modified>
</cp:coreProperties>
</file>