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2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0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8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5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1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5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2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5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9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Lecture </a:t>
            </a:r>
            <a:r>
              <a:rPr lang="en-US" smtClean="0"/>
              <a:t>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8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495800"/>
            <a:ext cx="52578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Developing And Pricing Products</a:t>
            </a:r>
          </a:p>
        </p:txBody>
      </p:sp>
    </p:spTree>
    <p:extLst>
      <p:ext uri="{BB962C8B-B14F-4D97-AF65-F5344CB8AC3E}">
        <p14:creationId xmlns:p14="http://schemas.microsoft.com/office/powerpoint/2010/main" val="29961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7543800" cy="3810000"/>
          </a:xfrm>
          <a:ln/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4000"/>
              <a:t>What Is A Product?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Developing New Products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Identifying Products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Determining Prices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Pricing Strategies &amp; Tactics</a:t>
            </a:r>
          </a:p>
        </p:txBody>
      </p:sp>
    </p:spTree>
    <p:extLst>
      <p:ext uri="{BB962C8B-B14F-4D97-AF65-F5344CB8AC3E}">
        <p14:creationId xmlns:p14="http://schemas.microsoft.com/office/powerpoint/2010/main" val="352002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A product is a combination of benefits, features and intangible reward</a:t>
            </a:r>
            <a:endParaRPr lang="en-US" sz="4000" dirty="0"/>
          </a:p>
          <a:p>
            <a:pPr>
              <a:lnSpc>
                <a:spcPct val="20000"/>
              </a:lnSpc>
              <a:buFontTx/>
              <a:buNone/>
            </a:pPr>
            <a:endParaRPr lang="en-US" sz="4000" dirty="0"/>
          </a:p>
          <a:p>
            <a:r>
              <a:rPr lang="en-US" sz="4000" dirty="0" smtClean="0"/>
              <a:t>Features - Qualities</a:t>
            </a:r>
            <a:endParaRPr lang="en-US" sz="4000" dirty="0"/>
          </a:p>
          <a:p>
            <a:pPr lvl="1"/>
            <a:r>
              <a:rPr lang="en-US" sz="3600" dirty="0" smtClean="0"/>
              <a:t>Tangible</a:t>
            </a:r>
          </a:p>
          <a:p>
            <a:pPr lvl="1"/>
            <a:r>
              <a:rPr lang="en-US" sz="3600" dirty="0" smtClean="0"/>
              <a:t>Intangible</a:t>
            </a:r>
          </a:p>
          <a:p>
            <a:r>
              <a:rPr lang="en-US" sz="4000" dirty="0" smtClean="0"/>
              <a:t>Benefits</a:t>
            </a:r>
          </a:p>
          <a:p>
            <a:r>
              <a:rPr lang="en-US" sz="4000" dirty="0" smtClean="0"/>
              <a:t>Value Package – Product marketed as a bundle of value adding attributes, including reasonable cost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7512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Goods/Services-</a:t>
            </a:r>
            <a:br>
              <a:rPr lang="en-US" sz="4800"/>
            </a:br>
            <a:r>
              <a:rPr lang="en-US" sz="4800"/>
              <a:t>Classification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4800"/>
              <a:t>Consumer</a:t>
            </a:r>
          </a:p>
          <a:p>
            <a:pPr>
              <a:lnSpc>
                <a:spcPct val="120000"/>
              </a:lnSpc>
            </a:pPr>
            <a:endParaRPr lang="en-US" sz="4800"/>
          </a:p>
          <a:p>
            <a:pPr>
              <a:lnSpc>
                <a:spcPct val="120000"/>
              </a:lnSpc>
            </a:pPr>
            <a:endParaRPr lang="en-US" sz="4800"/>
          </a:p>
          <a:p>
            <a:pPr>
              <a:lnSpc>
                <a:spcPct val="120000"/>
              </a:lnSpc>
            </a:pPr>
            <a:r>
              <a:rPr lang="en-US" sz="4800"/>
              <a:t>Industrial</a:t>
            </a:r>
          </a:p>
        </p:txBody>
      </p:sp>
    </p:spTree>
    <p:extLst>
      <p:ext uri="{BB962C8B-B14F-4D97-AF65-F5344CB8AC3E}">
        <p14:creationId xmlns:p14="http://schemas.microsoft.com/office/powerpoint/2010/main" val="196482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Consumer Products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7500" lnSpcReduction="20000"/>
          </a:bodyPr>
          <a:lstStyle/>
          <a:p>
            <a:r>
              <a:rPr lang="en-US" sz="3400" dirty="0"/>
              <a:t>Convenience- Rapidly </a:t>
            </a:r>
            <a:r>
              <a:rPr lang="en-US" sz="3400" dirty="0" smtClean="0"/>
              <a:t>Consumed, inexpensive and are purchased often</a:t>
            </a:r>
            <a:endParaRPr lang="en-US" sz="3400" dirty="0"/>
          </a:p>
          <a:p>
            <a:r>
              <a:rPr lang="en-US" sz="3400" dirty="0"/>
              <a:t>Shopping</a:t>
            </a:r>
          </a:p>
          <a:p>
            <a:pPr lvl="1"/>
            <a:r>
              <a:rPr lang="en-US" sz="3400" dirty="0"/>
              <a:t>Moderately Priced</a:t>
            </a:r>
          </a:p>
          <a:p>
            <a:pPr lvl="1"/>
            <a:r>
              <a:rPr lang="en-US" sz="3400" dirty="0"/>
              <a:t>Infrequent </a:t>
            </a:r>
            <a:r>
              <a:rPr lang="en-US" sz="3400" dirty="0" smtClean="0"/>
              <a:t>Purchase</a:t>
            </a:r>
          </a:p>
          <a:p>
            <a:pPr lvl="1"/>
            <a:r>
              <a:rPr lang="en-US" sz="3400" dirty="0" smtClean="0"/>
              <a:t>Compare Brands</a:t>
            </a:r>
          </a:p>
          <a:p>
            <a:pPr lvl="1"/>
            <a:r>
              <a:rPr lang="en-US" sz="3400" dirty="0" smtClean="0"/>
              <a:t>Evaluate Alternatives </a:t>
            </a:r>
            <a:endParaRPr lang="en-US" sz="3400" dirty="0"/>
          </a:p>
          <a:p>
            <a:r>
              <a:rPr lang="en-US" sz="3400" dirty="0"/>
              <a:t>Specialty</a:t>
            </a:r>
          </a:p>
          <a:p>
            <a:pPr lvl="1"/>
            <a:r>
              <a:rPr lang="en-US" sz="3400" dirty="0"/>
              <a:t>Expensive</a:t>
            </a:r>
          </a:p>
          <a:p>
            <a:pPr lvl="1"/>
            <a:r>
              <a:rPr lang="en-US" sz="3400" dirty="0"/>
              <a:t>Rarely </a:t>
            </a:r>
            <a:r>
              <a:rPr lang="en-US" sz="3400" dirty="0" smtClean="0"/>
              <a:t>Purchased</a:t>
            </a:r>
          </a:p>
          <a:p>
            <a:pPr lvl="1"/>
            <a:r>
              <a:rPr lang="en-US" sz="3400" dirty="0" smtClean="0"/>
              <a:t>Accept No Substitute 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47132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Industrial Products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Expense Items</a:t>
            </a:r>
          </a:p>
          <a:p>
            <a:pPr lvl="1"/>
            <a:r>
              <a:rPr lang="en-US" dirty="0"/>
              <a:t>Regularly Purchased</a:t>
            </a:r>
          </a:p>
          <a:p>
            <a:pPr lvl="1"/>
            <a:r>
              <a:rPr lang="en-US" dirty="0"/>
              <a:t>Consumed Rapidly</a:t>
            </a:r>
          </a:p>
          <a:p>
            <a:r>
              <a:rPr lang="en-US" dirty="0"/>
              <a:t>Capital Items</a:t>
            </a:r>
          </a:p>
          <a:p>
            <a:pPr lvl="1"/>
            <a:r>
              <a:rPr lang="en-US" dirty="0"/>
              <a:t>Expensive</a:t>
            </a:r>
          </a:p>
          <a:p>
            <a:pPr lvl="1"/>
            <a:r>
              <a:rPr lang="en-US" dirty="0"/>
              <a:t>Long-lasting</a:t>
            </a:r>
          </a:p>
          <a:p>
            <a:pPr lvl="1"/>
            <a:r>
              <a:rPr lang="en-US" dirty="0"/>
              <a:t>Infrequently Purchased</a:t>
            </a:r>
          </a:p>
        </p:txBody>
      </p:sp>
    </p:spTree>
    <p:extLst>
      <p:ext uri="{BB962C8B-B14F-4D97-AF65-F5344CB8AC3E}">
        <p14:creationId xmlns:p14="http://schemas.microsoft.com/office/powerpoint/2010/main" val="46575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 Mix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543800" cy="3886200"/>
          </a:xfrm>
          <a:ln/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Group Of Products That A Company makes Available For Sale </a:t>
            </a:r>
          </a:p>
          <a:p>
            <a:r>
              <a:rPr lang="en-US" dirty="0" smtClean="0"/>
              <a:t>Product </a:t>
            </a:r>
            <a:r>
              <a:rPr lang="en-US" dirty="0"/>
              <a:t>Line</a:t>
            </a:r>
          </a:p>
          <a:p>
            <a:pPr lvl="1"/>
            <a:r>
              <a:rPr lang="en-US" dirty="0"/>
              <a:t>Similar Products</a:t>
            </a:r>
          </a:p>
          <a:p>
            <a:pPr lvl="1"/>
            <a:r>
              <a:rPr lang="en-US" dirty="0"/>
              <a:t>Similar Buyers</a:t>
            </a:r>
          </a:p>
          <a:p>
            <a:pPr lvl="1"/>
            <a:r>
              <a:rPr lang="en-US" dirty="0"/>
              <a:t>Similar Use</a:t>
            </a:r>
          </a:p>
          <a:p>
            <a:r>
              <a:rPr lang="en-US" dirty="0"/>
              <a:t>Single</a:t>
            </a:r>
          </a:p>
          <a:p>
            <a:r>
              <a:rPr lang="en-US" dirty="0"/>
              <a:t>Multiple/Diversified</a:t>
            </a:r>
          </a:p>
        </p:txBody>
      </p:sp>
    </p:spTree>
    <p:extLst>
      <p:ext uri="{BB962C8B-B14F-4D97-AF65-F5344CB8AC3E}">
        <p14:creationId xmlns:p14="http://schemas.microsoft.com/office/powerpoint/2010/main" val="324993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New Product Development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Product Mortality- </a:t>
            </a:r>
            <a:r>
              <a:rPr lang="en-US" dirty="0" smtClean="0"/>
              <a:t>Failure Or </a:t>
            </a:r>
            <a:r>
              <a:rPr lang="en-US" dirty="0"/>
              <a:t>Obsolescence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 dirty="0"/>
          </a:p>
          <a:p>
            <a:r>
              <a:rPr lang="en-US" dirty="0"/>
              <a:t>Speed To Market- Market Changes</a:t>
            </a:r>
          </a:p>
        </p:txBody>
      </p:sp>
    </p:spTree>
    <p:extLst>
      <p:ext uri="{BB962C8B-B14F-4D97-AF65-F5344CB8AC3E}">
        <p14:creationId xmlns:p14="http://schemas.microsoft.com/office/powerpoint/2010/main" val="335968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New Product Development Process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538288" y="1600200"/>
            <a:ext cx="1752600" cy="385763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Product Ideas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524000" y="2971800"/>
            <a:ext cx="1905000" cy="385763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Screening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905000" y="4343400"/>
            <a:ext cx="2362200" cy="385763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Concept Testing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4114800" y="5410200"/>
            <a:ext cx="1905000" cy="66040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Business Analysis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172200" y="4114800"/>
            <a:ext cx="1905000" cy="385763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Prototype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6553200" y="2743200"/>
            <a:ext cx="1905000" cy="66040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Testing &amp; Marketing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248400" y="1600200"/>
            <a:ext cx="2743200" cy="385763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Commercialization</a:t>
            </a: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1752600" y="19812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2057400" y="19812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2362200" y="19812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2667000" y="19812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3048000" y="198120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1752600" y="3352800"/>
            <a:ext cx="609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2209800" y="3352800"/>
            <a:ext cx="609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2667000" y="3352800"/>
            <a:ext cx="609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>
            <a:off x="3276600" y="3352800"/>
            <a:ext cx="609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1905000" y="4724400"/>
            <a:ext cx="22860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2895600" y="4724400"/>
            <a:ext cx="12954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>
            <a:off x="4114800" y="4724400"/>
            <a:ext cx="9144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 flipV="1">
            <a:off x="6019800" y="4495800"/>
            <a:ext cx="205740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 flipV="1">
            <a:off x="6019800" y="4495800"/>
            <a:ext cx="1524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 flipV="1">
            <a:off x="7162800" y="3429000"/>
            <a:ext cx="1524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6" name="AutoShape 26"/>
          <p:cNvSpPr>
            <a:spLocks noChangeArrowheads="1"/>
          </p:cNvSpPr>
          <p:nvPr/>
        </p:nvSpPr>
        <p:spPr bwMode="auto">
          <a:xfrm>
            <a:off x="7239000" y="1981200"/>
            <a:ext cx="457200" cy="762000"/>
          </a:xfrm>
          <a:prstGeom prst="upArrow">
            <a:avLst>
              <a:gd name="adj1" fmla="val 50000"/>
              <a:gd name="adj2" fmla="val 4166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0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  <p:bldP spid="35854" grpId="0" animBg="1"/>
      <p:bldP spid="35855" grpId="0" animBg="1"/>
      <p:bldP spid="35856" grpId="0" animBg="1"/>
      <p:bldP spid="35857" grpId="0" animBg="1"/>
      <p:bldP spid="35858" grpId="0" animBg="1"/>
      <p:bldP spid="35859" grpId="0" animBg="1"/>
      <p:bldP spid="35860" grpId="0" animBg="1"/>
      <p:bldP spid="35861" grpId="0" animBg="1"/>
      <p:bldP spid="35862" grpId="0" animBg="1"/>
      <p:bldP spid="35863" grpId="0" animBg="1"/>
      <p:bldP spid="35864" grpId="0" animBg="1"/>
      <p:bldP spid="35865" grpId="0" animBg="1"/>
      <p:bldP spid="358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Services</a:t>
            </a:r>
            <a:br>
              <a:rPr lang="en-US" sz="4800"/>
            </a:br>
            <a:r>
              <a:rPr lang="en-US" sz="4800"/>
              <a:t>Process Variations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smtClean="0"/>
              <a:t>Differences in Step 1 and 5</a:t>
            </a:r>
          </a:p>
          <a:p>
            <a:r>
              <a:rPr lang="en-US" dirty="0" smtClean="0"/>
              <a:t>Service Package- Tangible &amp; Intangible Features</a:t>
            </a:r>
            <a:endParaRPr lang="en-US" dirty="0"/>
          </a:p>
          <a:p>
            <a:r>
              <a:rPr lang="en-US" dirty="0"/>
              <a:t>Service Process </a:t>
            </a:r>
            <a:r>
              <a:rPr lang="en-US" dirty="0" smtClean="0"/>
              <a:t>Design</a:t>
            </a:r>
            <a:endParaRPr lang="en-US" dirty="0"/>
          </a:p>
          <a:p>
            <a:pPr lvl="1"/>
            <a:r>
              <a:rPr lang="en-US" dirty="0"/>
              <a:t>Process </a:t>
            </a:r>
            <a:r>
              <a:rPr lang="en-US" dirty="0" smtClean="0"/>
              <a:t>Selection – Sequencing and time</a:t>
            </a:r>
            <a:endParaRPr lang="en-US" dirty="0"/>
          </a:p>
          <a:p>
            <a:pPr lvl="1"/>
            <a:r>
              <a:rPr lang="en-US" dirty="0"/>
              <a:t>Worker Requirements</a:t>
            </a:r>
          </a:p>
          <a:p>
            <a:pPr lvl="1"/>
            <a:r>
              <a:rPr lang="en-US" dirty="0"/>
              <a:t>Facility Requirements</a:t>
            </a:r>
          </a:p>
        </p:txBody>
      </p:sp>
    </p:spTree>
    <p:extLst>
      <p:ext uri="{BB962C8B-B14F-4D97-AF65-F5344CB8AC3E}">
        <p14:creationId xmlns:p14="http://schemas.microsoft.com/office/powerpoint/2010/main" val="20470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 Life Cycle</a:t>
            </a:r>
          </a:p>
        </p:txBody>
      </p:sp>
      <p:graphicFrame>
        <p:nvGraphicFramePr>
          <p:cNvPr id="38918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2286000" y="1447800"/>
          <a:ext cx="5060950" cy="490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Image" r:id="rId3" imgW="4828803" imgH="4676315" progId="Photoshop.Image.4">
                  <p:embed/>
                </p:oleObj>
              </mc:Choice>
              <mc:Fallback>
                <p:oleObj name="Image" r:id="rId3" imgW="4828803" imgH="4676315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447800"/>
                        <a:ext cx="5060950" cy="490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849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Stages Of</a:t>
            </a:r>
            <a:br>
              <a:rPr lang="en-US" sz="4800"/>
            </a:br>
            <a:r>
              <a:rPr lang="en-US" sz="4800"/>
              <a:t>Product Life  Cycle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648200"/>
          </a:xfrm>
          <a:ln/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Introduction- New </a:t>
            </a:r>
            <a:r>
              <a:rPr lang="en-US" dirty="0" smtClean="0"/>
              <a:t>Product, extensive promotion and development cost erase all profits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Growth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Consumers Attracted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Sales </a:t>
            </a:r>
            <a:r>
              <a:rPr lang="en-US" dirty="0" smtClean="0"/>
              <a:t>Climb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Slight profit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Competition increases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Maturity- Sales </a:t>
            </a:r>
            <a:r>
              <a:rPr lang="en-US" dirty="0" smtClean="0"/>
              <a:t>Level-Off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Highest profit early in this stage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Increased competition results in price cuts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Sales fall toward the end of stage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Decline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Other Competing New Products Introduced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Sales &amp; Profits </a:t>
            </a:r>
            <a:r>
              <a:rPr lang="en-US" dirty="0" smtClean="0"/>
              <a:t>Decline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Ends or reduce promotion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2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245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Image</vt:lpstr>
      <vt:lpstr>Lecture 22</vt:lpstr>
      <vt:lpstr>Chapter  11</vt:lpstr>
      <vt:lpstr>Chapter Outline</vt:lpstr>
      <vt:lpstr>Product?</vt:lpstr>
      <vt:lpstr>Goods/Services- Classification</vt:lpstr>
      <vt:lpstr>Consumer Products</vt:lpstr>
      <vt:lpstr>Industrial Products</vt:lpstr>
      <vt:lpstr>Product Mix</vt:lpstr>
      <vt:lpstr>New Product Development</vt:lpstr>
      <vt:lpstr>New Product Development Process</vt:lpstr>
      <vt:lpstr>Services Process Variations</vt:lpstr>
      <vt:lpstr>Product Life Cycle</vt:lpstr>
      <vt:lpstr>Stages Of Product Life  Cycle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</dc:title>
  <dc:creator>sarah tariq</dc:creator>
  <cp:lastModifiedBy>sarah tariq</cp:lastModifiedBy>
  <cp:revision>5</cp:revision>
  <dcterms:created xsi:type="dcterms:W3CDTF">2012-06-15T03:15:43Z</dcterms:created>
  <dcterms:modified xsi:type="dcterms:W3CDTF">2012-06-18T07:41:03Z</dcterms:modified>
</cp:coreProperties>
</file>