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6A042-CF74-4350-9536-9687C2CD0E8A}" type="datetimeFigureOut">
              <a:rPr lang="en-US" smtClean="0"/>
              <a:t>6/15/2012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6BC21-BDED-4AE9-9BC5-02D3EB9D75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6A042-CF74-4350-9536-9687C2CD0E8A}" type="datetimeFigureOut">
              <a:rPr lang="en-US" smtClean="0"/>
              <a:t>6/15/2012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6BC21-BDED-4AE9-9BC5-02D3EB9D75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6A042-CF74-4350-9536-9687C2CD0E8A}" type="datetimeFigureOut">
              <a:rPr lang="en-US" smtClean="0"/>
              <a:t>6/15/2012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6BC21-BDED-4AE9-9BC5-02D3EB9D75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6A042-CF74-4350-9536-9687C2CD0E8A}" type="datetimeFigureOut">
              <a:rPr lang="en-US" smtClean="0"/>
              <a:t>6/15/2012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6BC21-BDED-4AE9-9BC5-02D3EB9D75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6A042-CF74-4350-9536-9687C2CD0E8A}" type="datetimeFigureOut">
              <a:rPr lang="en-US" smtClean="0"/>
              <a:t>6/15/2012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6BC21-BDED-4AE9-9BC5-02D3EB9D75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6A042-CF74-4350-9536-9687C2CD0E8A}" type="datetimeFigureOut">
              <a:rPr lang="en-US" smtClean="0"/>
              <a:t>6/15/2012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6BC21-BDED-4AE9-9BC5-02D3EB9D75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6A042-CF74-4350-9536-9687C2CD0E8A}" type="datetimeFigureOut">
              <a:rPr lang="en-US" smtClean="0"/>
              <a:t>6/15/2012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6BC21-BDED-4AE9-9BC5-02D3EB9D75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6A042-CF74-4350-9536-9687C2CD0E8A}" type="datetimeFigureOut">
              <a:rPr lang="en-US" smtClean="0"/>
              <a:t>6/15/2012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6BC21-BDED-4AE9-9BC5-02D3EB9D75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6A042-CF74-4350-9536-9687C2CD0E8A}" type="datetimeFigureOut">
              <a:rPr lang="en-US" smtClean="0"/>
              <a:t>6/15/2012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6BC21-BDED-4AE9-9BC5-02D3EB9D75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6A042-CF74-4350-9536-9687C2CD0E8A}" type="datetimeFigureOut">
              <a:rPr lang="en-US" smtClean="0"/>
              <a:t>6/15/2012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6BC21-BDED-4AE9-9BC5-02D3EB9D75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6A042-CF74-4350-9536-9687C2CD0E8A}" type="datetimeFigureOut">
              <a:rPr lang="en-US" smtClean="0"/>
              <a:t>6/15/2012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6BC21-BDED-4AE9-9BC5-02D3EB9D75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6A042-CF74-4350-9536-9687C2CD0E8A}" type="datetimeFigureOut">
              <a:rPr lang="en-US" smtClean="0"/>
              <a:t>6/15/2012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B6BC21-BDED-4AE9-9BC5-02D3EB9D75A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0" y="2130425"/>
            <a:ext cx="7772400" cy="1470025"/>
          </a:xfrm>
        </p:spPr>
        <p:txBody>
          <a:bodyPr/>
          <a:lstStyle/>
          <a:p>
            <a:r>
              <a:rPr lang="en-US" dirty="0" smtClean="0"/>
              <a:t>Lecture 21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en-US" sz="4800"/>
              <a:t>Influences On</a:t>
            </a:r>
            <a:br>
              <a:rPr lang="en-US" sz="4800"/>
            </a:br>
            <a:r>
              <a:rPr lang="en-US" sz="4800"/>
              <a:t>Consumer Behavior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lnSpc>
                <a:spcPct val="180000"/>
              </a:lnSpc>
              <a:spcBef>
                <a:spcPct val="0"/>
              </a:spcBef>
            </a:pPr>
            <a:r>
              <a:rPr lang="en-US" dirty="0" smtClean="0"/>
              <a:t>Study Of The Decision Process By Which People Buy And Consume products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8242221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427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en-US" sz="4800"/>
              <a:t>Influences On</a:t>
            </a:r>
            <a:br>
              <a:rPr lang="en-US" sz="4800"/>
            </a:br>
            <a:r>
              <a:rPr lang="en-US" sz="4800"/>
              <a:t>Consumer Behavior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>
            <a:normAutofit fontScale="92500" lnSpcReduction="20000"/>
          </a:bodyPr>
          <a:lstStyle/>
          <a:p>
            <a:pPr>
              <a:lnSpc>
                <a:spcPct val="180000"/>
              </a:lnSpc>
              <a:spcBef>
                <a:spcPct val="0"/>
              </a:spcBef>
            </a:pPr>
            <a:r>
              <a:rPr lang="en-US" dirty="0" smtClean="0"/>
              <a:t>Psychological –</a:t>
            </a:r>
            <a:r>
              <a:rPr lang="en-US" dirty="0" err="1" smtClean="0"/>
              <a:t>motivation,perception,attitude</a:t>
            </a:r>
            <a:endParaRPr lang="en-US" dirty="0"/>
          </a:p>
          <a:p>
            <a:r>
              <a:rPr lang="en-US" dirty="0" smtClean="0"/>
              <a:t>Personal-lifestyle, personality, economic status</a:t>
            </a:r>
            <a:endParaRPr lang="en-US" dirty="0"/>
          </a:p>
          <a:p>
            <a:r>
              <a:rPr lang="en-US" dirty="0" smtClean="0"/>
              <a:t>Social-family, opinion leaders, friends</a:t>
            </a:r>
            <a:endParaRPr lang="en-US" dirty="0"/>
          </a:p>
          <a:p>
            <a:r>
              <a:rPr lang="en-US" dirty="0" smtClean="0"/>
              <a:t>Cultural</a:t>
            </a:r>
          </a:p>
          <a:p>
            <a:pPr lvl="1"/>
            <a:r>
              <a:rPr lang="en-US" dirty="0" smtClean="0"/>
              <a:t>Cultural – way of living that distinguishes one group from the other</a:t>
            </a:r>
          </a:p>
          <a:p>
            <a:pPr lvl="1"/>
            <a:r>
              <a:rPr lang="en-US" dirty="0" smtClean="0"/>
              <a:t>Subculture – smaller groups with shared values</a:t>
            </a:r>
          </a:p>
          <a:p>
            <a:pPr lvl="1"/>
            <a:r>
              <a:rPr lang="en-US" dirty="0" smtClean="0"/>
              <a:t>Social class – ranking of group based on occupation and income</a:t>
            </a:r>
          </a:p>
          <a:p>
            <a:r>
              <a:rPr lang="en-US" dirty="0" smtClean="0"/>
              <a:t>Weak affect  of factors because of brand loyalty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0560658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427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5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542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Rectangle 4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Buying Process</a:t>
            </a:r>
          </a:p>
        </p:txBody>
      </p:sp>
      <p:pic>
        <p:nvPicPr>
          <p:cNvPr id="55306" name="Picture 10" descr="Figure 10"/>
          <p:cNvPicPr>
            <a:picLocks noChangeAspect="1" noChangeArrowheads="1"/>
          </p:cNvPicPr>
          <p:nvPr/>
        </p:nvPicPr>
        <p:blipFill>
          <a:blip r:embed="rId2">
            <a:lum bright="-4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776413"/>
            <a:ext cx="7162800" cy="3884612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58459384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sz="6600"/>
              <a:t>Data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 dirty="0"/>
              <a:t>Warehousing- Collecting, Storing, &amp; Retrieving            Data</a:t>
            </a:r>
          </a:p>
          <a:p>
            <a:endParaRPr lang="en-US" dirty="0"/>
          </a:p>
          <a:p>
            <a:r>
              <a:rPr lang="en-US" dirty="0"/>
              <a:t>Mining- Searching, </a:t>
            </a:r>
            <a:r>
              <a:rPr lang="en-US" dirty="0" smtClean="0"/>
              <a:t>Sifting</a:t>
            </a:r>
            <a:r>
              <a:rPr lang="en-US" dirty="0"/>
              <a:t>, &amp; Reorganizing        Data</a:t>
            </a:r>
          </a:p>
        </p:txBody>
      </p:sp>
    </p:spTree>
    <p:extLst>
      <p:ext uri="{BB962C8B-B14F-4D97-AF65-F5344CB8AC3E}">
        <p14:creationId xmlns="" xmlns:p14="http://schemas.microsoft.com/office/powerpoint/2010/main" val="173827867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837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sz="4800"/>
              <a:t>Organizational Markets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 dirty="0" smtClean="0"/>
              <a:t>Industrial – businesses that buy goods to be converted in to other products or goods that are used up during production</a:t>
            </a:r>
            <a:endParaRPr lang="en-US" dirty="0"/>
          </a:p>
          <a:p>
            <a:pPr>
              <a:buFontTx/>
              <a:buNone/>
            </a:pPr>
            <a:endParaRPr lang="en-US" dirty="0"/>
          </a:p>
          <a:p>
            <a:r>
              <a:rPr lang="en-US" dirty="0" smtClean="0"/>
              <a:t>Reseller – consists of intermediaries, who buy and resell finished goods</a:t>
            </a:r>
            <a:endParaRPr lang="en-US" dirty="0"/>
          </a:p>
          <a:p>
            <a:pPr>
              <a:buFontTx/>
              <a:buNone/>
            </a:pPr>
            <a:endParaRPr lang="en-US" dirty="0"/>
          </a:p>
          <a:p>
            <a:r>
              <a:rPr lang="en-US" dirty="0"/>
              <a:t>Government/Institutional</a:t>
            </a:r>
          </a:p>
        </p:txBody>
      </p:sp>
    </p:spTree>
    <p:extLst>
      <p:ext uri="{BB962C8B-B14F-4D97-AF65-F5344CB8AC3E}">
        <p14:creationId xmlns="" xmlns:p14="http://schemas.microsoft.com/office/powerpoint/2010/main" val="282564942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939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4800"/>
              <a:t>Buying Behavior- Organizational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 dirty="0"/>
              <a:t>Buyer Differences</a:t>
            </a:r>
          </a:p>
          <a:p>
            <a:pPr lvl="1"/>
            <a:r>
              <a:rPr lang="en-US" dirty="0" smtClean="0"/>
              <a:t>Professional – trained for negotiating</a:t>
            </a:r>
            <a:endParaRPr lang="en-US" dirty="0"/>
          </a:p>
          <a:p>
            <a:pPr lvl="1"/>
            <a:r>
              <a:rPr lang="en-US" dirty="0" smtClean="0"/>
              <a:t>Specialist </a:t>
            </a:r>
            <a:endParaRPr lang="en-US" dirty="0"/>
          </a:p>
          <a:p>
            <a:pPr lvl="1"/>
            <a:r>
              <a:rPr lang="en-US" dirty="0" smtClean="0"/>
              <a:t>Experts </a:t>
            </a:r>
            <a:endParaRPr lang="en-US" dirty="0"/>
          </a:p>
          <a:p>
            <a:pPr lvl="1">
              <a:buFont typeface="Arial" charset="0"/>
              <a:buNone/>
            </a:pPr>
            <a:endParaRPr lang="en-US" dirty="0"/>
          </a:p>
          <a:p>
            <a:r>
              <a:rPr lang="en-US" dirty="0"/>
              <a:t>Buyer-Seller </a:t>
            </a:r>
            <a:r>
              <a:rPr lang="en-US" dirty="0" smtClean="0"/>
              <a:t>Relationship</a:t>
            </a:r>
          </a:p>
          <a:p>
            <a:pPr lvl="1"/>
            <a:r>
              <a:rPr lang="en-US" dirty="0" smtClean="0"/>
              <a:t>Frequent</a:t>
            </a:r>
          </a:p>
          <a:p>
            <a:pPr lvl="1"/>
            <a:r>
              <a:rPr lang="en-US" dirty="0" smtClean="0"/>
              <a:t>enduring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8654627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041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60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60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04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4800"/>
              <a:t>Marketing Mix- International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 sz="3400"/>
              <a:t>Products- Redesign For Foreign Buyer</a:t>
            </a:r>
          </a:p>
          <a:p>
            <a:r>
              <a:rPr lang="en-US" sz="3400"/>
              <a:t>Pricing- Cover Increased Cost Of Transport/Selling</a:t>
            </a:r>
          </a:p>
          <a:p>
            <a:r>
              <a:rPr lang="en-US" sz="3400"/>
              <a:t>Distribution- Delays In Establishing Network For Startup</a:t>
            </a:r>
          </a:p>
          <a:p>
            <a:r>
              <a:rPr lang="en-US" sz="3400"/>
              <a:t>Promotion- Cultural Differences</a:t>
            </a:r>
          </a:p>
        </p:txBody>
      </p:sp>
    </p:spTree>
    <p:extLst>
      <p:ext uri="{BB962C8B-B14F-4D97-AF65-F5344CB8AC3E}">
        <p14:creationId xmlns="" xmlns:p14="http://schemas.microsoft.com/office/powerpoint/2010/main" val="263603461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4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en-US" sz="4800"/>
              <a:t>Marketing Mix-</a:t>
            </a:r>
            <a:br>
              <a:rPr lang="en-US" sz="4800"/>
            </a:br>
            <a:r>
              <a:rPr lang="en-US" sz="4800"/>
              <a:t>Small Business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lnSpc>
                <a:spcPct val="95000"/>
              </a:lnSpc>
            </a:pPr>
            <a:r>
              <a:rPr lang="en-US"/>
              <a:t>Products- Limited Buying Market</a:t>
            </a:r>
          </a:p>
          <a:p>
            <a:pPr>
              <a:lnSpc>
                <a:spcPct val="95000"/>
              </a:lnSpc>
            </a:pPr>
            <a:r>
              <a:rPr lang="en-US"/>
              <a:t>Pricing- Incorrect Cost Estimation</a:t>
            </a:r>
          </a:p>
          <a:p>
            <a:pPr>
              <a:lnSpc>
                <a:spcPct val="95000"/>
              </a:lnSpc>
            </a:pPr>
            <a:r>
              <a:rPr lang="en-US"/>
              <a:t>Distribution- Location Is Critical</a:t>
            </a:r>
          </a:p>
          <a:p>
            <a:pPr>
              <a:lnSpc>
                <a:spcPct val="95000"/>
              </a:lnSpc>
            </a:pPr>
            <a:r>
              <a:rPr lang="en-US"/>
              <a:t>Promotion- Local Which Is Cheaper</a:t>
            </a:r>
          </a:p>
        </p:txBody>
      </p:sp>
    </p:spTree>
    <p:extLst>
      <p:ext uri="{BB962C8B-B14F-4D97-AF65-F5344CB8AC3E}">
        <p14:creationId xmlns="" xmlns:p14="http://schemas.microsoft.com/office/powerpoint/2010/main" val="91646786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246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7" grpId="0" build="p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186</Words>
  <Application>Microsoft Office PowerPoint</Application>
  <PresentationFormat>On-screen Show (4:3)</PresentationFormat>
  <Paragraphs>42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Lecture 21</vt:lpstr>
      <vt:lpstr>Influences On Consumer Behavior</vt:lpstr>
      <vt:lpstr>Influences On Consumer Behavior</vt:lpstr>
      <vt:lpstr>Buying Process</vt:lpstr>
      <vt:lpstr>Data</vt:lpstr>
      <vt:lpstr>Organizational Markets</vt:lpstr>
      <vt:lpstr>Buying Behavior- Organizational</vt:lpstr>
      <vt:lpstr>Marketing Mix- International</vt:lpstr>
      <vt:lpstr>Marketing Mix- Small Business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21</dc:title>
  <dc:creator>NTS</dc:creator>
  <cp:lastModifiedBy>NTS</cp:lastModifiedBy>
  <cp:revision>4</cp:revision>
  <dcterms:created xsi:type="dcterms:W3CDTF">2012-06-15T06:32:51Z</dcterms:created>
  <dcterms:modified xsi:type="dcterms:W3CDTF">2012-06-15T07:46:29Z</dcterms:modified>
</cp:coreProperties>
</file>