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89" r:id="rId7"/>
    <p:sldId id="290" r:id="rId8"/>
    <p:sldId id="262" r:id="rId9"/>
    <p:sldId id="263" r:id="rId10"/>
    <p:sldId id="264" r:id="rId11"/>
    <p:sldId id="291" r:id="rId12"/>
    <p:sldId id="265" r:id="rId13"/>
    <p:sldId id="292" r:id="rId14"/>
    <p:sldId id="266" r:id="rId15"/>
    <p:sldId id="267" r:id="rId16"/>
    <p:sldId id="293" r:id="rId17"/>
    <p:sldId id="268" r:id="rId18"/>
    <p:sldId id="269" r:id="rId19"/>
    <p:sldId id="294" r:id="rId20"/>
    <p:sldId id="271" r:id="rId21"/>
    <p:sldId id="272" r:id="rId22"/>
    <p:sldId id="295" r:id="rId23"/>
    <p:sldId id="296" r:id="rId24"/>
    <p:sldId id="273" r:id="rId25"/>
    <p:sldId id="274" r:id="rId26"/>
    <p:sldId id="297" r:id="rId27"/>
    <p:sldId id="275" r:id="rId28"/>
    <p:sldId id="277" r:id="rId29"/>
    <p:sldId id="278" r:id="rId30"/>
    <p:sldId id="279" r:id="rId31"/>
    <p:sldId id="280" r:id="rId32"/>
    <p:sldId id="281" r:id="rId33"/>
    <p:sldId id="283" r:id="rId34"/>
    <p:sldId id="284" r:id="rId35"/>
    <p:sldId id="286" r:id="rId36"/>
    <p:sldId id="287" r:id="rId37"/>
    <p:sldId id="288"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63EE65-7519-4A45-BBC4-47CEA42ABC59}" type="datetimeFigureOut">
              <a:rPr lang="en-US" smtClean="0"/>
              <a:pPr/>
              <a:t>6/7/2012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1338845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63EE65-7519-4A45-BBC4-47CEA42ABC59}" type="datetimeFigureOut">
              <a:rPr lang="en-US" smtClean="0"/>
              <a:pPr/>
              <a:t>6/7/2012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42410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63EE65-7519-4A45-BBC4-47CEA42ABC59}" type="datetimeFigureOut">
              <a:rPr lang="en-US" smtClean="0"/>
              <a:pPr/>
              <a:t>6/7/2012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1902394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63EE65-7519-4A45-BBC4-47CEA42ABC59}" type="datetimeFigureOut">
              <a:rPr lang="en-US" smtClean="0"/>
              <a:pPr/>
              <a:t>6/7/2012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3040271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63EE65-7519-4A45-BBC4-47CEA42ABC59}" type="datetimeFigureOut">
              <a:rPr lang="en-US" smtClean="0"/>
              <a:pPr/>
              <a:t>6/7/2012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229129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63EE65-7519-4A45-BBC4-47CEA42ABC59}" type="datetimeFigureOut">
              <a:rPr lang="en-US" smtClean="0"/>
              <a:pPr/>
              <a:t>6/7/2012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418800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63EE65-7519-4A45-BBC4-47CEA42ABC59}" type="datetimeFigureOut">
              <a:rPr lang="en-US" smtClean="0"/>
              <a:pPr/>
              <a:t>6/7/2012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3104076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63EE65-7519-4A45-BBC4-47CEA42ABC59}" type="datetimeFigureOut">
              <a:rPr lang="en-US" smtClean="0"/>
              <a:pPr/>
              <a:t>6/7/2012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1752884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63EE65-7519-4A45-BBC4-47CEA42ABC59}" type="datetimeFigureOut">
              <a:rPr lang="en-US" smtClean="0"/>
              <a:pPr/>
              <a:t>6/7/2012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1097341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63EE65-7519-4A45-BBC4-47CEA42ABC59}" type="datetimeFigureOut">
              <a:rPr lang="en-US" smtClean="0"/>
              <a:pPr/>
              <a:t>6/7/2012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90399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63EE65-7519-4A45-BBC4-47CEA42ABC59}" type="datetimeFigureOut">
              <a:rPr lang="en-US" smtClean="0"/>
              <a:pPr/>
              <a:t>6/7/2012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2260916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63EE65-7519-4A45-BBC4-47CEA42ABC59}" type="datetimeFigureOut">
              <a:rPr lang="en-US" smtClean="0"/>
              <a:pPr/>
              <a:t>6/7/2012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849172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lstStyle/>
          <a:p>
            <a:r>
              <a:rPr lang="en-US" dirty="0" smtClean="0"/>
              <a:t>Lecture 15</a:t>
            </a:r>
            <a:endParaRPr lang="en-US" dirty="0"/>
          </a:p>
        </p:txBody>
      </p:sp>
    </p:spTree>
    <p:extLst>
      <p:ext uri="{BB962C8B-B14F-4D97-AF65-F5344CB8AC3E}">
        <p14:creationId xmlns:p14="http://schemas.microsoft.com/office/powerpoint/2010/main" xmlns="" val="1471581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52400"/>
            <a:ext cx="7772400" cy="3429000"/>
          </a:xfrm>
        </p:spPr>
        <p:txBody>
          <a:bodyPr>
            <a:normAutofit fontScale="90000"/>
          </a:bodyPr>
          <a:lstStyle/>
          <a:p>
            <a:pPr>
              <a:lnSpc>
                <a:spcPct val="60000"/>
              </a:lnSpc>
            </a:pPr>
            <a:r>
              <a:rPr lang="en-US" sz="13500">
                <a:solidFill>
                  <a:srgbClr val="3366FF"/>
                </a:solidFill>
              </a:rPr>
              <a:t>Chapter</a:t>
            </a:r>
            <a:r>
              <a:rPr lang="en-US" sz="34700"/>
              <a:t> </a:t>
            </a:r>
            <a:br>
              <a:rPr lang="en-US" sz="34700"/>
            </a:br>
            <a:r>
              <a:rPr lang="en-US" sz="19700">
                <a:latin typeface="Times New Roman" charset="0"/>
              </a:rPr>
              <a:t>8</a:t>
            </a:r>
          </a:p>
        </p:txBody>
      </p:sp>
      <p:sp>
        <p:nvSpPr>
          <p:cNvPr id="2051" name="Rectangle 3"/>
          <p:cNvSpPr>
            <a:spLocks noGrp="1" noChangeArrowheads="1"/>
          </p:cNvSpPr>
          <p:nvPr>
            <p:ph type="subTitle" idx="1"/>
          </p:nvPr>
        </p:nvSpPr>
        <p:spPr>
          <a:xfrm>
            <a:off x="914400" y="4495800"/>
            <a:ext cx="7391400" cy="1371600"/>
          </a:xfrm>
          <a:solidFill>
            <a:srgbClr val="FFFF00"/>
          </a:solidFill>
          <a:ln w="38100">
            <a:solidFill>
              <a:schemeClr val="tx1"/>
            </a:solidFill>
          </a:ln>
        </p:spPr>
        <p:txBody>
          <a:bodyPr/>
          <a:lstStyle/>
          <a:p>
            <a:r>
              <a:rPr lang="en-US">
                <a:effectLst>
                  <a:outerShdw blurRad="38100" dist="38100" dir="2700000" algn="tl">
                    <a:srgbClr val="FFFFFF"/>
                  </a:outerShdw>
                </a:effectLst>
              </a:rPr>
              <a:t>Managing Human Resources And Labor Relations</a:t>
            </a:r>
          </a:p>
        </p:txBody>
      </p:sp>
    </p:spTree>
    <p:extLst>
      <p:ext uri="{BB962C8B-B14F-4D97-AF65-F5344CB8AC3E}">
        <p14:creationId xmlns:p14="http://schemas.microsoft.com/office/powerpoint/2010/main" xmlns="" val="16315700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ln/>
        </p:spPr>
        <p:txBody>
          <a:bodyPr/>
          <a:lstStyle/>
          <a:p>
            <a:pPr>
              <a:lnSpc>
                <a:spcPct val="80000"/>
              </a:lnSpc>
            </a:pPr>
            <a:r>
              <a:rPr lang="en-US" u="sng"/>
              <a:t>Chapter Outline</a:t>
            </a:r>
          </a:p>
        </p:txBody>
      </p:sp>
      <p:sp>
        <p:nvSpPr>
          <p:cNvPr id="4099" name="Rectangle 3"/>
          <p:cNvSpPr>
            <a:spLocks noGrp="1" noChangeArrowheads="1"/>
          </p:cNvSpPr>
          <p:nvPr>
            <p:ph type="body" idx="1"/>
          </p:nvPr>
        </p:nvSpPr>
        <p:spPr>
          <a:ln/>
        </p:spPr>
        <p:txBody>
          <a:bodyPr/>
          <a:lstStyle/>
          <a:p>
            <a:pPr>
              <a:lnSpc>
                <a:spcPct val="80000"/>
              </a:lnSpc>
              <a:buFont typeface="Wingdings" pitchFamily="2" charset="2"/>
              <a:buChar char="ü"/>
            </a:pPr>
            <a:r>
              <a:rPr lang="en-US" sz="2800"/>
              <a:t>Foundations of Human Resource Management</a:t>
            </a:r>
          </a:p>
          <a:p>
            <a:pPr>
              <a:lnSpc>
                <a:spcPct val="80000"/>
              </a:lnSpc>
              <a:buFont typeface="Wingdings" pitchFamily="2" charset="2"/>
              <a:buChar char="ü"/>
            </a:pPr>
            <a:r>
              <a:rPr lang="en-US" sz="2800"/>
              <a:t>Staffing The Organization</a:t>
            </a:r>
          </a:p>
          <a:p>
            <a:pPr>
              <a:lnSpc>
                <a:spcPct val="80000"/>
              </a:lnSpc>
              <a:buFont typeface="Wingdings" pitchFamily="2" charset="2"/>
              <a:buChar char="ü"/>
            </a:pPr>
            <a:r>
              <a:rPr lang="en-US" sz="2800"/>
              <a:t>Developing The Workforce</a:t>
            </a:r>
          </a:p>
          <a:p>
            <a:pPr>
              <a:lnSpc>
                <a:spcPct val="80000"/>
              </a:lnSpc>
              <a:buFont typeface="Wingdings" pitchFamily="2" charset="2"/>
              <a:buChar char="ü"/>
            </a:pPr>
            <a:r>
              <a:rPr lang="en-US" sz="2800"/>
              <a:t>Compensation &amp; Benefits</a:t>
            </a:r>
          </a:p>
          <a:p>
            <a:pPr>
              <a:lnSpc>
                <a:spcPct val="80000"/>
              </a:lnSpc>
              <a:buFont typeface="Wingdings" pitchFamily="2" charset="2"/>
              <a:buChar char="ü"/>
            </a:pPr>
            <a:r>
              <a:rPr lang="en-US" sz="2800"/>
              <a:t>Legal Context Of HR Management</a:t>
            </a:r>
          </a:p>
          <a:p>
            <a:pPr>
              <a:lnSpc>
                <a:spcPct val="80000"/>
              </a:lnSpc>
              <a:buFont typeface="Wingdings" pitchFamily="2" charset="2"/>
              <a:buChar char="ü"/>
            </a:pPr>
            <a:r>
              <a:rPr lang="en-US" sz="2800"/>
              <a:t>New Challenges In The Changing Workplace</a:t>
            </a:r>
          </a:p>
          <a:p>
            <a:pPr>
              <a:lnSpc>
                <a:spcPct val="80000"/>
              </a:lnSpc>
              <a:buFont typeface="Wingdings" pitchFamily="2" charset="2"/>
              <a:buChar char="ü"/>
            </a:pPr>
            <a:r>
              <a:rPr lang="en-US" sz="2800"/>
              <a:t>Dealing With Organized Labor</a:t>
            </a:r>
          </a:p>
          <a:p>
            <a:pPr>
              <a:lnSpc>
                <a:spcPct val="80000"/>
              </a:lnSpc>
              <a:buFont typeface="Wingdings" pitchFamily="2" charset="2"/>
              <a:buChar char="ü"/>
            </a:pPr>
            <a:r>
              <a:rPr lang="en-US" sz="2800"/>
              <a:t>Collective Bargaining</a:t>
            </a:r>
          </a:p>
        </p:txBody>
      </p:sp>
    </p:spTree>
    <p:extLst>
      <p:ext uri="{BB962C8B-B14F-4D97-AF65-F5344CB8AC3E}">
        <p14:creationId xmlns:p14="http://schemas.microsoft.com/office/powerpoint/2010/main" xmlns="" val="20379797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099">
                                            <p:bg/>
                                          </p:spTgt>
                                        </p:tgtEl>
                                        <p:attrNameLst>
                                          <p:attrName>style.visibility</p:attrName>
                                        </p:attrNameLst>
                                      </p:cBhvr>
                                      <p:to>
                                        <p:strVal val="visible"/>
                                      </p:to>
                                    </p:set>
                                    <p:animEffect transition="in" filter="blinds(horizontal)">
                                      <p:cBhvr>
                                        <p:cTn id="7" dur="500"/>
                                        <p:tgtEl>
                                          <p:spTgt spid="4099">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099">
                                            <p:txEl>
                                              <p:pRg st="0" end="0"/>
                                            </p:txEl>
                                          </p:spTgt>
                                        </p:tgtEl>
                                        <p:attrNameLst>
                                          <p:attrName>style.visibility</p:attrName>
                                        </p:attrNameLst>
                                      </p:cBhvr>
                                      <p:to>
                                        <p:strVal val="visible"/>
                                      </p:to>
                                    </p:set>
                                    <p:animEffect transition="in" filter="blinds(horizontal)">
                                      <p:cBhvr>
                                        <p:cTn id="12" dur="500"/>
                                        <p:tgtEl>
                                          <p:spTgt spid="40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99">
                                            <p:txEl>
                                              <p:pRg st="1" end="1"/>
                                            </p:txEl>
                                          </p:spTgt>
                                        </p:tgtEl>
                                        <p:attrNameLst>
                                          <p:attrName>style.visibility</p:attrName>
                                        </p:attrNameLst>
                                      </p:cBhvr>
                                      <p:to>
                                        <p:strVal val="visible"/>
                                      </p:to>
                                    </p:set>
                                    <p:animEffect transition="in" filter="blinds(horizontal)">
                                      <p:cBhvr>
                                        <p:cTn id="17" dur="500"/>
                                        <p:tgtEl>
                                          <p:spTgt spid="409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099">
                                            <p:txEl>
                                              <p:pRg st="2" end="2"/>
                                            </p:txEl>
                                          </p:spTgt>
                                        </p:tgtEl>
                                        <p:attrNameLst>
                                          <p:attrName>style.visibility</p:attrName>
                                        </p:attrNameLst>
                                      </p:cBhvr>
                                      <p:to>
                                        <p:strVal val="visible"/>
                                      </p:to>
                                    </p:set>
                                    <p:animEffect transition="in" filter="blinds(horizontal)">
                                      <p:cBhvr>
                                        <p:cTn id="22" dur="500"/>
                                        <p:tgtEl>
                                          <p:spTgt spid="409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099">
                                            <p:txEl>
                                              <p:pRg st="3" end="3"/>
                                            </p:txEl>
                                          </p:spTgt>
                                        </p:tgtEl>
                                        <p:attrNameLst>
                                          <p:attrName>style.visibility</p:attrName>
                                        </p:attrNameLst>
                                      </p:cBhvr>
                                      <p:to>
                                        <p:strVal val="visible"/>
                                      </p:to>
                                    </p:set>
                                    <p:animEffect transition="in" filter="blinds(horizontal)">
                                      <p:cBhvr>
                                        <p:cTn id="27" dur="500"/>
                                        <p:tgtEl>
                                          <p:spTgt spid="409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099">
                                            <p:txEl>
                                              <p:pRg st="4" end="4"/>
                                            </p:txEl>
                                          </p:spTgt>
                                        </p:tgtEl>
                                        <p:attrNameLst>
                                          <p:attrName>style.visibility</p:attrName>
                                        </p:attrNameLst>
                                      </p:cBhvr>
                                      <p:to>
                                        <p:strVal val="visible"/>
                                      </p:to>
                                    </p:set>
                                    <p:animEffect transition="in" filter="blinds(horizontal)">
                                      <p:cBhvr>
                                        <p:cTn id="32" dur="500"/>
                                        <p:tgtEl>
                                          <p:spTgt spid="409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099">
                                            <p:txEl>
                                              <p:pRg st="5" end="5"/>
                                            </p:txEl>
                                          </p:spTgt>
                                        </p:tgtEl>
                                        <p:attrNameLst>
                                          <p:attrName>style.visibility</p:attrName>
                                        </p:attrNameLst>
                                      </p:cBhvr>
                                      <p:to>
                                        <p:strVal val="visible"/>
                                      </p:to>
                                    </p:set>
                                    <p:animEffect transition="in" filter="blinds(horizontal)">
                                      <p:cBhvr>
                                        <p:cTn id="37" dur="500"/>
                                        <p:tgtEl>
                                          <p:spTgt spid="4099">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099">
                                            <p:txEl>
                                              <p:pRg st="6" end="6"/>
                                            </p:txEl>
                                          </p:spTgt>
                                        </p:tgtEl>
                                        <p:attrNameLst>
                                          <p:attrName>style.visibility</p:attrName>
                                        </p:attrNameLst>
                                      </p:cBhvr>
                                      <p:to>
                                        <p:strVal val="visible"/>
                                      </p:to>
                                    </p:set>
                                    <p:animEffect transition="in" filter="blinds(horizontal)">
                                      <p:cBhvr>
                                        <p:cTn id="42" dur="500"/>
                                        <p:tgtEl>
                                          <p:spTgt spid="4099">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099">
                                            <p:txEl>
                                              <p:pRg st="7" end="7"/>
                                            </p:txEl>
                                          </p:spTgt>
                                        </p:tgtEl>
                                        <p:attrNameLst>
                                          <p:attrName>style.visibility</p:attrName>
                                        </p:attrNameLst>
                                      </p:cBhvr>
                                      <p:to>
                                        <p:strVal val="visible"/>
                                      </p:to>
                                    </p:set>
                                    <p:animEffect transition="in" filter="blinds(horizontal)">
                                      <p:cBhvr>
                                        <p:cTn id="47" dur="500"/>
                                        <p:tgtEl>
                                          <p:spTgt spid="40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ln/>
        </p:spPr>
        <p:txBody>
          <a:bodyPr>
            <a:normAutofit fontScale="90000"/>
          </a:bodyPr>
          <a:lstStyle/>
          <a:p>
            <a:pPr>
              <a:lnSpc>
                <a:spcPct val="80000"/>
              </a:lnSpc>
            </a:pPr>
            <a:r>
              <a:rPr lang="en-US" sz="4800"/>
              <a:t>The Strategic </a:t>
            </a:r>
            <a:br>
              <a:rPr lang="en-US" sz="4800"/>
            </a:br>
            <a:r>
              <a:rPr lang="en-US" sz="4800"/>
              <a:t>Importance of HRM</a:t>
            </a:r>
          </a:p>
        </p:txBody>
      </p:sp>
      <p:sp>
        <p:nvSpPr>
          <p:cNvPr id="18435" name="Rectangle 3"/>
          <p:cNvSpPr>
            <a:spLocks noGrp="1" noChangeArrowheads="1"/>
          </p:cNvSpPr>
          <p:nvPr>
            <p:ph type="body" idx="1"/>
          </p:nvPr>
        </p:nvSpPr>
        <p:spPr>
          <a:ln/>
        </p:spPr>
        <p:txBody>
          <a:bodyPr/>
          <a:lstStyle/>
          <a:p>
            <a:r>
              <a:rPr lang="en-US" sz="3000"/>
              <a:t>HRM- Activities For Attracting, Developing, &amp; Maintaining An Effective Workforce</a:t>
            </a:r>
          </a:p>
          <a:p>
            <a:r>
              <a:rPr lang="en-US" sz="3000"/>
              <a:t>Today’s Reasons For Importance</a:t>
            </a:r>
          </a:p>
          <a:p>
            <a:pPr lvl="1"/>
            <a:r>
              <a:rPr lang="en-US" sz="3000"/>
              <a:t>Growing Legal Issues</a:t>
            </a:r>
          </a:p>
          <a:p>
            <a:pPr lvl="1"/>
            <a:r>
              <a:rPr lang="en-US" sz="3000"/>
              <a:t>Employees Important For Improving Productivity</a:t>
            </a:r>
          </a:p>
          <a:p>
            <a:pPr lvl="1"/>
            <a:r>
              <a:rPr lang="en-US" sz="3000"/>
              <a:t>Poor HR Management Is Expensive</a:t>
            </a:r>
          </a:p>
        </p:txBody>
      </p:sp>
    </p:spTree>
    <p:extLst>
      <p:ext uri="{BB962C8B-B14F-4D97-AF65-F5344CB8AC3E}">
        <p14:creationId xmlns:p14="http://schemas.microsoft.com/office/powerpoint/2010/main" xmlns="" val="22374858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8435">
                                            <p:bg/>
                                          </p:spTgt>
                                        </p:tgtEl>
                                        <p:attrNameLst>
                                          <p:attrName>style.visibility</p:attrName>
                                        </p:attrNameLst>
                                      </p:cBhvr>
                                      <p:to>
                                        <p:strVal val="visible"/>
                                      </p:to>
                                    </p:set>
                                    <p:animEffect transition="in" filter="blinds(horizontal)">
                                      <p:cBhvr>
                                        <p:cTn id="7" dur="500"/>
                                        <p:tgtEl>
                                          <p:spTgt spid="1843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435">
                                            <p:txEl>
                                              <p:pRg st="0" end="0"/>
                                            </p:txEl>
                                          </p:spTgt>
                                        </p:tgtEl>
                                        <p:attrNameLst>
                                          <p:attrName>style.visibility</p:attrName>
                                        </p:attrNameLst>
                                      </p:cBhvr>
                                      <p:to>
                                        <p:strVal val="visible"/>
                                      </p:to>
                                    </p:set>
                                    <p:animEffect transition="in" filter="blinds(horizontal)">
                                      <p:cBhvr>
                                        <p:cTn id="12" dur="500"/>
                                        <p:tgtEl>
                                          <p:spTgt spid="1843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435">
                                            <p:txEl>
                                              <p:pRg st="1" end="1"/>
                                            </p:txEl>
                                          </p:spTgt>
                                        </p:tgtEl>
                                        <p:attrNameLst>
                                          <p:attrName>style.visibility</p:attrName>
                                        </p:attrNameLst>
                                      </p:cBhvr>
                                      <p:to>
                                        <p:strVal val="visible"/>
                                      </p:to>
                                    </p:set>
                                    <p:animEffect transition="in" filter="blinds(horizontal)">
                                      <p:cBhvr>
                                        <p:cTn id="17" dur="500"/>
                                        <p:tgtEl>
                                          <p:spTgt spid="18435">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8435">
                                            <p:txEl>
                                              <p:pRg st="2" end="2"/>
                                            </p:txEl>
                                          </p:spTgt>
                                        </p:tgtEl>
                                        <p:attrNameLst>
                                          <p:attrName>style.visibility</p:attrName>
                                        </p:attrNameLst>
                                      </p:cBhvr>
                                      <p:to>
                                        <p:strVal val="visible"/>
                                      </p:to>
                                    </p:set>
                                    <p:animEffect transition="in" filter="blinds(horizontal)">
                                      <p:cBhvr>
                                        <p:cTn id="20" dur="500"/>
                                        <p:tgtEl>
                                          <p:spTgt spid="18435">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8435">
                                            <p:txEl>
                                              <p:pRg st="3" end="3"/>
                                            </p:txEl>
                                          </p:spTgt>
                                        </p:tgtEl>
                                        <p:attrNameLst>
                                          <p:attrName>style.visibility</p:attrName>
                                        </p:attrNameLst>
                                      </p:cBhvr>
                                      <p:to>
                                        <p:strVal val="visible"/>
                                      </p:to>
                                    </p:set>
                                    <p:animEffect transition="in" filter="blinds(horizontal)">
                                      <p:cBhvr>
                                        <p:cTn id="23" dur="500"/>
                                        <p:tgtEl>
                                          <p:spTgt spid="18435">
                                            <p:txEl>
                                              <p:pRg st="3" end="3"/>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8435">
                                            <p:txEl>
                                              <p:pRg st="4" end="4"/>
                                            </p:txEl>
                                          </p:spTgt>
                                        </p:tgtEl>
                                        <p:attrNameLst>
                                          <p:attrName>style.visibility</p:attrName>
                                        </p:attrNameLst>
                                      </p:cBhvr>
                                      <p:to>
                                        <p:strVal val="visible"/>
                                      </p:to>
                                    </p:set>
                                    <p:animEffect transition="in" filter="blinds(horizontal)">
                                      <p:cBhvr>
                                        <p:cTn id="26" dur="500"/>
                                        <p:tgtEl>
                                          <p:spTgt spid="18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ln/>
        </p:spPr>
        <p:txBody>
          <a:bodyPr>
            <a:normAutofit fontScale="90000"/>
          </a:bodyPr>
          <a:lstStyle/>
          <a:p>
            <a:pPr>
              <a:lnSpc>
                <a:spcPct val="80000"/>
              </a:lnSpc>
            </a:pPr>
            <a:r>
              <a:rPr lang="en-US" sz="4800"/>
              <a:t>Human </a:t>
            </a:r>
            <a:br>
              <a:rPr lang="en-US" sz="4800"/>
            </a:br>
            <a:r>
              <a:rPr lang="en-US" sz="4800"/>
              <a:t>Resource Planning</a:t>
            </a:r>
          </a:p>
        </p:txBody>
      </p:sp>
      <p:sp>
        <p:nvSpPr>
          <p:cNvPr id="19459" name="Rectangle 3"/>
          <p:cNvSpPr>
            <a:spLocks noGrp="1" noChangeArrowheads="1"/>
          </p:cNvSpPr>
          <p:nvPr>
            <p:ph type="body" idx="1"/>
          </p:nvPr>
        </p:nvSpPr>
        <p:spPr>
          <a:xfrm>
            <a:off x="1371600" y="1524000"/>
            <a:ext cx="7543800" cy="4495800"/>
          </a:xfrm>
          <a:ln/>
        </p:spPr>
        <p:txBody>
          <a:bodyPr>
            <a:normAutofit/>
          </a:bodyPr>
          <a:lstStyle/>
          <a:p>
            <a:pPr>
              <a:lnSpc>
                <a:spcPct val="80000"/>
              </a:lnSpc>
            </a:pPr>
            <a:r>
              <a:rPr lang="en-US" sz="3000" dirty="0"/>
              <a:t>Job </a:t>
            </a:r>
            <a:r>
              <a:rPr lang="en-US" sz="3000" dirty="0" smtClean="0"/>
              <a:t>Analysis </a:t>
            </a:r>
            <a:endParaRPr lang="en-US" sz="3000" dirty="0"/>
          </a:p>
          <a:p>
            <a:pPr lvl="1">
              <a:lnSpc>
                <a:spcPct val="80000"/>
              </a:lnSpc>
            </a:pPr>
            <a:r>
              <a:rPr lang="en-US" sz="3000" dirty="0"/>
              <a:t>Job </a:t>
            </a:r>
            <a:r>
              <a:rPr lang="en-US" sz="3000" dirty="0" smtClean="0"/>
              <a:t>Description</a:t>
            </a:r>
          </a:p>
          <a:p>
            <a:pPr lvl="2">
              <a:lnSpc>
                <a:spcPct val="80000"/>
              </a:lnSpc>
            </a:pPr>
            <a:r>
              <a:rPr lang="en-US" sz="2600" dirty="0" smtClean="0"/>
              <a:t>Duties, responsibilities, working condition</a:t>
            </a:r>
          </a:p>
          <a:p>
            <a:pPr lvl="2">
              <a:lnSpc>
                <a:spcPct val="80000"/>
              </a:lnSpc>
            </a:pPr>
            <a:r>
              <a:rPr lang="en-US" sz="2600" dirty="0" smtClean="0"/>
              <a:t>Tools, material, equipment and information requirement</a:t>
            </a:r>
            <a:endParaRPr lang="en-US" sz="2600" dirty="0"/>
          </a:p>
          <a:p>
            <a:pPr lvl="1">
              <a:lnSpc>
                <a:spcPct val="80000"/>
              </a:lnSpc>
            </a:pPr>
            <a:r>
              <a:rPr lang="en-US" sz="3000" dirty="0"/>
              <a:t>Job </a:t>
            </a:r>
            <a:r>
              <a:rPr lang="en-US" sz="3000" dirty="0" smtClean="0"/>
              <a:t>Specification</a:t>
            </a:r>
          </a:p>
          <a:p>
            <a:pPr lvl="2">
              <a:lnSpc>
                <a:spcPct val="80000"/>
              </a:lnSpc>
            </a:pPr>
            <a:r>
              <a:rPr lang="en-US" sz="2600" dirty="0" smtClean="0"/>
              <a:t>Skills, abilities, qualifications needed to perform</a:t>
            </a:r>
          </a:p>
          <a:p>
            <a:pPr lvl="1">
              <a:lnSpc>
                <a:spcPct val="80000"/>
              </a:lnSpc>
            </a:pPr>
            <a:r>
              <a:rPr lang="en-US" sz="3000" dirty="0" smtClean="0"/>
              <a:t>Importance: selection methods, appraisal system, compensation</a:t>
            </a:r>
            <a:endParaRPr lang="en-US" sz="3000" dirty="0"/>
          </a:p>
          <a:p>
            <a:pPr marL="0" indent="0">
              <a:lnSpc>
                <a:spcPct val="80000"/>
              </a:lnSpc>
              <a:buNone/>
            </a:pPr>
            <a:endParaRPr lang="en-US" sz="3000" dirty="0"/>
          </a:p>
          <a:p>
            <a:pPr>
              <a:lnSpc>
                <a:spcPct val="80000"/>
              </a:lnSpc>
            </a:pPr>
            <a:endParaRPr lang="en-US" sz="3000" dirty="0"/>
          </a:p>
        </p:txBody>
      </p:sp>
    </p:spTree>
    <p:extLst>
      <p:ext uri="{BB962C8B-B14F-4D97-AF65-F5344CB8AC3E}">
        <p14:creationId xmlns:p14="http://schemas.microsoft.com/office/powerpoint/2010/main" xmlns="" val="204161202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9459">
                                            <p:bg/>
                                          </p:spTgt>
                                        </p:tgtEl>
                                        <p:attrNameLst>
                                          <p:attrName>style.visibility</p:attrName>
                                        </p:attrNameLst>
                                      </p:cBhvr>
                                      <p:to>
                                        <p:strVal val="visible"/>
                                      </p:to>
                                    </p:set>
                                    <p:animEffect transition="in" filter="blinds(horizontal)">
                                      <p:cBhvr>
                                        <p:cTn id="7" dur="500"/>
                                        <p:tgtEl>
                                          <p:spTgt spid="19459">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459">
                                            <p:txEl>
                                              <p:pRg st="0" end="0"/>
                                            </p:txEl>
                                          </p:spTgt>
                                        </p:tgtEl>
                                        <p:attrNameLst>
                                          <p:attrName>style.visibility</p:attrName>
                                        </p:attrNameLst>
                                      </p:cBhvr>
                                      <p:to>
                                        <p:strVal val="visible"/>
                                      </p:to>
                                    </p:set>
                                    <p:animEffect transition="in" filter="blinds(horizontal)">
                                      <p:cBhvr>
                                        <p:cTn id="12" dur="500"/>
                                        <p:tgtEl>
                                          <p:spTgt spid="19459">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9459">
                                            <p:txEl>
                                              <p:pRg st="1" end="1"/>
                                            </p:txEl>
                                          </p:spTgt>
                                        </p:tgtEl>
                                        <p:attrNameLst>
                                          <p:attrName>style.visibility</p:attrName>
                                        </p:attrNameLst>
                                      </p:cBhvr>
                                      <p:to>
                                        <p:strVal val="visible"/>
                                      </p:to>
                                    </p:set>
                                    <p:animEffect transition="in" filter="blinds(horizontal)">
                                      <p:cBhvr>
                                        <p:cTn id="15" dur="500"/>
                                        <p:tgtEl>
                                          <p:spTgt spid="19459">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9459">
                                            <p:txEl>
                                              <p:pRg st="2" end="2"/>
                                            </p:txEl>
                                          </p:spTgt>
                                        </p:tgtEl>
                                        <p:attrNameLst>
                                          <p:attrName>style.visibility</p:attrName>
                                        </p:attrNameLst>
                                      </p:cBhvr>
                                      <p:to>
                                        <p:strVal val="visible"/>
                                      </p:to>
                                    </p:set>
                                    <p:animEffect transition="in" filter="blinds(horizontal)">
                                      <p:cBhvr>
                                        <p:cTn id="18" dur="500"/>
                                        <p:tgtEl>
                                          <p:spTgt spid="19459">
                                            <p:txEl>
                                              <p:pRg st="2" end="2"/>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9459">
                                            <p:txEl>
                                              <p:pRg st="3" end="3"/>
                                            </p:txEl>
                                          </p:spTgt>
                                        </p:tgtEl>
                                        <p:attrNameLst>
                                          <p:attrName>style.visibility</p:attrName>
                                        </p:attrNameLst>
                                      </p:cBhvr>
                                      <p:to>
                                        <p:strVal val="visible"/>
                                      </p:to>
                                    </p:set>
                                    <p:animEffect transition="in" filter="blinds(horizontal)">
                                      <p:cBhvr>
                                        <p:cTn id="21" dur="500"/>
                                        <p:tgtEl>
                                          <p:spTgt spid="19459">
                                            <p:txEl>
                                              <p:pRg st="3" end="3"/>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9459">
                                            <p:txEl>
                                              <p:pRg st="4" end="4"/>
                                            </p:txEl>
                                          </p:spTgt>
                                        </p:tgtEl>
                                        <p:attrNameLst>
                                          <p:attrName>style.visibility</p:attrName>
                                        </p:attrNameLst>
                                      </p:cBhvr>
                                      <p:to>
                                        <p:strVal val="visible"/>
                                      </p:to>
                                    </p:set>
                                    <p:animEffect transition="in" filter="blinds(horizontal)">
                                      <p:cBhvr>
                                        <p:cTn id="24" dur="500"/>
                                        <p:tgtEl>
                                          <p:spTgt spid="19459">
                                            <p:txEl>
                                              <p:pRg st="4" end="4"/>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19459">
                                            <p:txEl>
                                              <p:pRg st="5" end="5"/>
                                            </p:txEl>
                                          </p:spTgt>
                                        </p:tgtEl>
                                        <p:attrNameLst>
                                          <p:attrName>style.visibility</p:attrName>
                                        </p:attrNameLst>
                                      </p:cBhvr>
                                      <p:to>
                                        <p:strVal val="visible"/>
                                      </p:to>
                                    </p:set>
                                    <p:animEffect transition="in" filter="blinds(horizontal)">
                                      <p:cBhvr>
                                        <p:cTn id="27" dur="500"/>
                                        <p:tgtEl>
                                          <p:spTgt spid="19459">
                                            <p:txEl>
                                              <p:pRg st="5" end="5"/>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9459">
                                            <p:txEl>
                                              <p:pRg st="6" end="6"/>
                                            </p:txEl>
                                          </p:spTgt>
                                        </p:tgtEl>
                                        <p:attrNameLst>
                                          <p:attrName>style.visibility</p:attrName>
                                        </p:attrNameLst>
                                      </p:cBhvr>
                                      <p:to>
                                        <p:strVal val="visible"/>
                                      </p:to>
                                    </p:set>
                                    <p:animEffect transition="in" filter="blinds(horizontal)">
                                      <p:cBhvr>
                                        <p:cTn id="30" dur="500"/>
                                        <p:tgtEl>
                                          <p:spTgt spid="1945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ln/>
        </p:spPr>
        <p:txBody>
          <a:bodyPr>
            <a:normAutofit fontScale="90000"/>
          </a:bodyPr>
          <a:lstStyle/>
          <a:p>
            <a:pPr>
              <a:lnSpc>
                <a:spcPct val="80000"/>
              </a:lnSpc>
            </a:pPr>
            <a:r>
              <a:rPr lang="en-US" sz="4800"/>
              <a:t>Human </a:t>
            </a:r>
            <a:br>
              <a:rPr lang="en-US" sz="4800"/>
            </a:br>
            <a:r>
              <a:rPr lang="en-US" sz="4800"/>
              <a:t>Resource Planning</a:t>
            </a:r>
          </a:p>
        </p:txBody>
      </p:sp>
      <p:sp>
        <p:nvSpPr>
          <p:cNvPr id="19459" name="Rectangle 3"/>
          <p:cNvSpPr>
            <a:spLocks noGrp="1" noChangeArrowheads="1"/>
          </p:cNvSpPr>
          <p:nvPr>
            <p:ph type="body" idx="1"/>
          </p:nvPr>
        </p:nvSpPr>
        <p:spPr>
          <a:xfrm>
            <a:off x="1371600" y="1524000"/>
            <a:ext cx="7543800" cy="4495800"/>
          </a:xfrm>
          <a:ln/>
        </p:spPr>
        <p:txBody>
          <a:bodyPr>
            <a:normAutofit lnSpcReduction="10000"/>
          </a:bodyPr>
          <a:lstStyle/>
          <a:p>
            <a:pPr>
              <a:lnSpc>
                <a:spcPct val="80000"/>
              </a:lnSpc>
            </a:pPr>
            <a:r>
              <a:rPr lang="en-US" sz="3000" dirty="0" smtClean="0"/>
              <a:t>Forecasting HR Demand/Supply</a:t>
            </a:r>
            <a:endParaRPr lang="en-US" sz="3000" dirty="0"/>
          </a:p>
          <a:p>
            <a:pPr lvl="1">
              <a:lnSpc>
                <a:spcPct val="80000"/>
              </a:lnSpc>
            </a:pPr>
            <a:r>
              <a:rPr lang="en-US" sz="3000" dirty="0" smtClean="0"/>
              <a:t>Internal supply </a:t>
            </a:r>
            <a:endParaRPr lang="en-US" sz="3000" dirty="0"/>
          </a:p>
          <a:p>
            <a:pPr lvl="1">
              <a:lnSpc>
                <a:spcPct val="80000"/>
              </a:lnSpc>
            </a:pPr>
            <a:r>
              <a:rPr lang="en-US" sz="3000" dirty="0" smtClean="0"/>
              <a:t>External supply</a:t>
            </a:r>
            <a:endParaRPr lang="en-US" sz="3000" dirty="0"/>
          </a:p>
          <a:p>
            <a:pPr>
              <a:lnSpc>
                <a:spcPct val="80000"/>
              </a:lnSpc>
            </a:pPr>
            <a:r>
              <a:rPr lang="en-US" sz="3000" dirty="0"/>
              <a:t>Replacement </a:t>
            </a:r>
            <a:r>
              <a:rPr lang="en-US" sz="3000" dirty="0" smtClean="0"/>
              <a:t>Charts </a:t>
            </a:r>
          </a:p>
          <a:p>
            <a:pPr lvl="1">
              <a:lnSpc>
                <a:spcPct val="80000"/>
              </a:lnSpc>
            </a:pPr>
            <a:r>
              <a:rPr lang="en-US" sz="2600" dirty="0" smtClean="0"/>
              <a:t>List important positions</a:t>
            </a:r>
          </a:p>
          <a:p>
            <a:pPr lvl="1">
              <a:lnSpc>
                <a:spcPct val="80000"/>
              </a:lnSpc>
            </a:pPr>
            <a:r>
              <a:rPr lang="en-US" sz="2600" dirty="0" smtClean="0"/>
              <a:t>How long the person will stay</a:t>
            </a:r>
          </a:p>
          <a:p>
            <a:pPr lvl="1">
              <a:lnSpc>
                <a:spcPct val="80000"/>
              </a:lnSpc>
            </a:pPr>
            <a:r>
              <a:rPr lang="en-US" sz="2600" dirty="0" smtClean="0"/>
              <a:t>Who is now qualified or will be qualified</a:t>
            </a:r>
            <a:endParaRPr lang="en-US" sz="2600" dirty="0"/>
          </a:p>
          <a:p>
            <a:pPr>
              <a:lnSpc>
                <a:spcPct val="80000"/>
              </a:lnSpc>
            </a:pPr>
            <a:r>
              <a:rPr lang="en-US" sz="3000" dirty="0"/>
              <a:t>Skills </a:t>
            </a:r>
            <a:r>
              <a:rPr lang="en-US" sz="3000" dirty="0" smtClean="0"/>
              <a:t>Inventories / Employee information system</a:t>
            </a:r>
          </a:p>
          <a:p>
            <a:pPr lvl="1">
              <a:lnSpc>
                <a:spcPct val="80000"/>
              </a:lnSpc>
            </a:pPr>
            <a:r>
              <a:rPr lang="en-US" sz="2600" dirty="0" smtClean="0"/>
              <a:t>Employee education, skill, experience, career aspirations</a:t>
            </a:r>
            <a:endParaRPr lang="en-US" sz="2600" dirty="0"/>
          </a:p>
          <a:p>
            <a:pPr marL="0" indent="0">
              <a:lnSpc>
                <a:spcPct val="80000"/>
              </a:lnSpc>
              <a:buNone/>
            </a:pPr>
            <a:endParaRPr lang="en-US" sz="3000" dirty="0"/>
          </a:p>
          <a:p>
            <a:pPr>
              <a:lnSpc>
                <a:spcPct val="80000"/>
              </a:lnSpc>
            </a:pPr>
            <a:endParaRPr lang="en-US" sz="3000" dirty="0"/>
          </a:p>
        </p:txBody>
      </p:sp>
    </p:spTree>
    <p:extLst>
      <p:ext uri="{BB962C8B-B14F-4D97-AF65-F5344CB8AC3E}">
        <p14:creationId xmlns:p14="http://schemas.microsoft.com/office/powerpoint/2010/main" xmlns="" val="25884034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9459">
                                            <p:bg/>
                                          </p:spTgt>
                                        </p:tgtEl>
                                        <p:attrNameLst>
                                          <p:attrName>style.visibility</p:attrName>
                                        </p:attrNameLst>
                                      </p:cBhvr>
                                      <p:to>
                                        <p:strVal val="visible"/>
                                      </p:to>
                                    </p:set>
                                    <p:animEffect transition="in" filter="blinds(horizontal)">
                                      <p:cBhvr>
                                        <p:cTn id="7" dur="500"/>
                                        <p:tgtEl>
                                          <p:spTgt spid="19459">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459">
                                            <p:txEl>
                                              <p:pRg st="0" end="0"/>
                                            </p:txEl>
                                          </p:spTgt>
                                        </p:tgtEl>
                                        <p:attrNameLst>
                                          <p:attrName>style.visibility</p:attrName>
                                        </p:attrNameLst>
                                      </p:cBhvr>
                                      <p:to>
                                        <p:strVal val="visible"/>
                                      </p:to>
                                    </p:set>
                                    <p:animEffect transition="in" filter="blinds(horizontal)">
                                      <p:cBhvr>
                                        <p:cTn id="12" dur="500"/>
                                        <p:tgtEl>
                                          <p:spTgt spid="19459">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9459">
                                            <p:txEl>
                                              <p:pRg st="1" end="1"/>
                                            </p:txEl>
                                          </p:spTgt>
                                        </p:tgtEl>
                                        <p:attrNameLst>
                                          <p:attrName>style.visibility</p:attrName>
                                        </p:attrNameLst>
                                      </p:cBhvr>
                                      <p:to>
                                        <p:strVal val="visible"/>
                                      </p:to>
                                    </p:set>
                                    <p:animEffect transition="in" filter="blinds(horizontal)">
                                      <p:cBhvr>
                                        <p:cTn id="15" dur="500"/>
                                        <p:tgtEl>
                                          <p:spTgt spid="19459">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9459">
                                            <p:txEl>
                                              <p:pRg st="2" end="2"/>
                                            </p:txEl>
                                          </p:spTgt>
                                        </p:tgtEl>
                                        <p:attrNameLst>
                                          <p:attrName>style.visibility</p:attrName>
                                        </p:attrNameLst>
                                      </p:cBhvr>
                                      <p:to>
                                        <p:strVal val="visible"/>
                                      </p:to>
                                    </p:set>
                                    <p:animEffect transition="in" filter="blinds(horizontal)">
                                      <p:cBhvr>
                                        <p:cTn id="18" dur="500"/>
                                        <p:tgtEl>
                                          <p:spTgt spid="19459">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9459">
                                            <p:txEl>
                                              <p:pRg st="3" end="3"/>
                                            </p:txEl>
                                          </p:spTgt>
                                        </p:tgtEl>
                                        <p:attrNameLst>
                                          <p:attrName>style.visibility</p:attrName>
                                        </p:attrNameLst>
                                      </p:cBhvr>
                                      <p:to>
                                        <p:strVal val="visible"/>
                                      </p:to>
                                    </p:set>
                                    <p:animEffect transition="in" filter="blinds(horizontal)">
                                      <p:cBhvr>
                                        <p:cTn id="23" dur="500"/>
                                        <p:tgtEl>
                                          <p:spTgt spid="19459">
                                            <p:txEl>
                                              <p:pRg st="3" end="3"/>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9459">
                                            <p:txEl>
                                              <p:pRg st="4" end="4"/>
                                            </p:txEl>
                                          </p:spTgt>
                                        </p:tgtEl>
                                        <p:attrNameLst>
                                          <p:attrName>style.visibility</p:attrName>
                                        </p:attrNameLst>
                                      </p:cBhvr>
                                      <p:to>
                                        <p:strVal val="visible"/>
                                      </p:to>
                                    </p:set>
                                    <p:animEffect transition="in" filter="blinds(horizontal)">
                                      <p:cBhvr>
                                        <p:cTn id="26" dur="500"/>
                                        <p:tgtEl>
                                          <p:spTgt spid="19459">
                                            <p:txEl>
                                              <p:pRg st="4" end="4"/>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9459">
                                            <p:txEl>
                                              <p:pRg st="5" end="5"/>
                                            </p:txEl>
                                          </p:spTgt>
                                        </p:tgtEl>
                                        <p:attrNameLst>
                                          <p:attrName>style.visibility</p:attrName>
                                        </p:attrNameLst>
                                      </p:cBhvr>
                                      <p:to>
                                        <p:strVal val="visible"/>
                                      </p:to>
                                    </p:set>
                                    <p:animEffect transition="in" filter="blinds(horizontal)">
                                      <p:cBhvr>
                                        <p:cTn id="29" dur="500"/>
                                        <p:tgtEl>
                                          <p:spTgt spid="19459">
                                            <p:txEl>
                                              <p:pRg st="5" end="5"/>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19459">
                                            <p:txEl>
                                              <p:pRg st="6" end="6"/>
                                            </p:txEl>
                                          </p:spTgt>
                                        </p:tgtEl>
                                        <p:attrNameLst>
                                          <p:attrName>style.visibility</p:attrName>
                                        </p:attrNameLst>
                                      </p:cBhvr>
                                      <p:to>
                                        <p:strVal val="visible"/>
                                      </p:to>
                                    </p:set>
                                    <p:animEffect transition="in" filter="blinds(horizontal)">
                                      <p:cBhvr>
                                        <p:cTn id="32" dur="500"/>
                                        <p:tgtEl>
                                          <p:spTgt spid="19459">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9459">
                                            <p:txEl>
                                              <p:pRg st="7" end="7"/>
                                            </p:txEl>
                                          </p:spTgt>
                                        </p:tgtEl>
                                        <p:attrNameLst>
                                          <p:attrName>style.visibility</p:attrName>
                                        </p:attrNameLst>
                                      </p:cBhvr>
                                      <p:to>
                                        <p:strVal val="visible"/>
                                      </p:to>
                                    </p:set>
                                    <p:animEffect transition="in" filter="blinds(horizontal)">
                                      <p:cBhvr>
                                        <p:cTn id="37" dur="500"/>
                                        <p:tgtEl>
                                          <p:spTgt spid="19459">
                                            <p:txEl>
                                              <p:pRg st="7" end="7"/>
                                            </p:txEl>
                                          </p:spTgt>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19459">
                                            <p:txEl>
                                              <p:pRg st="8" end="8"/>
                                            </p:txEl>
                                          </p:spTgt>
                                        </p:tgtEl>
                                        <p:attrNameLst>
                                          <p:attrName>style.visibility</p:attrName>
                                        </p:attrNameLst>
                                      </p:cBhvr>
                                      <p:to>
                                        <p:strVal val="visible"/>
                                      </p:to>
                                    </p:set>
                                    <p:animEffect transition="in" filter="blinds(horizontal)">
                                      <p:cBhvr>
                                        <p:cTn id="40" dur="500"/>
                                        <p:tgtEl>
                                          <p:spTgt spid="1945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ln/>
        </p:spPr>
        <p:txBody>
          <a:bodyPr>
            <a:normAutofit fontScale="90000"/>
          </a:bodyPr>
          <a:lstStyle/>
          <a:p>
            <a:pPr>
              <a:lnSpc>
                <a:spcPct val="80000"/>
              </a:lnSpc>
            </a:pPr>
            <a:r>
              <a:rPr lang="en-US" sz="4800"/>
              <a:t>Human </a:t>
            </a:r>
            <a:br>
              <a:rPr lang="en-US" sz="4800"/>
            </a:br>
            <a:r>
              <a:rPr lang="en-US" sz="4800"/>
              <a:t>Resource Planning</a:t>
            </a:r>
          </a:p>
        </p:txBody>
      </p:sp>
      <p:sp>
        <p:nvSpPr>
          <p:cNvPr id="19459" name="Rectangle 3"/>
          <p:cNvSpPr>
            <a:spLocks noGrp="1" noChangeArrowheads="1"/>
          </p:cNvSpPr>
          <p:nvPr>
            <p:ph type="body" idx="1"/>
          </p:nvPr>
        </p:nvSpPr>
        <p:spPr>
          <a:xfrm>
            <a:off x="1371600" y="1524000"/>
            <a:ext cx="7543800" cy="4495800"/>
          </a:xfrm>
          <a:ln/>
        </p:spPr>
        <p:txBody>
          <a:bodyPr>
            <a:normAutofit/>
          </a:bodyPr>
          <a:lstStyle/>
          <a:p>
            <a:pPr marL="0" indent="0">
              <a:lnSpc>
                <a:spcPct val="80000"/>
              </a:lnSpc>
              <a:buNone/>
            </a:pPr>
            <a:endParaRPr lang="en-US" sz="2600" dirty="0"/>
          </a:p>
          <a:p>
            <a:pPr>
              <a:lnSpc>
                <a:spcPct val="80000"/>
              </a:lnSpc>
            </a:pPr>
            <a:r>
              <a:rPr lang="en-US" sz="3000" dirty="0"/>
              <a:t>Matching HR </a:t>
            </a:r>
            <a:r>
              <a:rPr lang="en-US" sz="3000" dirty="0" smtClean="0"/>
              <a:t>Supply/Demand</a:t>
            </a:r>
          </a:p>
          <a:p>
            <a:pPr lvl="1">
              <a:lnSpc>
                <a:spcPct val="80000"/>
              </a:lnSpc>
            </a:pPr>
            <a:r>
              <a:rPr lang="en-US" sz="2600" dirty="0" smtClean="0"/>
              <a:t>Over staffing</a:t>
            </a:r>
          </a:p>
          <a:p>
            <a:pPr lvl="1">
              <a:lnSpc>
                <a:spcPct val="80000"/>
              </a:lnSpc>
            </a:pPr>
            <a:r>
              <a:rPr lang="en-US" sz="2600" dirty="0" smtClean="0"/>
              <a:t>Understaffing </a:t>
            </a:r>
            <a:endParaRPr lang="en-US" sz="2600" dirty="0"/>
          </a:p>
          <a:p>
            <a:pPr>
              <a:lnSpc>
                <a:spcPct val="80000"/>
              </a:lnSpc>
            </a:pPr>
            <a:endParaRPr lang="en-US" sz="3000" dirty="0"/>
          </a:p>
        </p:txBody>
      </p:sp>
    </p:spTree>
    <p:extLst>
      <p:ext uri="{BB962C8B-B14F-4D97-AF65-F5344CB8AC3E}">
        <p14:creationId xmlns:p14="http://schemas.microsoft.com/office/powerpoint/2010/main" xmlns="" val="27473576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9459">
                                            <p:bg/>
                                          </p:spTgt>
                                        </p:tgtEl>
                                        <p:attrNameLst>
                                          <p:attrName>style.visibility</p:attrName>
                                        </p:attrNameLst>
                                      </p:cBhvr>
                                      <p:to>
                                        <p:strVal val="visible"/>
                                      </p:to>
                                    </p:set>
                                    <p:animEffect transition="in" filter="blinds(horizontal)">
                                      <p:cBhvr>
                                        <p:cTn id="7" dur="500"/>
                                        <p:tgtEl>
                                          <p:spTgt spid="19459">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blinds(horizontal)">
                                      <p:cBhvr>
                                        <p:cTn id="12" dur="500"/>
                                        <p:tgtEl>
                                          <p:spTgt spid="19459">
                                            <p:txEl>
                                              <p:pRg st="1" end="1"/>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animEffect transition="in" filter="blinds(horizontal)">
                                      <p:cBhvr>
                                        <p:cTn id="15" dur="500"/>
                                        <p:tgtEl>
                                          <p:spTgt spid="19459">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9459">
                                            <p:txEl>
                                              <p:pRg st="3" end="3"/>
                                            </p:txEl>
                                          </p:spTgt>
                                        </p:tgtEl>
                                        <p:attrNameLst>
                                          <p:attrName>style.visibility</p:attrName>
                                        </p:attrNameLst>
                                      </p:cBhvr>
                                      <p:to>
                                        <p:strVal val="visible"/>
                                      </p:to>
                                    </p:set>
                                    <p:animEffect transition="in" filter="blinds(horizontal)">
                                      <p:cBhvr>
                                        <p:cTn id="18" dur="500"/>
                                        <p:tgtEl>
                                          <p:spTgt spid="19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6" name="Rectangle 6"/>
          <p:cNvSpPr>
            <a:spLocks noGrp="1" noChangeArrowheads="1"/>
          </p:cNvSpPr>
          <p:nvPr>
            <p:ph type="title"/>
          </p:nvPr>
        </p:nvSpPr>
        <p:spPr>
          <a:ln/>
        </p:spPr>
        <p:txBody>
          <a:bodyPr/>
          <a:lstStyle/>
          <a:p>
            <a:r>
              <a:rPr lang="en-US" sz="5400"/>
              <a:t>HR Planning Process</a:t>
            </a:r>
          </a:p>
        </p:txBody>
      </p:sp>
      <p:pic>
        <p:nvPicPr>
          <p:cNvPr id="20489" name="Picture 9" descr="Figure 8"/>
          <p:cNvPicPr>
            <a:picLocks noChangeAspect="1" noChangeArrowheads="1"/>
          </p:cNvPicPr>
          <p:nvPr/>
        </p:nvPicPr>
        <p:blipFill>
          <a:blip r:embed="rId2">
            <a:lum bright="-4000"/>
            <a:extLst>
              <a:ext uri="{28A0092B-C50C-407E-A947-70E740481C1C}">
                <a14:useLocalDpi xmlns:a14="http://schemas.microsoft.com/office/drawing/2010/main" xmlns="" val="0"/>
              </a:ext>
            </a:extLst>
          </a:blip>
          <a:srcRect/>
          <a:stretch>
            <a:fillRect/>
          </a:stretch>
        </p:blipFill>
        <p:spPr bwMode="auto">
          <a:xfrm>
            <a:off x="2209800" y="1449388"/>
            <a:ext cx="4876800" cy="4787900"/>
          </a:xfrm>
          <a:prstGeom prst="rect">
            <a:avLst/>
          </a:prstGeom>
          <a:noFill/>
          <a:ln w="285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799276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ln/>
        </p:spPr>
        <p:txBody>
          <a:bodyPr>
            <a:normAutofit fontScale="90000"/>
          </a:bodyPr>
          <a:lstStyle/>
          <a:p>
            <a:pPr>
              <a:lnSpc>
                <a:spcPct val="80000"/>
              </a:lnSpc>
            </a:pPr>
            <a:r>
              <a:rPr lang="en-US" sz="4800"/>
              <a:t>Recruiting </a:t>
            </a:r>
            <a:br>
              <a:rPr lang="en-US" sz="4800"/>
            </a:br>
            <a:r>
              <a:rPr lang="en-US" sz="4800"/>
              <a:t>Human Resources</a:t>
            </a:r>
          </a:p>
        </p:txBody>
      </p:sp>
      <p:sp>
        <p:nvSpPr>
          <p:cNvPr id="23555" name="Rectangle 3"/>
          <p:cNvSpPr>
            <a:spLocks noGrp="1" noChangeArrowheads="1"/>
          </p:cNvSpPr>
          <p:nvPr>
            <p:ph type="body" idx="1"/>
          </p:nvPr>
        </p:nvSpPr>
        <p:spPr>
          <a:ln/>
        </p:spPr>
        <p:txBody>
          <a:bodyPr/>
          <a:lstStyle/>
          <a:p>
            <a:r>
              <a:rPr lang="en-US" dirty="0"/>
              <a:t>Recruiting- Attracting Qualified </a:t>
            </a:r>
            <a:r>
              <a:rPr lang="en-US" dirty="0" smtClean="0"/>
              <a:t>Persons To Apply for a Job</a:t>
            </a:r>
            <a:endParaRPr lang="en-US" dirty="0"/>
          </a:p>
          <a:p>
            <a:pPr>
              <a:lnSpc>
                <a:spcPct val="50000"/>
              </a:lnSpc>
              <a:buFontTx/>
              <a:buNone/>
            </a:pPr>
            <a:endParaRPr lang="en-US" dirty="0"/>
          </a:p>
          <a:p>
            <a:pPr lvl="1"/>
            <a:r>
              <a:rPr lang="en-US" dirty="0" smtClean="0"/>
              <a:t>Internal</a:t>
            </a:r>
          </a:p>
          <a:p>
            <a:pPr lvl="2"/>
            <a:r>
              <a:rPr lang="en-US" dirty="0" smtClean="0"/>
              <a:t>Considering present employees as candidates for opening</a:t>
            </a:r>
          </a:p>
          <a:p>
            <a:pPr>
              <a:lnSpc>
                <a:spcPct val="50000"/>
              </a:lnSpc>
              <a:buFontTx/>
              <a:buNone/>
            </a:pPr>
            <a:endParaRPr lang="en-US" dirty="0"/>
          </a:p>
          <a:p>
            <a:pPr lvl="1"/>
            <a:r>
              <a:rPr lang="en-US" dirty="0" smtClean="0"/>
              <a:t>External</a:t>
            </a:r>
          </a:p>
          <a:p>
            <a:pPr lvl="2"/>
            <a:r>
              <a:rPr lang="en-US" dirty="0" smtClean="0"/>
              <a:t>Considering outside applicants as candidates for opening</a:t>
            </a:r>
          </a:p>
          <a:p>
            <a:pPr lvl="2"/>
            <a:endParaRPr lang="en-US" dirty="0"/>
          </a:p>
        </p:txBody>
      </p:sp>
    </p:spTree>
    <p:extLst>
      <p:ext uri="{BB962C8B-B14F-4D97-AF65-F5344CB8AC3E}">
        <p14:creationId xmlns:p14="http://schemas.microsoft.com/office/powerpoint/2010/main" xmlns="" val="175580170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3555">
                                            <p:bg/>
                                          </p:spTgt>
                                        </p:tgtEl>
                                        <p:attrNameLst>
                                          <p:attrName>style.visibility</p:attrName>
                                        </p:attrNameLst>
                                      </p:cBhvr>
                                      <p:to>
                                        <p:strVal val="visible"/>
                                      </p:to>
                                    </p:set>
                                    <p:animEffect transition="in" filter="blinds(horizontal)">
                                      <p:cBhvr>
                                        <p:cTn id="7" dur="500"/>
                                        <p:tgtEl>
                                          <p:spTgt spid="2355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555">
                                            <p:txEl>
                                              <p:pRg st="0" end="0"/>
                                            </p:txEl>
                                          </p:spTgt>
                                        </p:tgtEl>
                                        <p:attrNameLst>
                                          <p:attrName>style.visibility</p:attrName>
                                        </p:attrNameLst>
                                      </p:cBhvr>
                                      <p:to>
                                        <p:strVal val="visible"/>
                                      </p:to>
                                    </p:set>
                                    <p:animEffect transition="in" filter="blinds(horizontal)">
                                      <p:cBhvr>
                                        <p:cTn id="12" dur="500"/>
                                        <p:tgtEl>
                                          <p:spTgt spid="23555">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animEffect transition="in" filter="blinds(horizontal)">
                                      <p:cBhvr>
                                        <p:cTn id="15" dur="500"/>
                                        <p:tgtEl>
                                          <p:spTgt spid="23555">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3555">
                                            <p:txEl>
                                              <p:pRg st="3" end="3"/>
                                            </p:txEl>
                                          </p:spTgt>
                                        </p:tgtEl>
                                        <p:attrNameLst>
                                          <p:attrName>style.visibility</p:attrName>
                                        </p:attrNameLst>
                                      </p:cBhvr>
                                      <p:to>
                                        <p:strVal val="visible"/>
                                      </p:to>
                                    </p:set>
                                    <p:animEffect transition="in" filter="blinds(horizontal)">
                                      <p:cBhvr>
                                        <p:cTn id="18" dur="500"/>
                                        <p:tgtEl>
                                          <p:spTgt spid="23555">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3555">
                                            <p:txEl>
                                              <p:pRg st="5" end="5"/>
                                            </p:txEl>
                                          </p:spTgt>
                                        </p:tgtEl>
                                        <p:attrNameLst>
                                          <p:attrName>style.visibility</p:attrName>
                                        </p:attrNameLst>
                                      </p:cBhvr>
                                      <p:to>
                                        <p:strVal val="visible"/>
                                      </p:to>
                                    </p:set>
                                    <p:animEffect transition="in" filter="blinds(horizontal)">
                                      <p:cBhvr>
                                        <p:cTn id="21" dur="500"/>
                                        <p:tgtEl>
                                          <p:spTgt spid="23555">
                                            <p:txEl>
                                              <p:pRg st="5" end="5"/>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23555">
                                            <p:txEl>
                                              <p:pRg st="6" end="6"/>
                                            </p:txEl>
                                          </p:spTgt>
                                        </p:tgtEl>
                                        <p:attrNameLst>
                                          <p:attrName>style.visibility</p:attrName>
                                        </p:attrNameLst>
                                      </p:cBhvr>
                                      <p:to>
                                        <p:strVal val="visible"/>
                                      </p:to>
                                    </p:set>
                                    <p:animEffect transition="in" filter="blinds(horizontal)">
                                      <p:cBhvr>
                                        <p:cTn id="24" dur="500"/>
                                        <p:tgtEl>
                                          <p:spTgt spid="235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9" name="Line 13"/>
          <p:cNvSpPr>
            <a:spLocks noChangeShapeType="1"/>
          </p:cNvSpPr>
          <p:nvPr/>
        </p:nvSpPr>
        <p:spPr bwMode="auto">
          <a:xfrm>
            <a:off x="2514600" y="4114800"/>
            <a:ext cx="1676400" cy="8382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4591" name="Line 15"/>
          <p:cNvSpPr>
            <a:spLocks noChangeShapeType="1"/>
          </p:cNvSpPr>
          <p:nvPr/>
        </p:nvSpPr>
        <p:spPr bwMode="auto">
          <a:xfrm flipH="1">
            <a:off x="5638800" y="4267200"/>
            <a:ext cx="1752600" cy="6858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4590" name="Line 14"/>
          <p:cNvSpPr>
            <a:spLocks noChangeShapeType="1"/>
          </p:cNvSpPr>
          <p:nvPr/>
        </p:nvSpPr>
        <p:spPr bwMode="auto">
          <a:xfrm>
            <a:off x="4876800" y="4038600"/>
            <a:ext cx="0" cy="9144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4586" name="Line 10"/>
          <p:cNvSpPr>
            <a:spLocks noChangeShapeType="1"/>
          </p:cNvSpPr>
          <p:nvPr/>
        </p:nvSpPr>
        <p:spPr bwMode="auto">
          <a:xfrm flipH="1">
            <a:off x="4876800" y="2286000"/>
            <a:ext cx="0" cy="1524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4587" name="Line 11"/>
          <p:cNvSpPr>
            <a:spLocks noChangeShapeType="1"/>
          </p:cNvSpPr>
          <p:nvPr/>
        </p:nvSpPr>
        <p:spPr bwMode="auto">
          <a:xfrm>
            <a:off x="4876800" y="2286000"/>
            <a:ext cx="2514600" cy="14478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4585" name="Line 9"/>
          <p:cNvSpPr>
            <a:spLocks noChangeShapeType="1"/>
          </p:cNvSpPr>
          <p:nvPr/>
        </p:nvSpPr>
        <p:spPr bwMode="auto">
          <a:xfrm flipH="1">
            <a:off x="2590800" y="2286000"/>
            <a:ext cx="2286000" cy="1524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4578" name="Rectangle 2"/>
          <p:cNvSpPr>
            <a:spLocks noGrp="1" noChangeArrowheads="1"/>
          </p:cNvSpPr>
          <p:nvPr>
            <p:ph type="title"/>
          </p:nvPr>
        </p:nvSpPr>
        <p:spPr>
          <a:ln/>
        </p:spPr>
        <p:txBody>
          <a:bodyPr>
            <a:normAutofit fontScale="90000"/>
          </a:bodyPr>
          <a:lstStyle/>
          <a:p>
            <a:pPr>
              <a:lnSpc>
                <a:spcPct val="80000"/>
              </a:lnSpc>
            </a:pPr>
            <a:r>
              <a:rPr lang="en-US" sz="4800" dirty="0" smtClean="0"/>
              <a:t>Selecting</a:t>
            </a:r>
            <a:r>
              <a:rPr lang="en-US" sz="4800" dirty="0"/>
              <a:t/>
            </a:r>
            <a:br>
              <a:rPr lang="en-US" sz="4800" dirty="0"/>
            </a:br>
            <a:r>
              <a:rPr lang="en-US" sz="4800" dirty="0"/>
              <a:t>Human Resources</a:t>
            </a:r>
          </a:p>
        </p:txBody>
      </p:sp>
      <p:sp>
        <p:nvSpPr>
          <p:cNvPr id="24581" name="Text Box 5"/>
          <p:cNvSpPr txBox="1">
            <a:spLocks noChangeArrowheads="1"/>
          </p:cNvSpPr>
          <p:nvPr/>
        </p:nvSpPr>
        <p:spPr bwMode="auto">
          <a:xfrm>
            <a:off x="3810000" y="1727200"/>
            <a:ext cx="2057400" cy="558800"/>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1800" b="1">
                <a:effectLst>
                  <a:outerShdw blurRad="38100" dist="38100" dir="2700000" algn="tl">
                    <a:srgbClr val="FFFFFF"/>
                  </a:outerShdw>
                </a:effectLst>
                <a:latin typeface="Antique Olive" pitchFamily="34" charset="0"/>
              </a:rPr>
              <a:t>Application Form</a:t>
            </a:r>
          </a:p>
        </p:txBody>
      </p:sp>
      <p:sp>
        <p:nvSpPr>
          <p:cNvPr id="24582" name="Text Box 6"/>
          <p:cNvSpPr txBox="1">
            <a:spLocks noChangeArrowheads="1"/>
          </p:cNvSpPr>
          <p:nvPr/>
        </p:nvSpPr>
        <p:spPr bwMode="auto">
          <a:xfrm>
            <a:off x="1981200" y="3810000"/>
            <a:ext cx="1219200" cy="339725"/>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1800" b="1">
                <a:effectLst>
                  <a:outerShdw blurRad="38100" dist="38100" dir="2700000" algn="tl">
                    <a:srgbClr val="FFFFFF"/>
                  </a:outerShdw>
                </a:effectLst>
                <a:latin typeface="Antique Olive" pitchFamily="34" charset="0"/>
              </a:rPr>
              <a:t>Tests</a:t>
            </a:r>
          </a:p>
        </p:txBody>
      </p:sp>
      <p:sp>
        <p:nvSpPr>
          <p:cNvPr id="24583" name="Text Box 7"/>
          <p:cNvSpPr txBox="1">
            <a:spLocks noChangeArrowheads="1"/>
          </p:cNvSpPr>
          <p:nvPr/>
        </p:nvSpPr>
        <p:spPr bwMode="auto">
          <a:xfrm>
            <a:off x="4038600" y="3810000"/>
            <a:ext cx="1676400" cy="339725"/>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1800" b="1">
                <a:effectLst>
                  <a:outerShdw blurRad="38100" dist="38100" dir="2700000" algn="tl">
                    <a:srgbClr val="FFFFFF"/>
                  </a:outerShdw>
                </a:effectLst>
                <a:latin typeface="Antique Olive" pitchFamily="34" charset="0"/>
              </a:rPr>
              <a:t>Interviews</a:t>
            </a:r>
          </a:p>
        </p:txBody>
      </p:sp>
      <p:sp>
        <p:nvSpPr>
          <p:cNvPr id="24584" name="Text Box 8"/>
          <p:cNvSpPr txBox="1">
            <a:spLocks noChangeArrowheads="1"/>
          </p:cNvSpPr>
          <p:nvPr/>
        </p:nvSpPr>
        <p:spPr bwMode="auto">
          <a:xfrm>
            <a:off x="6553200" y="3733800"/>
            <a:ext cx="1752600" cy="558800"/>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1800" b="1">
                <a:effectLst>
                  <a:outerShdw blurRad="38100" dist="38100" dir="2700000" algn="tl">
                    <a:srgbClr val="FFFFFF"/>
                  </a:outerShdw>
                </a:effectLst>
                <a:latin typeface="Antique Olive" pitchFamily="34" charset="0"/>
              </a:rPr>
              <a:t>Other Techniques</a:t>
            </a:r>
          </a:p>
        </p:txBody>
      </p:sp>
      <p:sp>
        <p:nvSpPr>
          <p:cNvPr id="24588" name="Text Box 12"/>
          <p:cNvSpPr txBox="1">
            <a:spLocks noChangeArrowheads="1"/>
          </p:cNvSpPr>
          <p:nvPr/>
        </p:nvSpPr>
        <p:spPr bwMode="auto">
          <a:xfrm>
            <a:off x="4114800" y="4953000"/>
            <a:ext cx="1524000" cy="608013"/>
          </a:xfrm>
          <a:prstGeom prst="rect">
            <a:avLst/>
          </a:prstGeom>
          <a:solidFill>
            <a:schemeClr val="hlink"/>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3200" b="1">
                <a:solidFill>
                  <a:schemeClr val="bg1"/>
                </a:solidFill>
                <a:effectLst>
                  <a:outerShdw blurRad="38100" dist="38100" dir="2700000" algn="tl">
                    <a:srgbClr val="000000"/>
                  </a:outerShdw>
                </a:effectLst>
                <a:latin typeface="Antique Olive" pitchFamily="34" charset="0"/>
              </a:rPr>
              <a:t>Hire</a:t>
            </a:r>
          </a:p>
        </p:txBody>
      </p:sp>
    </p:spTree>
    <p:extLst>
      <p:ext uri="{BB962C8B-B14F-4D97-AF65-F5344CB8AC3E}">
        <p14:creationId xmlns:p14="http://schemas.microsoft.com/office/powerpoint/2010/main" xmlns="" val="298489217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4581"/>
                                        </p:tgtEl>
                                        <p:attrNameLst>
                                          <p:attrName>style.visibility</p:attrName>
                                        </p:attrNameLst>
                                      </p:cBhvr>
                                      <p:to>
                                        <p:strVal val="visible"/>
                                      </p:to>
                                    </p:set>
                                    <p:animEffect transition="in" filter="box(in)">
                                      <p:cBhvr>
                                        <p:cTn id="7" dur="1000"/>
                                        <p:tgtEl>
                                          <p:spTgt spid="245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4585"/>
                                        </p:tgtEl>
                                        <p:attrNameLst>
                                          <p:attrName>style.visibility</p:attrName>
                                        </p:attrNameLst>
                                      </p:cBhvr>
                                      <p:to>
                                        <p:strVal val="visible"/>
                                      </p:to>
                                    </p:set>
                                    <p:animEffect transition="in" filter="wipe(up)">
                                      <p:cBhvr>
                                        <p:cTn id="12" dur="1000"/>
                                        <p:tgtEl>
                                          <p:spTgt spid="24585"/>
                                        </p:tgtEl>
                                      </p:cBhvr>
                                    </p:animEffect>
                                  </p:childTnLst>
                                </p:cTn>
                              </p:par>
                            </p:childTnLst>
                          </p:cTn>
                        </p:par>
                        <p:par>
                          <p:cTn id="13" fill="hold" nodeType="afterGroup">
                            <p:stCondLst>
                              <p:cond delay="1000"/>
                            </p:stCondLst>
                            <p:childTnLst>
                              <p:par>
                                <p:cTn id="14" presetID="4" presetClass="entr" presetSubtype="16" fill="hold" grpId="0" nodeType="afterEffect">
                                  <p:stCondLst>
                                    <p:cond delay="0"/>
                                  </p:stCondLst>
                                  <p:childTnLst>
                                    <p:set>
                                      <p:cBhvr>
                                        <p:cTn id="15" dur="1" fill="hold">
                                          <p:stCondLst>
                                            <p:cond delay="0"/>
                                          </p:stCondLst>
                                        </p:cTn>
                                        <p:tgtEl>
                                          <p:spTgt spid="24582"/>
                                        </p:tgtEl>
                                        <p:attrNameLst>
                                          <p:attrName>style.visibility</p:attrName>
                                        </p:attrNameLst>
                                      </p:cBhvr>
                                      <p:to>
                                        <p:strVal val="visible"/>
                                      </p:to>
                                    </p:set>
                                    <p:animEffect transition="in" filter="box(in)">
                                      <p:cBhvr>
                                        <p:cTn id="16" dur="1000"/>
                                        <p:tgtEl>
                                          <p:spTgt spid="2458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24586"/>
                                        </p:tgtEl>
                                        <p:attrNameLst>
                                          <p:attrName>style.visibility</p:attrName>
                                        </p:attrNameLst>
                                      </p:cBhvr>
                                      <p:to>
                                        <p:strVal val="visible"/>
                                      </p:to>
                                    </p:set>
                                    <p:animEffect transition="in" filter="wipe(up)">
                                      <p:cBhvr>
                                        <p:cTn id="21" dur="1000"/>
                                        <p:tgtEl>
                                          <p:spTgt spid="24586"/>
                                        </p:tgtEl>
                                      </p:cBhvr>
                                    </p:animEffect>
                                  </p:childTnLst>
                                </p:cTn>
                              </p:par>
                            </p:childTnLst>
                          </p:cTn>
                        </p:par>
                        <p:par>
                          <p:cTn id="22" fill="hold" nodeType="afterGroup">
                            <p:stCondLst>
                              <p:cond delay="1000"/>
                            </p:stCondLst>
                            <p:childTnLst>
                              <p:par>
                                <p:cTn id="23" presetID="4" presetClass="entr" presetSubtype="16" fill="hold" grpId="0" nodeType="afterEffect">
                                  <p:stCondLst>
                                    <p:cond delay="0"/>
                                  </p:stCondLst>
                                  <p:childTnLst>
                                    <p:set>
                                      <p:cBhvr>
                                        <p:cTn id="24" dur="1" fill="hold">
                                          <p:stCondLst>
                                            <p:cond delay="0"/>
                                          </p:stCondLst>
                                        </p:cTn>
                                        <p:tgtEl>
                                          <p:spTgt spid="24583"/>
                                        </p:tgtEl>
                                        <p:attrNameLst>
                                          <p:attrName>style.visibility</p:attrName>
                                        </p:attrNameLst>
                                      </p:cBhvr>
                                      <p:to>
                                        <p:strVal val="visible"/>
                                      </p:to>
                                    </p:set>
                                    <p:animEffect transition="in" filter="box(in)">
                                      <p:cBhvr>
                                        <p:cTn id="25" dur="1000"/>
                                        <p:tgtEl>
                                          <p:spTgt spid="2458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4587"/>
                                        </p:tgtEl>
                                        <p:attrNameLst>
                                          <p:attrName>style.visibility</p:attrName>
                                        </p:attrNameLst>
                                      </p:cBhvr>
                                      <p:to>
                                        <p:strVal val="visible"/>
                                      </p:to>
                                    </p:set>
                                    <p:animEffect transition="in" filter="wipe(up)">
                                      <p:cBhvr>
                                        <p:cTn id="30" dur="1000"/>
                                        <p:tgtEl>
                                          <p:spTgt spid="24587"/>
                                        </p:tgtEl>
                                      </p:cBhvr>
                                    </p:animEffect>
                                  </p:childTnLst>
                                </p:cTn>
                              </p:par>
                            </p:childTnLst>
                          </p:cTn>
                        </p:par>
                        <p:par>
                          <p:cTn id="31" fill="hold" nodeType="afterGroup">
                            <p:stCondLst>
                              <p:cond delay="1000"/>
                            </p:stCondLst>
                            <p:childTnLst>
                              <p:par>
                                <p:cTn id="32" presetID="4" presetClass="entr" presetSubtype="16" fill="hold" grpId="0" nodeType="afterEffect">
                                  <p:stCondLst>
                                    <p:cond delay="0"/>
                                  </p:stCondLst>
                                  <p:childTnLst>
                                    <p:set>
                                      <p:cBhvr>
                                        <p:cTn id="33" dur="1" fill="hold">
                                          <p:stCondLst>
                                            <p:cond delay="0"/>
                                          </p:stCondLst>
                                        </p:cTn>
                                        <p:tgtEl>
                                          <p:spTgt spid="24584"/>
                                        </p:tgtEl>
                                        <p:attrNameLst>
                                          <p:attrName>style.visibility</p:attrName>
                                        </p:attrNameLst>
                                      </p:cBhvr>
                                      <p:to>
                                        <p:strVal val="visible"/>
                                      </p:to>
                                    </p:set>
                                    <p:animEffect transition="in" filter="box(in)">
                                      <p:cBhvr>
                                        <p:cTn id="34" dur="1000"/>
                                        <p:tgtEl>
                                          <p:spTgt spid="24584"/>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4591"/>
                                        </p:tgtEl>
                                        <p:attrNameLst>
                                          <p:attrName>style.visibility</p:attrName>
                                        </p:attrNameLst>
                                      </p:cBhvr>
                                      <p:to>
                                        <p:strVal val="visible"/>
                                      </p:to>
                                    </p:set>
                                    <p:animEffect transition="in" filter="wipe(up)">
                                      <p:cBhvr>
                                        <p:cTn id="39" dur="1000"/>
                                        <p:tgtEl>
                                          <p:spTgt spid="24591"/>
                                        </p:tgtEl>
                                      </p:cBhvr>
                                    </p:animEffect>
                                  </p:childTnLst>
                                </p:cTn>
                              </p:par>
                            </p:childTnLst>
                          </p:cTn>
                        </p:par>
                        <p:par>
                          <p:cTn id="40" fill="hold" nodeType="afterGroup">
                            <p:stCondLst>
                              <p:cond delay="1000"/>
                            </p:stCondLst>
                            <p:childTnLst>
                              <p:par>
                                <p:cTn id="41" presetID="22" presetClass="entr" presetSubtype="1" fill="hold" grpId="0" nodeType="afterEffect">
                                  <p:stCondLst>
                                    <p:cond delay="0"/>
                                  </p:stCondLst>
                                  <p:childTnLst>
                                    <p:set>
                                      <p:cBhvr>
                                        <p:cTn id="42" dur="1" fill="hold">
                                          <p:stCondLst>
                                            <p:cond delay="0"/>
                                          </p:stCondLst>
                                        </p:cTn>
                                        <p:tgtEl>
                                          <p:spTgt spid="24590"/>
                                        </p:tgtEl>
                                        <p:attrNameLst>
                                          <p:attrName>style.visibility</p:attrName>
                                        </p:attrNameLst>
                                      </p:cBhvr>
                                      <p:to>
                                        <p:strVal val="visible"/>
                                      </p:to>
                                    </p:set>
                                    <p:animEffect transition="in" filter="wipe(up)">
                                      <p:cBhvr>
                                        <p:cTn id="43" dur="500"/>
                                        <p:tgtEl>
                                          <p:spTgt spid="24590"/>
                                        </p:tgtEl>
                                      </p:cBhvr>
                                    </p:animEffect>
                                  </p:childTnLst>
                                </p:cTn>
                              </p:par>
                            </p:childTnLst>
                          </p:cTn>
                        </p:par>
                        <p:par>
                          <p:cTn id="44" fill="hold" nodeType="afterGroup">
                            <p:stCondLst>
                              <p:cond delay="1500"/>
                            </p:stCondLst>
                            <p:childTnLst>
                              <p:par>
                                <p:cTn id="45" presetID="22" presetClass="entr" presetSubtype="1" fill="hold" grpId="0" nodeType="afterEffect">
                                  <p:stCondLst>
                                    <p:cond delay="0"/>
                                  </p:stCondLst>
                                  <p:childTnLst>
                                    <p:set>
                                      <p:cBhvr>
                                        <p:cTn id="46" dur="1" fill="hold">
                                          <p:stCondLst>
                                            <p:cond delay="0"/>
                                          </p:stCondLst>
                                        </p:cTn>
                                        <p:tgtEl>
                                          <p:spTgt spid="24589"/>
                                        </p:tgtEl>
                                        <p:attrNameLst>
                                          <p:attrName>style.visibility</p:attrName>
                                        </p:attrNameLst>
                                      </p:cBhvr>
                                      <p:to>
                                        <p:strVal val="visible"/>
                                      </p:to>
                                    </p:set>
                                    <p:animEffect transition="in" filter="wipe(up)">
                                      <p:cBhvr>
                                        <p:cTn id="47" dur="1000"/>
                                        <p:tgtEl>
                                          <p:spTgt spid="24589"/>
                                        </p:tgtEl>
                                      </p:cBhvr>
                                    </p:animEffect>
                                  </p:childTnLst>
                                </p:cTn>
                              </p:par>
                            </p:childTnLst>
                          </p:cTn>
                        </p:par>
                        <p:par>
                          <p:cTn id="48" fill="hold" nodeType="afterGroup">
                            <p:stCondLst>
                              <p:cond delay="2500"/>
                            </p:stCondLst>
                            <p:childTnLst>
                              <p:par>
                                <p:cTn id="49" presetID="4" presetClass="entr" presetSubtype="16" fill="hold" grpId="0" nodeType="afterEffect">
                                  <p:stCondLst>
                                    <p:cond delay="0"/>
                                  </p:stCondLst>
                                  <p:childTnLst>
                                    <p:set>
                                      <p:cBhvr>
                                        <p:cTn id="50" dur="1" fill="hold">
                                          <p:stCondLst>
                                            <p:cond delay="0"/>
                                          </p:stCondLst>
                                        </p:cTn>
                                        <p:tgtEl>
                                          <p:spTgt spid="24588"/>
                                        </p:tgtEl>
                                        <p:attrNameLst>
                                          <p:attrName>style.visibility</p:attrName>
                                        </p:attrNameLst>
                                      </p:cBhvr>
                                      <p:to>
                                        <p:strVal val="visible"/>
                                      </p:to>
                                    </p:set>
                                    <p:animEffect transition="in" filter="box(in)">
                                      <p:cBhvr>
                                        <p:cTn id="51" dur="1000"/>
                                        <p:tgtEl>
                                          <p:spTgt spid="24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9" grpId="0" animBg="1"/>
      <p:bldP spid="24591" grpId="0" animBg="1"/>
      <p:bldP spid="24590" grpId="0" animBg="1"/>
      <p:bldP spid="24586" grpId="0" animBg="1"/>
      <p:bldP spid="24587" grpId="0" animBg="1"/>
      <p:bldP spid="24585" grpId="0" animBg="1"/>
      <p:bldP spid="24581" grpId="0" animBg="1"/>
      <p:bldP spid="24582" grpId="0" animBg="1"/>
      <p:bldP spid="24583" grpId="0" animBg="1"/>
      <p:bldP spid="24584" grpId="0" animBg="1"/>
      <p:bldP spid="2458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ln/>
        </p:spPr>
        <p:txBody>
          <a:bodyPr>
            <a:normAutofit fontScale="90000"/>
          </a:bodyPr>
          <a:lstStyle/>
          <a:p>
            <a:pPr>
              <a:lnSpc>
                <a:spcPct val="80000"/>
              </a:lnSpc>
            </a:pPr>
            <a:r>
              <a:rPr lang="en-US" sz="4800" dirty="0" smtClean="0"/>
              <a:t>Selecting</a:t>
            </a:r>
            <a:r>
              <a:rPr lang="en-US" sz="4800" dirty="0"/>
              <a:t/>
            </a:r>
            <a:br>
              <a:rPr lang="en-US" sz="4800" dirty="0"/>
            </a:br>
            <a:r>
              <a:rPr lang="en-US" sz="4800" dirty="0"/>
              <a:t>Human Resources</a:t>
            </a:r>
          </a:p>
        </p:txBody>
      </p:sp>
      <p:sp>
        <p:nvSpPr>
          <p:cNvPr id="2" name="TextBox 1"/>
          <p:cNvSpPr txBox="1"/>
          <p:nvPr/>
        </p:nvSpPr>
        <p:spPr>
          <a:xfrm>
            <a:off x="838200" y="1752600"/>
            <a:ext cx="7696200" cy="4524315"/>
          </a:xfrm>
          <a:prstGeom prst="rect">
            <a:avLst/>
          </a:prstGeom>
          <a:noFill/>
        </p:spPr>
        <p:txBody>
          <a:bodyPr wrap="square" rtlCol="0">
            <a:spAutoFit/>
          </a:bodyPr>
          <a:lstStyle/>
          <a:p>
            <a:pPr marL="342900" indent="-342900">
              <a:buFont typeface="Arial" pitchFamily="34" charset="0"/>
              <a:buChar char="•"/>
            </a:pPr>
            <a:r>
              <a:rPr lang="en-US" dirty="0" smtClean="0"/>
              <a:t>Application Forms</a:t>
            </a:r>
          </a:p>
          <a:p>
            <a:pPr marL="800100" lvl="1" indent="-342900">
              <a:buFont typeface="Arial" pitchFamily="34" charset="0"/>
              <a:buChar char="•"/>
            </a:pPr>
            <a:r>
              <a:rPr lang="en-US" dirty="0" smtClean="0"/>
              <a:t>Should have question related to job aspects</a:t>
            </a:r>
          </a:p>
          <a:p>
            <a:pPr marL="800100" lvl="1" indent="-342900">
              <a:buFont typeface="Arial" pitchFamily="34" charset="0"/>
              <a:buChar char="•"/>
            </a:pPr>
            <a:r>
              <a:rPr lang="en-US" dirty="0" smtClean="0"/>
              <a:t>Applicants merits further evaluation</a:t>
            </a:r>
          </a:p>
          <a:p>
            <a:pPr marL="342900" indent="-342900">
              <a:buFont typeface="Arial" pitchFamily="34" charset="0"/>
              <a:buChar char="•"/>
            </a:pPr>
            <a:r>
              <a:rPr lang="en-US" dirty="0" smtClean="0"/>
              <a:t>Tests</a:t>
            </a:r>
          </a:p>
          <a:p>
            <a:pPr marL="800100" lvl="1" indent="-342900">
              <a:buFont typeface="Arial" pitchFamily="34" charset="0"/>
              <a:buChar char="•"/>
            </a:pPr>
            <a:r>
              <a:rPr lang="en-US" dirty="0" smtClean="0"/>
              <a:t>Ability, skill, aptitude, or knowledge relevant</a:t>
            </a:r>
          </a:p>
          <a:p>
            <a:pPr marL="800100" lvl="1" indent="-342900">
              <a:buFont typeface="Arial" pitchFamily="34" charset="0"/>
              <a:buChar char="•"/>
            </a:pPr>
            <a:r>
              <a:rPr lang="en-US" dirty="0" smtClean="0"/>
              <a:t>All applicants should be given the same time, same directions and same testing environment</a:t>
            </a:r>
          </a:p>
          <a:p>
            <a:pPr marL="800100" lvl="1" indent="-342900">
              <a:buFont typeface="Arial" pitchFamily="34" charset="0"/>
              <a:buChar char="•"/>
            </a:pPr>
            <a:r>
              <a:rPr lang="en-US" dirty="0" smtClean="0"/>
              <a:t>Valid</a:t>
            </a:r>
          </a:p>
          <a:p>
            <a:pPr marL="800100" lvl="1" indent="-342900">
              <a:buFont typeface="Arial" pitchFamily="34" charset="0"/>
              <a:buChar char="•"/>
            </a:pPr>
            <a:r>
              <a:rPr lang="en-US" dirty="0" smtClean="0"/>
              <a:t>Reliable </a:t>
            </a:r>
          </a:p>
          <a:p>
            <a:pPr marL="342900" indent="-342900">
              <a:buFont typeface="Arial" pitchFamily="34" charset="0"/>
              <a:buChar char="•"/>
            </a:pPr>
            <a:r>
              <a:rPr lang="en-US" dirty="0" smtClean="0"/>
              <a:t>Interviews</a:t>
            </a:r>
          </a:p>
          <a:p>
            <a:pPr marL="800100" lvl="1" indent="-342900">
              <a:buFont typeface="Arial" pitchFamily="34" charset="0"/>
              <a:buChar char="•"/>
            </a:pPr>
            <a:r>
              <a:rPr lang="en-US" dirty="0" smtClean="0"/>
              <a:t>Structured a</a:t>
            </a:r>
          </a:p>
          <a:p>
            <a:pPr marL="800100" lvl="1" indent="-342900">
              <a:buFont typeface="Arial" pitchFamily="34" charset="0"/>
              <a:buChar char="•"/>
            </a:pPr>
            <a:r>
              <a:rPr lang="en-US" dirty="0" smtClean="0"/>
              <a:t>Unstructured</a:t>
            </a:r>
          </a:p>
          <a:p>
            <a:pPr marL="342900" indent="-342900">
              <a:buFont typeface="Arial" pitchFamily="34" charset="0"/>
              <a:buChar char="•"/>
            </a:pPr>
            <a:r>
              <a:rPr lang="en-US" dirty="0" smtClean="0"/>
              <a:t>Other techniques</a:t>
            </a:r>
          </a:p>
          <a:p>
            <a:pPr marL="800100" lvl="1" indent="-342900">
              <a:buFont typeface="Arial" pitchFamily="34" charset="0"/>
              <a:buChar char="•"/>
            </a:pPr>
            <a:r>
              <a:rPr lang="en-US" dirty="0" smtClean="0"/>
              <a:t>Physical exam</a:t>
            </a:r>
          </a:p>
          <a:p>
            <a:pPr marL="800100" lvl="1" indent="-342900">
              <a:buFont typeface="Arial" pitchFamily="34" charset="0"/>
              <a:buChar char="•"/>
            </a:pPr>
            <a:r>
              <a:rPr lang="en-US" dirty="0" smtClean="0"/>
              <a:t>Drug test </a:t>
            </a:r>
          </a:p>
          <a:p>
            <a:pPr marL="800100" lvl="1" indent="-342900">
              <a:buFont typeface="Arial" pitchFamily="34" charset="0"/>
              <a:buChar char="•"/>
            </a:pPr>
            <a:endParaRPr lang="en-US" dirty="0" smtClean="0"/>
          </a:p>
        </p:txBody>
      </p:sp>
    </p:spTree>
    <p:extLst>
      <p:ext uri="{BB962C8B-B14F-4D97-AF65-F5344CB8AC3E}">
        <p14:creationId xmlns:p14="http://schemas.microsoft.com/office/powerpoint/2010/main" xmlns="" val="81567466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title"/>
          </p:nvPr>
        </p:nvSpPr>
        <p:spPr>
          <a:ln/>
        </p:spPr>
        <p:txBody>
          <a:bodyPr>
            <a:normAutofit fontScale="90000"/>
          </a:bodyPr>
          <a:lstStyle/>
          <a:p>
            <a:pPr>
              <a:lnSpc>
                <a:spcPct val="80000"/>
              </a:lnSpc>
            </a:pPr>
            <a:r>
              <a:rPr lang="en-US" sz="4800"/>
              <a:t>Training</a:t>
            </a:r>
            <a:br>
              <a:rPr lang="en-US" sz="4800"/>
            </a:br>
            <a:r>
              <a:rPr lang="en-US" sz="4800"/>
              <a:t>The Workforce</a:t>
            </a:r>
          </a:p>
        </p:txBody>
      </p:sp>
      <p:sp>
        <p:nvSpPr>
          <p:cNvPr id="25605" name="Text Box 5"/>
          <p:cNvSpPr txBox="1">
            <a:spLocks noChangeArrowheads="1"/>
          </p:cNvSpPr>
          <p:nvPr/>
        </p:nvSpPr>
        <p:spPr bwMode="auto">
          <a:xfrm>
            <a:off x="6629400" y="2057400"/>
            <a:ext cx="1905000" cy="395288"/>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1800" b="1">
                <a:effectLst>
                  <a:outerShdw blurRad="38100" dist="38100" dir="2700000" algn="tl">
                    <a:srgbClr val="FFFFFF"/>
                  </a:outerShdw>
                </a:effectLst>
                <a:latin typeface="Antique Olive" pitchFamily="34" charset="0"/>
              </a:rPr>
              <a:t>On-The-Job</a:t>
            </a:r>
          </a:p>
        </p:txBody>
      </p:sp>
      <p:sp>
        <p:nvSpPr>
          <p:cNvPr id="25606" name="Text Box 6"/>
          <p:cNvSpPr txBox="1">
            <a:spLocks noChangeArrowheads="1"/>
          </p:cNvSpPr>
          <p:nvPr/>
        </p:nvSpPr>
        <p:spPr bwMode="auto">
          <a:xfrm>
            <a:off x="4343400" y="3505200"/>
            <a:ext cx="1905000" cy="395288"/>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1800" b="1">
                <a:effectLst>
                  <a:outerShdw blurRad="38100" dist="38100" dir="2700000" algn="tl">
                    <a:srgbClr val="FFFFFF"/>
                  </a:outerShdw>
                </a:effectLst>
                <a:latin typeface="Antique Olive" pitchFamily="34" charset="0"/>
              </a:rPr>
              <a:t>Off-The-Job</a:t>
            </a:r>
          </a:p>
        </p:txBody>
      </p:sp>
      <p:sp>
        <p:nvSpPr>
          <p:cNvPr id="25607" name="Text Box 7"/>
          <p:cNvSpPr txBox="1">
            <a:spLocks noChangeArrowheads="1"/>
          </p:cNvSpPr>
          <p:nvPr/>
        </p:nvSpPr>
        <p:spPr bwMode="auto">
          <a:xfrm>
            <a:off x="2133600" y="4648200"/>
            <a:ext cx="1905000" cy="395288"/>
          </a:xfrm>
          <a:prstGeom prst="rect">
            <a:avLst/>
          </a:prstGeom>
          <a:solidFill>
            <a:srgbClr val="FF9900"/>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1800" b="1">
                <a:effectLst>
                  <a:outerShdw blurRad="38100" dist="38100" dir="2700000" algn="tl">
                    <a:srgbClr val="FFFFFF"/>
                  </a:outerShdw>
                </a:effectLst>
                <a:latin typeface="Antique Olive" pitchFamily="34" charset="0"/>
              </a:rPr>
              <a:t>Vestibule</a:t>
            </a:r>
          </a:p>
        </p:txBody>
      </p:sp>
      <p:pic>
        <p:nvPicPr>
          <p:cNvPr id="25609" name="Picture 9" descr="j020206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19600" y="4419600"/>
            <a:ext cx="2438400" cy="1625600"/>
          </a:xfrm>
          <a:prstGeom prst="rect">
            <a:avLst/>
          </a:prstGeom>
          <a:noFill/>
          <a:ln w="285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25610" name="Picture 10" descr="j028934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0" y="1752600"/>
            <a:ext cx="1562100" cy="2362200"/>
          </a:xfrm>
          <a:prstGeom prst="rect">
            <a:avLst/>
          </a:prstGeom>
          <a:noFill/>
          <a:ln w="285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25611" name="Picture 11" descr="j0182819"/>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77000" y="2667000"/>
            <a:ext cx="2209800" cy="1473200"/>
          </a:xfrm>
          <a:prstGeom prst="rect">
            <a:avLst/>
          </a:prstGeom>
          <a:noFill/>
          <a:ln w="285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5752646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607"/>
                                        </p:tgtEl>
                                        <p:attrNameLst>
                                          <p:attrName>style.visibility</p:attrName>
                                        </p:attrNameLst>
                                      </p:cBhvr>
                                      <p:to>
                                        <p:strVal val="visible"/>
                                      </p:to>
                                    </p:set>
                                    <p:animEffect transition="in" filter="dissolve">
                                      <p:cBhvr>
                                        <p:cTn id="7" dur="500"/>
                                        <p:tgtEl>
                                          <p:spTgt spid="25607"/>
                                        </p:tgtEl>
                                      </p:cBhvr>
                                    </p:animEffect>
                                  </p:childTnLst>
                                </p:cTn>
                              </p:par>
                              <p:par>
                                <p:cTn id="8" presetID="9" presetClass="entr" presetSubtype="0" fill="hold" nodeType="withEffect">
                                  <p:stCondLst>
                                    <p:cond delay="0"/>
                                  </p:stCondLst>
                                  <p:childTnLst>
                                    <p:set>
                                      <p:cBhvr>
                                        <p:cTn id="9" dur="1" fill="hold">
                                          <p:stCondLst>
                                            <p:cond delay="0"/>
                                          </p:stCondLst>
                                        </p:cTn>
                                        <p:tgtEl>
                                          <p:spTgt spid="25609"/>
                                        </p:tgtEl>
                                        <p:attrNameLst>
                                          <p:attrName>style.visibility</p:attrName>
                                        </p:attrNameLst>
                                      </p:cBhvr>
                                      <p:to>
                                        <p:strVal val="visible"/>
                                      </p:to>
                                    </p:set>
                                    <p:animEffect transition="in" filter="dissolve">
                                      <p:cBhvr>
                                        <p:cTn id="10" dur="500"/>
                                        <p:tgtEl>
                                          <p:spTgt spid="25609"/>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5606"/>
                                        </p:tgtEl>
                                        <p:attrNameLst>
                                          <p:attrName>style.visibility</p:attrName>
                                        </p:attrNameLst>
                                      </p:cBhvr>
                                      <p:to>
                                        <p:strVal val="visible"/>
                                      </p:to>
                                    </p:set>
                                    <p:animEffect transition="in" filter="dissolve">
                                      <p:cBhvr>
                                        <p:cTn id="15" dur="500"/>
                                        <p:tgtEl>
                                          <p:spTgt spid="25606"/>
                                        </p:tgtEl>
                                      </p:cBhvr>
                                    </p:animEffect>
                                  </p:childTnLst>
                                </p:cTn>
                              </p:par>
                              <p:par>
                                <p:cTn id="16" presetID="9" presetClass="entr" presetSubtype="0" fill="hold" nodeType="withEffect">
                                  <p:stCondLst>
                                    <p:cond delay="0"/>
                                  </p:stCondLst>
                                  <p:childTnLst>
                                    <p:set>
                                      <p:cBhvr>
                                        <p:cTn id="17" dur="1" fill="hold">
                                          <p:stCondLst>
                                            <p:cond delay="0"/>
                                          </p:stCondLst>
                                        </p:cTn>
                                        <p:tgtEl>
                                          <p:spTgt spid="25610"/>
                                        </p:tgtEl>
                                        <p:attrNameLst>
                                          <p:attrName>style.visibility</p:attrName>
                                        </p:attrNameLst>
                                      </p:cBhvr>
                                      <p:to>
                                        <p:strVal val="visible"/>
                                      </p:to>
                                    </p:set>
                                    <p:animEffect transition="in" filter="dissolve">
                                      <p:cBhvr>
                                        <p:cTn id="18" dur="500"/>
                                        <p:tgtEl>
                                          <p:spTgt spid="2561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5605"/>
                                        </p:tgtEl>
                                        <p:attrNameLst>
                                          <p:attrName>style.visibility</p:attrName>
                                        </p:attrNameLst>
                                      </p:cBhvr>
                                      <p:to>
                                        <p:strVal val="visible"/>
                                      </p:to>
                                    </p:set>
                                    <p:animEffect transition="in" filter="dissolve">
                                      <p:cBhvr>
                                        <p:cTn id="23" dur="500"/>
                                        <p:tgtEl>
                                          <p:spTgt spid="25605"/>
                                        </p:tgtEl>
                                      </p:cBhvr>
                                    </p:animEffect>
                                  </p:childTnLst>
                                </p:cTn>
                              </p:par>
                              <p:par>
                                <p:cTn id="24" presetID="9" presetClass="entr" presetSubtype="0" fill="hold" nodeType="withEffect">
                                  <p:stCondLst>
                                    <p:cond delay="0"/>
                                  </p:stCondLst>
                                  <p:childTnLst>
                                    <p:set>
                                      <p:cBhvr>
                                        <p:cTn id="25" dur="1" fill="hold">
                                          <p:stCondLst>
                                            <p:cond delay="0"/>
                                          </p:stCondLst>
                                        </p:cTn>
                                        <p:tgtEl>
                                          <p:spTgt spid="25611"/>
                                        </p:tgtEl>
                                        <p:attrNameLst>
                                          <p:attrName>style.visibility</p:attrName>
                                        </p:attrNameLst>
                                      </p:cBhvr>
                                      <p:to>
                                        <p:strVal val="visible"/>
                                      </p:to>
                                    </p:set>
                                    <p:animEffect transition="in" filter="dissolve">
                                      <p:cBhvr>
                                        <p:cTn id="26" dur="500"/>
                                        <p:tgtEl>
                                          <p:spTgt spid="25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animBg="1"/>
      <p:bldP spid="25606" grpId="0" animBg="1"/>
      <p:bldP spid="2560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a:ln/>
        </p:spPr>
        <p:txBody>
          <a:bodyPr/>
          <a:lstStyle/>
          <a:p>
            <a:r>
              <a:rPr lang="en-US" sz="4800"/>
              <a:t>Performance Appraisal</a:t>
            </a:r>
          </a:p>
        </p:txBody>
      </p:sp>
      <p:sp>
        <p:nvSpPr>
          <p:cNvPr id="2" name="TextBox 1"/>
          <p:cNvSpPr txBox="1"/>
          <p:nvPr/>
        </p:nvSpPr>
        <p:spPr>
          <a:xfrm>
            <a:off x="1066800" y="1905000"/>
            <a:ext cx="7239000" cy="2031325"/>
          </a:xfrm>
          <a:prstGeom prst="rect">
            <a:avLst/>
          </a:prstGeom>
          <a:noFill/>
        </p:spPr>
        <p:txBody>
          <a:bodyPr wrap="square" rtlCol="0">
            <a:spAutoFit/>
          </a:bodyPr>
          <a:lstStyle/>
          <a:p>
            <a:pPr marL="285750" indent="-285750">
              <a:buFont typeface="Arial" pitchFamily="34" charset="0"/>
              <a:buChar char="•"/>
            </a:pPr>
            <a:r>
              <a:rPr lang="en-US" dirty="0" smtClean="0"/>
              <a:t>Evaluation of a company job performance  in order to determine the degree to which the employee is performing effectively </a:t>
            </a:r>
          </a:p>
          <a:p>
            <a:pPr marL="285750" indent="-285750">
              <a:buFont typeface="Arial" pitchFamily="34" charset="0"/>
              <a:buChar char="•"/>
            </a:pPr>
            <a:r>
              <a:rPr lang="en-US" dirty="0" smtClean="0"/>
              <a:t>Appraisal process</a:t>
            </a:r>
          </a:p>
          <a:p>
            <a:pPr marL="742950" lvl="1" indent="-285750">
              <a:buFont typeface="Arial" pitchFamily="34" charset="0"/>
              <a:buChar char="•"/>
            </a:pPr>
            <a:r>
              <a:rPr lang="en-US" dirty="0" smtClean="0"/>
              <a:t>Defines performance standards</a:t>
            </a:r>
          </a:p>
          <a:p>
            <a:pPr marL="742950" lvl="1" indent="-285750">
              <a:buFont typeface="Arial" pitchFamily="34" charset="0"/>
              <a:buChar char="•"/>
            </a:pPr>
            <a:r>
              <a:rPr lang="en-US" dirty="0" smtClean="0"/>
              <a:t>Observes employee performance</a:t>
            </a:r>
          </a:p>
          <a:p>
            <a:pPr marL="742950" lvl="1" indent="-285750">
              <a:buFont typeface="Arial" pitchFamily="34" charset="0"/>
              <a:buChar char="•"/>
            </a:pPr>
            <a:r>
              <a:rPr lang="en-US" dirty="0" smtClean="0"/>
              <a:t>Compares expectations with performance </a:t>
            </a:r>
          </a:p>
          <a:p>
            <a:pPr marL="285750" indent="-285750">
              <a:buFont typeface="Arial" pitchFamily="34" charset="0"/>
              <a:buChar char="•"/>
            </a:pPr>
            <a:r>
              <a:rPr lang="en-US" dirty="0" smtClean="0"/>
              <a:t>Types </a:t>
            </a:r>
            <a:r>
              <a:rPr lang="en-US" smtClean="0"/>
              <a:t>of appraisal</a:t>
            </a:r>
            <a:endParaRPr lang="en-US" dirty="0" smtClean="0"/>
          </a:p>
        </p:txBody>
      </p:sp>
    </p:spTree>
    <p:extLst>
      <p:ext uri="{BB962C8B-B14F-4D97-AF65-F5344CB8AC3E}">
        <p14:creationId xmlns:p14="http://schemas.microsoft.com/office/powerpoint/2010/main" xmlns="" val="7501544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a:ln/>
        </p:spPr>
        <p:txBody>
          <a:bodyPr/>
          <a:lstStyle/>
          <a:p>
            <a:r>
              <a:rPr lang="en-US" sz="4800"/>
              <a:t>Performance Appraisal</a:t>
            </a:r>
          </a:p>
        </p:txBody>
      </p:sp>
      <p:pic>
        <p:nvPicPr>
          <p:cNvPr id="28680" name="Picture 8" descr="Figure 8"/>
          <p:cNvPicPr>
            <a:picLocks noChangeAspect="1" noChangeArrowheads="1"/>
          </p:cNvPicPr>
          <p:nvPr/>
        </p:nvPicPr>
        <p:blipFill>
          <a:blip r:embed="rId2" cstate="print">
            <a:lum bright="-4000"/>
            <a:extLst>
              <a:ext uri="{28A0092B-C50C-407E-A947-70E740481C1C}">
                <a14:useLocalDpi xmlns:a14="http://schemas.microsoft.com/office/drawing/2010/main" xmlns="" val="0"/>
              </a:ext>
            </a:extLst>
          </a:blip>
          <a:srcRect/>
          <a:stretch>
            <a:fillRect/>
          </a:stretch>
        </p:blipFill>
        <p:spPr bwMode="auto">
          <a:xfrm>
            <a:off x="2416175" y="1447800"/>
            <a:ext cx="4670425" cy="4754563"/>
          </a:xfrm>
          <a:prstGeom prst="rect">
            <a:avLst/>
          </a:prstGeom>
          <a:noFill/>
          <a:ln w="285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9655093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ln/>
        </p:spPr>
        <p:txBody>
          <a:bodyPr>
            <a:normAutofit fontScale="90000"/>
          </a:bodyPr>
          <a:lstStyle/>
          <a:p>
            <a:pPr>
              <a:lnSpc>
                <a:spcPct val="80000"/>
              </a:lnSpc>
            </a:pPr>
            <a:r>
              <a:rPr lang="en-US" sz="4800"/>
              <a:t>Compensation</a:t>
            </a:r>
            <a:br>
              <a:rPr lang="en-US" sz="4800"/>
            </a:br>
            <a:r>
              <a:rPr lang="en-US" sz="4800"/>
              <a:t>&amp; Benefits</a:t>
            </a:r>
          </a:p>
        </p:txBody>
      </p:sp>
      <p:sp>
        <p:nvSpPr>
          <p:cNvPr id="31747" name="Rectangle 3"/>
          <p:cNvSpPr>
            <a:spLocks noGrp="1" noChangeArrowheads="1"/>
          </p:cNvSpPr>
          <p:nvPr>
            <p:ph type="body" idx="1"/>
          </p:nvPr>
        </p:nvSpPr>
        <p:spPr>
          <a:ln/>
        </p:spPr>
        <p:txBody>
          <a:bodyPr>
            <a:normAutofit fontScale="92500" lnSpcReduction="10000"/>
          </a:bodyPr>
          <a:lstStyle/>
          <a:p>
            <a:pPr>
              <a:lnSpc>
                <a:spcPct val="135000"/>
              </a:lnSpc>
            </a:pPr>
            <a:r>
              <a:rPr lang="en-US" dirty="0" smtClean="0"/>
              <a:t>The total package of reward that the firm offers employee in return for their work is called a compensation package</a:t>
            </a:r>
          </a:p>
          <a:p>
            <a:pPr lvl="1">
              <a:lnSpc>
                <a:spcPct val="135000"/>
              </a:lnSpc>
            </a:pPr>
            <a:r>
              <a:rPr lang="en-US" dirty="0" smtClean="0"/>
              <a:t>Includes</a:t>
            </a:r>
          </a:p>
          <a:p>
            <a:pPr lvl="2">
              <a:lnSpc>
                <a:spcPct val="135000"/>
              </a:lnSpc>
            </a:pPr>
            <a:r>
              <a:rPr lang="en-US" dirty="0" smtClean="0"/>
              <a:t>Wages</a:t>
            </a:r>
          </a:p>
          <a:p>
            <a:pPr lvl="2">
              <a:lnSpc>
                <a:spcPct val="135000"/>
              </a:lnSpc>
            </a:pPr>
            <a:r>
              <a:rPr lang="en-US" dirty="0" smtClean="0"/>
              <a:t>Salary</a:t>
            </a:r>
          </a:p>
          <a:p>
            <a:pPr lvl="2">
              <a:lnSpc>
                <a:spcPct val="135000"/>
              </a:lnSpc>
            </a:pPr>
            <a:r>
              <a:rPr lang="en-US" dirty="0" smtClean="0"/>
              <a:t>Benefits</a:t>
            </a:r>
          </a:p>
          <a:p>
            <a:pPr lvl="2">
              <a:lnSpc>
                <a:spcPct val="135000"/>
              </a:lnSpc>
            </a:pPr>
            <a:r>
              <a:rPr lang="en-US" dirty="0" smtClean="0"/>
              <a:t>incentives</a:t>
            </a:r>
            <a:endParaRPr lang="en-US" dirty="0"/>
          </a:p>
        </p:txBody>
      </p:sp>
    </p:spTree>
    <p:extLst>
      <p:ext uri="{BB962C8B-B14F-4D97-AF65-F5344CB8AC3E}">
        <p14:creationId xmlns:p14="http://schemas.microsoft.com/office/powerpoint/2010/main" xmlns="" val="31150473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1747">
                                            <p:bg/>
                                          </p:spTgt>
                                        </p:tgtEl>
                                        <p:attrNameLst>
                                          <p:attrName>style.visibility</p:attrName>
                                        </p:attrNameLst>
                                      </p:cBhvr>
                                      <p:to>
                                        <p:strVal val="visible"/>
                                      </p:to>
                                    </p:set>
                                    <p:animEffect transition="in" filter="blinds(horizontal)">
                                      <p:cBhvr>
                                        <p:cTn id="7" dur="500"/>
                                        <p:tgtEl>
                                          <p:spTgt spid="31747">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1747">
                                            <p:txEl>
                                              <p:pRg st="0" end="0"/>
                                            </p:txEl>
                                          </p:spTgt>
                                        </p:tgtEl>
                                        <p:attrNameLst>
                                          <p:attrName>style.visibility</p:attrName>
                                        </p:attrNameLst>
                                      </p:cBhvr>
                                      <p:to>
                                        <p:strVal val="visible"/>
                                      </p:to>
                                    </p:set>
                                    <p:animEffect transition="in" filter="blinds(horizontal)">
                                      <p:cBhvr>
                                        <p:cTn id="12" dur="500"/>
                                        <p:tgtEl>
                                          <p:spTgt spid="31747">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1747">
                                            <p:txEl>
                                              <p:pRg st="1" end="1"/>
                                            </p:txEl>
                                          </p:spTgt>
                                        </p:tgtEl>
                                        <p:attrNameLst>
                                          <p:attrName>style.visibility</p:attrName>
                                        </p:attrNameLst>
                                      </p:cBhvr>
                                      <p:to>
                                        <p:strVal val="visible"/>
                                      </p:to>
                                    </p:set>
                                    <p:animEffect transition="in" filter="blinds(horizontal)">
                                      <p:cBhvr>
                                        <p:cTn id="15" dur="500"/>
                                        <p:tgtEl>
                                          <p:spTgt spid="31747">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1747">
                                            <p:txEl>
                                              <p:pRg st="2" end="2"/>
                                            </p:txEl>
                                          </p:spTgt>
                                        </p:tgtEl>
                                        <p:attrNameLst>
                                          <p:attrName>style.visibility</p:attrName>
                                        </p:attrNameLst>
                                      </p:cBhvr>
                                      <p:to>
                                        <p:strVal val="visible"/>
                                      </p:to>
                                    </p:set>
                                    <p:animEffect transition="in" filter="blinds(horizontal)">
                                      <p:cBhvr>
                                        <p:cTn id="18" dur="500"/>
                                        <p:tgtEl>
                                          <p:spTgt spid="31747">
                                            <p:txEl>
                                              <p:pRg st="2" end="2"/>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1747">
                                            <p:txEl>
                                              <p:pRg st="3" end="3"/>
                                            </p:txEl>
                                          </p:spTgt>
                                        </p:tgtEl>
                                        <p:attrNameLst>
                                          <p:attrName>style.visibility</p:attrName>
                                        </p:attrNameLst>
                                      </p:cBhvr>
                                      <p:to>
                                        <p:strVal val="visible"/>
                                      </p:to>
                                    </p:set>
                                    <p:animEffect transition="in" filter="blinds(horizontal)">
                                      <p:cBhvr>
                                        <p:cTn id="21" dur="500"/>
                                        <p:tgtEl>
                                          <p:spTgt spid="31747">
                                            <p:txEl>
                                              <p:pRg st="3" end="3"/>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1747">
                                            <p:txEl>
                                              <p:pRg st="4" end="4"/>
                                            </p:txEl>
                                          </p:spTgt>
                                        </p:tgtEl>
                                        <p:attrNameLst>
                                          <p:attrName>style.visibility</p:attrName>
                                        </p:attrNameLst>
                                      </p:cBhvr>
                                      <p:to>
                                        <p:strVal val="visible"/>
                                      </p:to>
                                    </p:set>
                                    <p:animEffect transition="in" filter="blinds(horizontal)">
                                      <p:cBhvr>
                                        <p:cTn id="24" dur="500"/>
                                        <p:tgtEl>
                                          <p:spTgt spid="31747">
                                            <p:txEl>
                                              <p:pRg st="4" end="4"/>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31747">
                                            <p:txEl>
                                              <p:pRg st="5" end="5"/>
                                            </p:txEl>
                                          </p:spTgt>
                                        </p:tgtEl>
                                        <p:attrNameLst>
                                          <p:attrName>style.visibility</p:attrName>
                                        </p:attrNameLst>
                                      </p:cBhvr>
                                      <p:to>
                                        <p:strVal val="visible"/>
                                      </p:to>
                                    </p:set>
                                    <p:animEffect transition="in" filter="blinds(horizontal)">
                                      <p:cBhvr>
                                        <p:cTn id="27" dur="500"/>
                                        <p:tgtEl>
                                          <p:spTgt spid="317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ln/>
        </p:spPr>
        <p:txBody>
          <a:bodyPr>
            <a:normAutofit fontScale="90000"/>
          </a:bodyPr>
          <a:lstStyle/>
          <a:p>
            <a:pPr>
              <a:lnSpc>
                <a:spcPct val="80000"/>
              </a:lnSpc>
            </a:pPr>
            <a:r>
              <a:rPr lang="en-US" sz="4800"/>
              <a:t>Compensation</a:t>
            </a:r>
            <a:br>
              <a:rPr lang="en-US" sz="4800"/>
            </a:br>
            <a:r>
              <a:rPr lang="en-US" sz="4800"/>
              <a:t>&amp; Benefits</a:t>
            </a:r>
          </a:p>
        </p:txBody>
      </p:sp>
      <p:sp>
        <p:nvSpPr>
          <p:cNvPr id="31747" name="Rectangle 3"/>
          <p:cNvSpPr>
            <a:spLocks noGrp="1" noChangeArrowheads="1"/>
          </p:cNvSpPr>
          <p:nvPr>
            <p:ph type="body" idx="1"/>
          </p:nvPr>
        </p:nvSpPr>
        <p:spPr>
          <a:ln/>
        </p:spPr>
        <p:txBody>
          <a:bodyPr>
            <a:normAutofit fontScale="92500" lnSpcReduction="20000"/>
          </a:bodyPr>
          <a:lstStyle/>
          <a:p>
            <a:pPr>
              <a:lnSpc>
                <a:spcPct val="135000"/>
              </a:lnSpc>
            </a:pPr>
            <a:r>
              <a:rPr lang="en-US" dirty="0"/>
              <a:t>Wages- Time Worked</a:t>
            </a:r>
          </a:p>
          <a:p>
            <a:pPr>
              <a:lnSpc>
                <a:spcPct val="135000"/>
              </a:lnSpc>
            </a:pPr>
            <a:r>
              <a:rPr lang="en-US" dirty="0"/>
              <a:t>Salaries- Job </a:t>
            </a:r>
            <a:r>
              <a:rPr lang="en-US" dirty="0" smtClean="0"/>
              <a:t>Performed</a:t>
            </a:r>
          </a:p>
          <a:p>
            <a:pPr lvl="1">
              <a:lnSpc>
                <a:spcPct val="135000"/>
              </a:lnSpc>
            </a:pPr>
            <a:r>
              <a:rPr lang="en-US" dirty="0" smtClean="0"/>
              <a:t>Comparison with competitors</a:t>
            </a:r>
          </a:p>
          <a:p>
            <a:pPr lvl="1">
              <a:lnSpc>
                <a:spcPct val="135000"/>
              </a:lnSpc>
            </a:pPr>
            <a:r>
              <a:rPr lang="en-US" dirty="0" smtClean="0"/>
              <a:t>Internal salary in comparison to various job</a:t>
            </a:r>
            <a:endParaRPr lang="en-US" dirty="0"/>
          </a:p>
          <a:p>
            <a:pPr>
              <a:lnSpc>
                <a:spcPct val="135000"/>
              </a:lnSpc>
            </a:pPr>
            <a:r>
              <a:rPr lang="en-US" dirty="0" smtClean="0"/>
              <a:t>Incentives</a:t>
            </a:r>
          </a:p>
          <a:p>
            <a:pPr lvl="1">
              <a:lnSpc>
                <a:spcPct val="135000"/>
              </a:lnSpc>
            </a:pPr>
            <a:r>
              <a:rPr lang="en-US" dirty="0" smtClean="0"/>
              <a:t>Special pay programs designed to motivate high performance</a:t>
            </a:r>
          </a:p>
          <a:p>
            <a:pPr lvl="1">
              <a:lnSpc>
                <a:spcPct val="135000"/>
              </a:lnSpc>
            </a:pPr>
            <a:r>
              <a:rPr lang="en-US" dirty="0" smtClean="0"/>
              <a:t>Money motivates when it is tied to performance</a:t>
            </a:r>
          </a:p>
          <a:p>
            <a:pPr marL="0" indent="0">
              <a:lnSpc>
                <a:spcPct val="135000"/>
              </a:lnSpc>
              <a:buNone/>
            </a:pPr>
            <a:endParaRPr lang="en-US" dirty="0"/>
          </a:p>
        </p:txBody>
      </p:sp>
    </p:spTree>
    <p:extLst>
      <p:ext uri="{BB962C8B-B14F-4D97-AF65-F5344CB8AC3E}">
        <p14:creationId xmlns:p14="http://schemas.microsoft.com/office/powerpoint/2010/main" xmlns="" val="25180716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1747">
                                            <p:bg/>
                                          </p:spTgt>
                                        </p:tgtEl>
                                        <p:attrNameLst>
                                          <p:attrName>style.visibility</p:attrName>
                                        </p:attrNameLst>
                                      </p:cBhvr>
                                      <p:to>
                                        <p:strVal val="visible"/>
                                      </p:to>
                                    </p:set>
                                    <p:animEffect transition="in" filter="blinds(horizontal)">
                                      <p:cBhvr>
                                        <p:cTn id="7" dur="500"/>
                                        <p:tgtEl>
                                          <p:spTgt spid="31747">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1747">
                                            <p:txEl>
                                              <p:pRg st="0" end="0"/>
                                            </p:txEl>
                                          </p:spTgt>
                                        </p:tgtEl>
                                        <p:attrNameLst>
                                          <p:attrName>style.visibility</p:attrName>
                                        </p:attrNameLst>
                                      </p:cBhvr>
                                      <p:to>
                                        <p:strVal val="visible"/>
                                      </p:to>
                                    </p:set>
                                    <p:animEffect transition="in" filter="blinds(horizontal)">
                                      <p:cBhvr>
                                        <p:cTn id="12" dur="500"/>
                                        <p:tgtEl>
                                          <p:spTgt spid="317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1747">
                                            <p:txEl>
                                              <p:pRg st="1" end="1"/>
                                            </p:txEl>
                                          </p:spTgt>
                                        </p:tgtEl>
                                        <p:attrNameLst>
                                          <p:attrName>style.visibility</p:attrName>
                                        </p:attrNameLst>
                                      </p:cBhvr>
                                      <p:to>
                                        <p:strVal val="visible"/>
                                      </p:to>
                                    </p:set>
                                    <p:animEffect transition="in" filter="blinds(horizontal)">
                                      <p:cBhvr>
                                        <p:cTn id="17" dur="500"/>
                                        <p:tgtEl>
                                          <p:spTgt spid="31747">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31747">
                                            <p:txEl>
                                              <p:pRg st="2" end="2"/>
                                            </p:txEl>
                                          </p:spTgt>
                                        </p:tgtEl>
                                        <p:attrNameLst>
                                          <p:attrName>style.visibility</p:attrName>
                                        </p:attrNameLst>
                                      </p:cBhvr>
                                      <p:to>
                                        <p:strVal val="visible"/>
                                      </p:to>
                                    </p:set>
                                    <p:animEffect transition="in" filter="blinds(horizontal)">
                                      <p:cBhvr>
                                        <p:cTn id="20" dur="500"/>
                                        <p:tgtEl>
                                          <p:spTgt spid="31747">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31747">
                                            <p:txEl>
                                              <p:pRg st="3" end="3"/>
                                            </p:txEl>
                                          </p:spTgt>
                                        </p:tgtEl>
                                        <p:attrNameLst>
                                          <p:attrName>style.visibility</p:attrName>
                                        </p:attrNameLst>
                                      </p:cBhvr>
                                      <p:to>
                                        <p:strVal val="visible"/>
                                      </p:to>
                                    </p:set>
                                    <p:animEffect transition="in" filter="blinds(horizontal)">
                                      <p:cBhvr>
                                        <p:cTn id="23" dur="500"/>
                                        <p:tgtEl>
                                          <p:spTgt spid="31747">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31747">
                                            <p:txEl>
                                              <p:pRg st="4" end="4"/>
                                            </p:txEl>
                                          </p:spTgt>
                                        </p:tgtEl>
                                        <p:attrNameLst>
                                          <p:attrName>style.visibility</p:attrName>
                                        </p:attrNameLst>
                                      </p:cBhvr>
                                      <p:to>
                                        <p:strVal val="visible"/>
                                      </p:to>
                                    </p:set>
                                    <p:animEffect transition="in" filter="blinds(horizontal)">
                                      <p:cBhvr>
                                        <p:cTn id="28" dur="500"/>
                                        <p:tgtEl>
                                          <p:spTgt spid="31747">
                                            <p:txEl>
                                              <p:pRg st="4" end="4"/>
                                            </p:txEl>
                                          </p:spTgt>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31747">
                                            <p:txEl>
                                              <p:pRg st="5" end="5"/>
                                            </p:txEl>
                                          </p:spTgt>
                                        </p:tgtEl>
                                        <p:attrNameLst>
                                          <p:attrName>style.visibility</p:attrName>
                                        </p:attrNameLst>
                                      </p:cBhvr>
                                      <p:to>
                                        <p:strVal val="visible"/>
                                      </p:to>
                                    </p:set>
                                    <p:animEffect transition="in" filter="blinds(horizontal)">
                                      <p:cBhvr>
                                        <p:cTn id="31" dur="500"/>
                                        <p:tgtEl>
                                          <p:spTgt spid="31747">
                                            <p:txEl>
                                              <p:pRg st="5" end="5"/>
                                            </p:txEl>
                                          </p:spTgt>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31747">
                                            <p:txEl>
                                              <p:pRg st="6" end="6"/>
                                            </p:txEl>
                                          </p:spTgt>
                                        </p:tgtEl>
                                        <p:attrNameLst>
                                          <p:attrName>style.visibility</p:attrName>
                                        </p:attrNameLst>
                                      </p:cBhvr>
                                      <p:to>
                                        <p:strVal val="visible"/>
                                      </p:to>
                                    </p:set>
                                    <p:animEffect transition="in" filter="blinds(horizontal)">
                                      <p:cBhvr>
                                        <p:cTn id="34" dur="500"/>
                                        <p:tgtEl>
                                          <p:spTgt spid="317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ln/>
        </p:spPr>
        <p:txBody>
          <a:bodyPr/>
          <a:lstStyle/>
          <a:p>
            <a:r>
              <a:rPr lang="en-US"/>
              <a:t>Incentive Programs</a:t>
            </a:r>
          </a:p>
        </p:txBody>
      </p:sp>
      <p:sp>
        <p:nvSpPr>
          <p:cNvPr id="32771" name="Rectangle 3"/>
          <p:cNvSpPr>
            <a:spLocks noGrp="1" noChangeArrowheads="1"/>
          </p:cNvSpPr>
          <p:nvPr>
            <p:ph type="body" idx="1"/>
          </p:nvPr>
        </p:nvSpPr>
        <p:spPr>
          <a:xfrm>
            <a:off x="1371600" y="1524000"/>
            <a:ext cx="7543800" cy="4419600"/>
          </a:xfrm>
          <a:ln/>
        </p:spPr>
        <p:txBody>
          <a:bodyPr>
            <a:normAutofit fontScale="77500" lnSpcReduction="20000"/>
          </a:bodyPr>
          <a:lstStyle/>
          <a:p>
            <a:r>
              <a:rPr lang="en-US" sz="3000" dirty="0"/>
              <a:t>Individual</a:t>
            </a:r>
          </a:p>
          <a:p>
            <a:pPr lvl="1"/>
            <a:r>
              <a:rPr lang="en-US" sz="3000" dirty="0"/>
              <a:t>Bonuses</a:t>
            </a:r>
          </a:p>
          <a:p>
            <a:pPr lvl="1"/>
            <a:r>
              <a:rPr lang="en-US" sz="3000" dirty="0"/>
              <a:t>Merit Salary </a:t>
            </a:r>
            <a:r>
              <a:rPr lang="en-US" sz="3000" dirty="0" smtClean="0"/>
              <a:t>Systems</a:t>
            </a:r>
          </a:p>
          <a:p>
            <a:pPr lvl="1"/>
            <a:r>
              <a:rPr lang="en-US" sz="3000" dirty="0" smtClean="0"/>
              <a:t>Stock Options</a:t>
            </a:r>
            <a:endParaRPr lang="en-US" sz="3000" dirty="0"/>
          </a:p>
          <a:p>
            <a:pPr lvl="1"/>
            <a:r>
              <a:rPr lang="en-US" sz="3000" dirty="0"/>
              <a:t>Pay For </a:t>
            </a:r>
            <a:r>
              <a:rPr lang="en-US" sz="3000" dirty="0" smtClean="0"/>
              <a:t>Performance (variable pay</a:t>
            </a:r>
          </a:p>
          <a:p>
            <a:pPr lvl="2"/>
            <a:r>
              <a:rPr lang="en-US" sz="2600" dirty="0" smtClean="0"/>
              <a:t>Company wide performance</a:t>
            </a:r>
          </a:p>
          <a:p>
            <a:pPr lvl="2"/>
            <a:r>
              <a:rPr lang="en-US" sz="2600" dirty="0" smtClean="0"/>
              <a:t>Business unit performance</a:t>
            </a:r>
          </a:p>
          <a:p>
            <a:pPr lvl="2"/>
            <a:r>
              <a:rPr lang="en-US" sz="2600" dirty="0" smtClean="0"/>
              <a:t>Personal record</a:t>
            </a:r>
            <a:endParaRPr lang="en-US" sz="2600" dirty="0"/>
          </a:p>
          <a:p>
            <a:r>
              <a:rPr lang="en-US" sz="3000" dirty="0"/>
              <a:t>Companywide</a:t>
            </a:r>
          </a:p>
          <a:p>
            <a:pPr lvl="1"/>
            <a:r>
              <a:rPr lang="en-US" sz="3000" dirty="0"/>
              <a:t>Profit-Sharing</a:t>
            </a:r>
          </a:p>
          <a:p>
            <a:pPr lvl="1"/>
            <a:r>
              <a:rPr lang="en-US" sz="3000" dirty="0" err="1"/>
              <a:t>Gainsharing</a:t>
            </a:r>
            <a:endParaRPr lang="en-US" sz="3000" dirty="0"/>
          </a:p>
          <a:p>
            <a:pPr lvl="1"/>
            <a:r>
              <a:rPr lang="en-US" sz="3000" dirty="0"/>
              <a:t>Pay-For-Knowledge</a:t>
            </a:r>
          </a:p>
        </p:txBody>
      </p:sp>
    </p:spTree>
    <p:extLst>
      <p:ext uri="{BB962C8B-B14F-4D97-AF65-F5344CB8AC3E}">
        <p14:creationId xmlns:p14="http://schemas.microsoft.com/office/powerpoint/2010/main" xmlns="" val="38755376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2771">
                                            <p:bg/>
                                          </p:spTgt>
                                        </p:tgtEl>
                                        <p:attrNameLst>
                                          <p:attrName>style.visibility</p:attrName>
                                        </p:attrNameLst>
                                      </p:cBhvr>
                                      <p:to>
                                        <p:strVal val="visible"/>
                                      </p:to>
                                    </p:set>
                                    <p:animEffect transition="in" filter="blinds(horizontal)">
                                      <p:cBhvr>
                                        <p:cTn id="7" dur="500"/>
                                        <p:tgtEl>
                                          <p:spTgt spid="32771">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2771">
                                            <p:txEl>
                                              <p:pRg st="0" end="0"/>
                                            </p:txEl>
                                          </p:spTgt>
                                        </p:tgtEl>
                                        <p:attrNameLst>
                                          <p:attrName>style.visibility</p:attrName>
                                        </p:attrNameLst>
                                      </p:cBhvr>
                                      <p:to>
                                        <p:strVal val="visible"/>
                                      </p:to>
                                    </p:set>
                                    <p:animEffect transition="in" filter="blinds(horizontal)">
                                      <p:cBhvr>
                                        <p:cTn id="12" dur="500"/>
                                        <p:tgtEl>
                                          <p:spTgt spid="32771">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2771">
                                            <p:txEl>
                                              <p:pRg st="1" end="1"/>
                                            </p:txEl>
                                          </p:spTgt>
                                        </p:tgtEl>
                                        <p:attrNameLst>
                                          <p:attrName>style.visibility</p:attrName>
                                        </p:attrNameLst>
                                      </p:cBhvr>
                                      <p:to>
                                        <p:strVal val="visible"/>
                                      </p:to>
                                    </p:set>
                                    <p:animEffect transition="in" filter="blinds(horizontal)">
                                      <p:cBhvr>
                                        <p:cTn id="15" dur="500"/>
                                        <p:tgtEl>
                                          <p:spTgt spid="32771">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2771">
                                            <p:txEl>
                                              <p:pRg st="2" end="2"/>
                                            </p:txEl>
                                          </p:spTgt>
                                        </p:tgtEl>
                                        <p:attrNameLst>
                                          <p:attrName>style.visibility</p:attrName>
                                        </p:attrNameLst>
                                      </p:cBhvr>
                                      <p:to>
                                        <p:strVal val="visible"/>
                                      </p:to>
                                    </p:set>
                                    <p:animEffect transition="in" filter="blinds(horizontal)">
                                      <p:cBhvr>
                                        <p:cTn id="18" dur="500"/>
                                        <p:tgtEl>
                                          <p:spTgt spid="32771">
                                            <p:txEl>
                                              <p:pRg st="2" end="2"/>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2771">
                                            <p:txEl>
                                              <p:pRg st="3" end="3"/>
                                            </p:txEl>
                                          </p:spTgt>
                                        </p:tgtEl>
                                        <p:attrNameLst>
                                          <p:attrName>style.visibility</p:attrName>
                                        </p:attrNameLst>
                                      </p:cBhvr>
                                      <p:to>
                                        <p:strVal val="visible"/>
                                      </p:to>
                                    </p:set>
                                    <p:animEffect transition="in" filter="blinds(horizontal)">
                                      <p:cBhvr>
                                        <p:cTn id="21" dur="500"/>
                                        <p:tgtEl>
                                          <p:spTgt spid="32771">
                                            <p:txEl>
                                              <p:pRg st="3" end="3"/>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2771">
                                            <p:txEl>
                                              <p:pRg st="4" end="4"/>
                                            </p:txEl>
                                          </p:spTgt>
                                        </p:tgtEl>
                                        <p:attrNameLst>
                                          <p:attrName>style.visibility</p:attrName>
                                        </p:attrNameLst>
                                      </p:cBhvr>
                                      <p:to>
                                        <p:strVal val="visible"/>
                                      </p:to>
                                    </p:set>
                                    <p:animEffect transition="in" filter="blinds(horizontal)">
                                      <p:cBhvr>
                                        <p:cTn id="24" dur="500"/>
                                        <p:tgtEl>
                                          <p:spTgt spid="32771">
                                            <p:txEl>
                                              <p:pRg st="4" end="4"/>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32771">
                                            <p:txEl>
                                              <p:pRg st="5" end="5"/>
                                            </p:txEl>
                                          </p:spTgt>
                                        </p:tgtEl>
                                        <p:attrNameLst>
                                          <p:attrName>style.visibility</p:attrName>
                                        </p:attrNameLst>
                                      </p:cBhvr>
                                      <p:to>
                                        <p:strVal val="visible"/>
                                      </p:to>
                                    </p:set>
                                    <p:animEffect transition="in" filter="blinds(horizontal)">
                                      <p:cBhvr>
                                        <p:cTn id="27" dur="500"/>
                                        <p:tgtEl>
                                          <p:spTgt spid="32771">
                                            <p:txEl>
                                              <p:pRg st="5" end="5"/>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2771">
                                            <p:txEl>
                                              <p:pRg st="6" end="6"/>
                                            </p:txEl>
                                          </p:spTgt>
                                        </p:tgtEl>
                                        <p:attrNameLst>
                                          <p:attrName>style.visibility</p:attrName>
                                        </p:attrNameLst>
                                      </p:cBhvr>
                                      <p:to>
                                        <p:strVal val="visible"/>
                                      </p:to>
                                    </p:set>
                                    <p:animEffect transition="in" filter="blinds(horizontal)">
                                      <p:cBhvr>
                                        <p:cTn id="30" dur="500"/>
                                        <p:tgtEl>
                                          <p:spTgt spid="32771">
                                            <p:txEl>
                                              <p:pRg st="6" end="6"/>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32771">
                                            <p:txEl>
                                              <p:pRg st="7" end="7"/>
                                            </p:txEl>
                                          </p:spTgt>
                                        </p:tgtEl>
                                        <p:attrNameLst>
                                          <p:attrName>style.visibility</p:attrName>
                                        </p:attrNameLst>
                                      </p:cBhvr>
                                      <p:to>
                                        <p:strVal val="visible"/>
                                      </p:to>
                                    </p:set>
                                    <p:animEffect transition="in" filter="blinds(horizontal)">
                                      <p:cBhvr>
                                        <p:cTn id="33" dur="500"/>
                                        <p:tgtEl>
                                          <p:spTgt spid="32771">
                                            <p:txEl>
                                              <p:pRg st="7" end="7"/>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32771">
                                            <p:txEl>
                                              <p:pRg st="8" end="8"/>
                                            </p:txEl>
                                          </p:spTgt>
                                        </p:tgtEl>
                                        <p:attrNameLst>
                                          <p:attrName>style.visibility</p:attrName>
                                        </p:attrNameLst>
                                      </p:cBhvr>
                                      <p:to>
                                        <p:strVal val="visible"/>
                                      </p:to>
                                    </p:set>
                                    <p:animEffect transition="in" filter="blinds(horizontal)">
                                      <p:cBhvr>
                                        <p:cTn id="38" dur="500"/>
                                        <p:tgtEl>
                                          <p:spTgt spid="32771">
                                            <p:txEl>
                                              <p:pRg st="8" end="8"/>
                                            </p:txEl>
                                          </p:spTgt>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32771">
                                            <p:txEl>
                                              <p:pRg st="9" end="9"/>
                                            </p:txEl>
                                          </p:spTgt>
                                        </p:tgtEl>
                                        <p:attrNameLst>
                                          <p:attrName>style.visibility</p:attrName>
                                        </p:attrNameLst>
                                      </p:cBhvr>
                                      <p:to>
                                        <p:strVal val="visible"/>
                                      </p:to>
                                    </p:set>
                                    <p:animEffect transition="in" filter="blinds(horizontal)">
                                      <p:cBhvr>
                                        <p:cTn id="41" dur="500"/>
                                        <p:tgtEl>
                                          <p:spTgt spid="32771">
                                            <p:txEl>
                                              <p:pRg st="9" end="9"/>
                                            </p:txEl>
                                          </p:spTgt>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32771">
                                            <p:txEl>
                                              <p:pRg st="10" end="10"/>
                                            </p:txEl>
                                          </p:spTgt>
                                        </p:tgtEl>
                                        <p:attrNameLst>
                                          <p:attrName>style.visibility</p:attrName>
                                        </p:attrNameLst>
                                      </p:cBhvr>
                                      <p:to>
                                        <p:strVal val="visible"/>
                                      </p:to>
                                    </p:set>
                                    <p:animEffect transition="in" filter="blinds(horizontal)">
                                      <p:cBhvr>
                                        <p:cTn id="44" dur="500"/>
                                        <p:tgtEl>
                                          <p:spTgt spid="32771">
                                            <p:txEl>
                                              <p:pRg st="10" end="10"/>
                                            </p:txEl>
                                          </p:spTgt>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32771">
                                            <p:txEl>
                                              <p:pRg st="11" end="11"/>
                                            </p:txEl>
                                          </p:spTgt>
                                        </p:tgtEl>
                                        <p:attrNameLst>
                                          <p:attrName>style.visibility</p:attrName>
                                        </p:attrNameLst>
                                      </p:cBhvr>
                                      <p:to>
                                        <p:strVal val="visible"/>
                                      </p:to>
                                    </p:set>
                                    <p:animEffect transition="in" filter="blinds(horizontal)">
                                      <p:cBhvr>
                                        <p:cTn id="47" dur="500"/>
                                        <p:tgtEl>
                                          <p:spTgt spid="3277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ln/>
        </p:spPr>
        <p:txBody>
          <a:bodyPr/>
          <a:lstStyle/>
          <a:p>
            <a:r>
              <a:rPr lang="en-US"/>
              <a:t>Benefit Programs</a:t>
            </a:r>
          </a:p>
        </p:txBody>
      </p:sp>
      <p:sp>
        <p:nvSpPr>
          <p:cNvPr id="33795" name="Rectangle 3"/>
          <p:cNvSpPr>
            <a:spLocks noGrp="1" noChangeArrowheads="1"/>
          </p:cNvSpPr>
          <p:nvPr>
            <p:ph type="body" idx="1"/>
          </p:nvPr>
        </p:nvSpPr>
        <p:spPr>
          <a:ln/>
        </p:spPr>
        <p:txBody>
          <a:bodyPr/>
          <a:lstStyle/>
          <a:p>
            <a:r>
              <a:rPr lang="en-US" dirty="0" smtClean="0"/>
              <a:t>Compensation other than salary and wage is called benefit</a:t>
            </a:r>
          </a:p>
          <a:p>
            <a:r>
              <a:rPr lang="en-US" dirty="0" smtClean="0"/>
              <a:t>Health insurance </a:t>
            </a:r>
          </a:p>
          <a:p>
            <a:r>
              <a:rPr lang="en-US" dirty="0" smtClean="0"/>
              <a:t>Paid time off for vacations and holiday</a:t>
            </a:r>
            <a:endParaRPr lang="en-US" dirty="0"/>
          </a:p>
          <a:p>
            <a:pPr>
              <a:lnSpc>
                <a:spcPct val="20000"/>
              </a:lnSpc>
              <a:buFontTx/>
              <a:buNone/>
            </a:pPr>
            <a:endParaRPr lang="en-US" dirty="0"/>
          </a:p>
          <a:p>
            <a:r>
              <a:rPr lang="en-US" dirty="0"/>
              <a:t>Retirement Plans</a:t>
            </a:r>
          </a:p>
          <a:p>
            <a:pPr>
              <a:lnSpc>
                <a:spcPct val="20000"/>
              </a:lnSpc>
              <a:buFontTx/>
              <a:buNone/>
            </a:pPr>
            <a:endParaRPr lang="en-US" dirty="0"/>
          </a:p>
          <a:p>
            <a:r>
              <a:rPr lang="en-US" dirty="0"/>
              <a:t>Cafeteria Benefits </a:t>
            </a:r>
            <a:r>
              <a:rPr lang="en-US" dirty="0" smtClean="0"/>
              <a:t>Plan</a:t>
            </a:r>
            <a:endParaRPr lang="en-US" dirty="0"/>
          </a:p>
        </p:txBody>
      </p:sp>
    </p:spTree>
    <p:extLst>
      <p:ext uri="{BB962C8B-B14F-4D97-AF65-F5344CB8AC3E}">
        <p14:creationId xmlns:p14="http://schemas.microsoft.com/office/powerpoint/2010/main" xmlns="" val="156208456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3795">
                                            <p:bg/>
                                          </p:spTgt>
                                        </p:tgtEl>
                                        <p:attrNameLst>
                                          <p:attrName>style.visibility</p:attrName>
                                        </p:attrNameLst>
                                      </p:cBhvr>
                                      <p:to>
                                        <p:strVal val="visible"/>
                                      </p:to>
                                    </p:set>
                                    <p:animEffect transition="in" filter="blinds(horizontal)">
                                      <p:cBhvr>
                                        <p:cTn id="7" dur="500"/>
                                        <p:tgtEl>
                                          <p:spTgt spid="33795">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3795">
                                            <p:txEl>
                                              <p:pRg st="0" end="0"/>
                                            </p:txEl>
                                          </p:spTgt>
                                        </p:tgtEl>
                                        <p:attrNameLst>
                                          <p:attrName>style.visibility</p:attrName>
                                        </p:attrNameLst>
                                      </p:cBhvr>
                                      <p:to>
                                        <p:strVal val="visible"/>
                                      </p:to>
                                    </p:set>
                                    <p:animEffect transition="in" filter="blinds(horizontal)">
                                      <p:cBhvr>
                                        <p:cTn id="12" dur="500"/>
                                        <p:tgtEl>
                                          <p:spTgt spid="3379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3795">
                                            <p:txEl>
                                              <p:pRg st="1" end="1"/>
                                            </p:txEl>
                                          </p:spTgt>
                                        </p:tgtEl>
                                        <p:attrNameLst>
                                          <p:attrName>style.visibility</p:attrName>
                                        </p:attrNameLst>
                                      </p:cBhvr>
                                      <p:to>
                                        <p:strVal val="visible"/>
                                      </p:to>
                                    </p:set>
                                    <p:animEffect transition="in" filter="blinds(horizontal)">
                                      <p:cBhvr>
                                        <p:cTn id="17" dur="500"/>
                                        <p:tgtEl>
                                          <p:spTgt spid="3379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3795">
                                            <p:txEl>
                                              <p:pRg st="2" end="2"/>
                                            </p:txEl>
                                          </p:spTgt>
                                        </p:tgtEl>
                                        <p:attrNameLst>
                                          <p:attrName>style.visibility</p:attrName>
                                        </p:attrNameLst>
                                      </p:cBhvr>
                                      <p:to>
                                        <p:strVal val="visible"/>
                                      </p:to>
                                    </p:set>
                                    <p:animEffect transition="in" filter="blinds(horizontal)">
                                      <p:cBhvr>
                                        <p:cTn id="22" dur="500"/>
                                        <p:tgtEl>
                                          <p:spTgt spid="3379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3795">
                                            <p:txEl>
                                              <p:pRg st="4" end="4"/>
                                            </p:txEl>
                                          </p:spTgt>
                                        </p:tgtEl>
                                        <p:attrNameLst>
                                          <p:attrName>style.visibility</p:attrName>
                                        </p:attrNameLst>
                                      </p:cBhvr>
                                      <p:to>
                                        <p:strVal val="visible"/>
                                      </p:to>
                                    </p:set>
                                    <p:animEffect transition="in" filter="blinds(horizontal)">
                                      <p:cBhvr>
                                        <p:cTn id="27" dur="500"/>
                                        <p:tgtEl>
                                          <p:spTgt spid="3379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3795">
                                            <p:txEl>
                                              <p:pRg st="6" end="6"/>
                                            </p:txEl>
                                          </p:spTgt>
                                        </p:tgtEl>
                                        <p:attrNameLst>
                                          <p:attrName>style.visibility</p:attrName>
                                        </p:attrNameLst>
                                      </p:cBhvr>
                                      <p:to>
                                        <p:strVal val="visible"/>
                                      </p:to>
                                    </p:set>
                                    <p:animEffect transition="in" filter="blinds(horizontal)">
                                      <p:cBhvr>
                                        <p:cTn id="32" dur="500"/>
                                        <p:tgtEl>
                                          <p:spTgt spid="337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Legal Context of HR Management</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231770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ln/>
        </p:spPr>
        <p:txBody>
          <a:bodyPr>
            <a:normAutofit fontScale="90000"/>
          </a:bodyPr>
          <a:lstStyle/>
          <a:p>
            <a:pPr>
              <a:lnSpc>
                <a:spcPct val="80000"/>
              </a:lnSpc>
            </a:pPr>
            <a:r>
              <a:rPr lang="en-US" sz="4800"/>
              <a:t>Equal </a:t>
            </a:r>
            <a:br>
              <a:rPr lang="en-US" sz="4800"/>
            </a:br>
            <a:r>
              <a:rPr lang="en-US" sz="4800"/>
              <a:t>Employment Opportunity</a:t>
            </a:r>
          </a:p>
        </p:txBody>
      </p:sp>
      <p:sp>
        <p:nvSpPr>
          <p:cNvPr id="34819" name="Rectangle 3"/>
          <p:cNvSpPr>
            <a:spLocks noGrp="1" noChangeArrowheads="1"/>
          </p:cNvSpPr>
          <p:nvPr>
            <p:ph type="body" idx="1"/>
          </p:nvPr>
        </p:nvSpPr>
        <p:spPr>
          <a:ln/>
        </p:spPr>
        <p:txBody>
          <a:bodyPr>
            <a:normAutofit/>
          </a:bodyPr>
          <a:lstStyle/>
          <a:p>
            <a:pPr>
              <a:lnSpc>
                <a:spcPct val="90000"/>
              </a:lnSpc>
            </a:pPr>
            <a:r>
              <a:rPr lang="en-US" dirty="0" smtClean="0"/>
              <a:t>Protect Classes from unfair or inappropriate discrimination </a:t>
            </a:r>
          </a:p>
          <a:p>
            <a:pPr>
              <a:lnSpc>
                <a:spcPct val="90000"/>
              </a:lnSpc>
            </a:pPr>
            <a:r>
              <a:rPr lang="en-US" dirty="0" smtClean="0"/>
              <a:t>Discrimination on the basis of job performance is legal</a:t>
            </a:r>
          </a:p>
          <a:p>
            <a:pPr>
              <a:lnSpc>
                <a:spcPct val="90000"/>
              </a:lnSpc>
            </a:pPr>
            <a:r>
              <a:rPr lang="en-US" dirty="0" smtClean="0"/>
              <a:t>Illegal discrimination is based a stereotype, belief or a prejudice about classes of people.</a:t>
            </a:r>
            <a:endParaRPr lang="en-US" dirty="0"/>
          </a:p>
          <a:p>
            <a:pPr marL="0" indent="0">
              <a:lnSpc>
                <a:spcPct val="90000"/>
              </a:lnSpc>
              <a:buNone/>
            </a:pPr>
            <a:endParaRPr lang="en-US" dirty="0"/>
          </a:p>
        </p:txBody>
      </p:sp>
    </p:spTree>
    <p:extLst>
      <p:ext uri="{BB962C8B-B14F-4D97-AF65-F5344CB8AC3E}">
        <p14:creationId xmlns:p14="http://schemas.microsoft.com/office/powerpoint/2010/main" xmlns="" val="11860653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4819">
                                            <p:bg/>
                                          </p:spTgt>
                                        </p:tgtEl>
                                        <p:attrNameLst>
                                          <p:attrName>style.visibility</p:attrName>
                                        </p:attrNameLst>
                                      </p:cBhvr>
                                      <p:to>
                                        <p:strVal val="visible"/>
                                      </p:to>
                                    </p:set>
                                    <p:animEffect transition="in" filter="blinds(horizontal)">
                                      <p:cBhvr>
                                        <p:cTn id="7" dur="1000"/>
                                        <p:tgtEl>
                                          <p:spTgt spid="34819">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4819">
                                            <p:txEl>
                                              <p:pRg st="0" end="0"/>
                                            </p:txEl>
                                          </p:spTgt>
                                        </p:tgtEl>
                                        <p:attrNameLst>
                                          <p:attrName>style.visibility</p:attrName>
                                        </p:attrNameLst>
                                      </p:cBhvr>
                                      <p:to>
                                        <p:strVal val="visible"/>
                                      </p:to>
                                    </p:set>
                                    <p:animEffect transition="in" filter="blinds(horizontal)">
                                      <p:cBhvr>
                                        <p:cTn id="12" dur="1000"/>
                                        <p:tgtEl>
                                          <p:spTgt spid="348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4819">
                                            <p:txEl>
                                              <p:pRg st="1" end="1"/>
                                            </p:txEl>
                                          </p:spTgt>
                                        </p:tgtEl>
                                        <p:attrNameLst>
                                          <p:attrName>style.visibility</p:attrName>
                                        </p:attrNameLst>
                                      </p:cBhvr>
                                      <p:to>
                                        <p:strVal val="visible"/>
                                      </p:to>
                                    </p:set>
                                    <p:animEffect transition="in" filter="blinds(horizontal)">
                                      <p:cBhvr>
                                        <p:cTn id="17" dur="1000"/>
                                        <p:tgtEl>
                                          <p:spTgt spid="3481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4819">
                                            <p:txEl>
                                              <p:pRg st="2" end="2"/>
                                            </p:txEl>
                                          </p:spTgt>
                                        </p:tgtEl>
                                        <p:attrNameLst>
                                          <p:attrName>style.visibility</p:attrName>
                                        </p:attrNameLst>
                                      </p:cBhvr>
                                      <p:to>
                                        <p:strVal val="visible"/>
                                      </p:to>
                                    </p:set>
                                    <p:animEffect transition="in" filter="blinds(horizontal)">
                                      <p:cBhvr>
                                        <p:cTn id="22" dur="1000"/>
                                        <p:tgtEl>
                                          <p:spTgt spid="348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ln/>
        </p:spPr>
        <p:txBody>
          <a:bodyPr/>
          <a:lstStyle/>
          <a:p>
            <a:r>
              <a:rPr lang="en-US" dirty="0" smtClean="0"/>
              <a:t>OSH Laws</a:t>
            </a:r>
            <a:endParaRPr lang="en-US" dirty="0"/>
          </a:p>
        </p:txBody>
      </p:sp>
      <p:sp>
        <p:nvSpPr>
          <p:cNvPr id="36867" name="Rectangle 3"/>
          <p:cNvSpPr>
            <a:spLocks noGrp="1" noChangeArrowheads="1"/>
          </p:cNvSpPr>
          <p:nvPr>
            <p:ph type="body" idx="1"/>
          </p:nvPr>
        </p:nvSpPr>
        <p:spPr>
          <a:ln/>
        </p:spPr>
        <p:txBody>
          <a:bodyPr>
            <a:normAutofit/>
          </a:bodyPr>
          <a:lstStyle/>
          <a:p>
            <a:r>
              <a:rPr lang="en-US" sz="3000" dirty="0" smtClean="0"/>
              <a:t>Occupational </a:t>
            </a:r>
            <a:r>
              <a:rPr lang="en-US" sz="3000" dirty="0"/>
              <a:t>Health And </a:t>
            </a:r>
            <a:r>
              <a:rPr lang="en-US" sz="3000" dirty="0" smtClean="0"/>
              <a:t>Safety Laws</a:t>
            </a:r>
          </a:p>
          <a:p>
            <a:r>
              <a:rPr lang="en-US" sz="2800" dirty="0" smtClean="0"/>
              <a:t>The </a:t>
            </a:r>
            <a:r>
              <a:rPr lang="en-US" sz="2800" dirty="0"/>
              <a:t>main law governing OHS is the Factories Act 1934 Chapter 3. The Hazardous Occupation Rules of 1978 regulate certain occupations as hazardous, and contain special provisions to regulate the working conditions in those occupations. Each province has also enacted its own Rules within the mandate of the Factories Act.</a:t>
            </a:r>
            <a:br>
              <a:rPr lang="en-US" sz="2800" dirty="0"/>
            </a:br>
            <a:r>
              <a:rPr lang="en-US" sz="2800" dirty="0"/>
              <a:t/>
            </a:r>
            <a:br>
              <a:rPr lang="en-US" sz="2800" dirty="0"/>
            </a:br>
            <a:endParaRPr lang="en-US" sz="3000" dirty="0"/>
          </a:p>
        </p:txBody>
      </p:sp>
    </p:spTree>
    <p:extLst>
      <p:ext uri="{BB962C8B-B14F-4D97-AF65-F5344CB8AC3E}">
        <p14:creationId xmlns:p14="http://schemas.microsoft.com/office/powerpoint/2010/main" xmlns="" val="348383427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6867">
                                            <p:bg/>
                                          </p:spTgt>
                                        </p:tgtEl>
                                        <p:attrNameLst>
                                          <p:attrName>style.visibility</p:attrName>
                                        </p:attrNameLst>
                                      </p:cBhvr>
                                      <p:to>
                                        <p:strVal val="visible"/>
                                      </p:to>
                                    </p:set>
                                    <p:animEffect transition="in" filter="blinds(horizontal)">
                                      <p:cBhvr>
                                        <p:cTn id="7" dur="500"/>
                                        <p:tgtEl>
                                          <p:spTgt spid="36867">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867">
                                            <p:txEl>
                                              <p:pRg st="0" end="0"/>
                                            </p:txEl>
                                          </p:spTgt>
                                        </p:tgtEl>
                                        <p:attrNameLst>
                                          <p:attrName>style.visibility</p:attrName>
                                        </p:attrNameLst>
                                      </p:cBhvr>
                                      <p:to>
                                        <p:strVal val="visible"/>
                                      </p:to>
                                    </p:set>
                                    <p:animEffect transition="in" filter="blinds(horizontal)">
                                      <p:cBhvr>
                                        <p:cTn id="12" dur="500"/>
                                        <p:tgtEl>
                                          <p:spTgt spid="3686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6867">
                                            <p:txEl>
                                              <p:pRg st="1" end="1"/>
                                            </p:txEl>
                                          </p:spTgt>
                                        </p:tgtEl>
                                        <p:attrNameLst>
                                          <p:attrName>style.visibility</p:attrName>
                                        </p:attrNameLst>
                                      </p:cBhvr>
                                      <p:to>
                                        <p:strVal val="visible"/>
                                      </p:to>
                                    </p:set>
                                    <p:animEffect transition="in" filter="blinds(horizontal)">
                                      <p:cBhvr>
                                        <p:cTn id="17" dur="500"/>
                                        <p:tgtEl>
                                          <p:spTgt spid="368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ln/>
        </p:spPr>
        <p:txBody>
          <a:bodyPr/>
          <a:lstStyle/>
          <a:p>
            <a:r>
              <a:rPr lang="en-US" dirty="0" smtClean="0"/>
              <a:t>OSH Laws</a:t>
            </a:r>
            <a:endParaRPr lang="en-US" dirty="0"/>
          </a:p>
        </p:txBody>
      </p:sp>
      <p:sp>
        <p:nvSpPr>
          <p:cNvPr id="36867" name="Rectangle 3"/>
          <p:cNvSpPr>
            <a:spLocks noGrp="1" noChangeArrowheads="1"/>
          </p:cNvSpPr>
          <p:nvPr>
            <p:ph type="body" idx="1"/>
          </p:nvPr>
        </p:nvSpPr>
        <p:spPr>
          <a:ln/>
        </p:spPr>
        <p:txBody>
          <a:bodyPr>
            <a:normAutofit/>
          </a:bodyPr>
          <a:lstStyle/>
          <a:p>
            <a:r>
              <a:rPr lang="en-US" sz="2800" dirty="0"/>
              <a:t/>
            </a:r>
            <a:br>
              <a:rPr lang="en-US" sz="2800" dirty="0"/>
            </a:br>
            <a:r>
              <a:rPr lang="en-US" sz="2800" dirty="0"/>
              <a:t/>
            </a:r>
            <a:br>
              <a:rPr lang="en-US" sz="2800" dirty="0"/>
            </a:br>
            <a:r>
              <a:rPr lang="en-US" sz="2800" dirty="0"/>
              <a:t>In addition there are other laws dealing with OHS:</a:t>
            </a:r>
          </a:p>
          <a:p>
            <a:r>
              <a:rPr lang="en-US" sz="2800" dirty="0"/>
              <a:t>The Mines Act 1923</a:t>
            </a:r>
          </a:p>
          <a:p>
            <a:r>
              <a:rPr lang="en-US" sz="2800" dirty="0"/>
              <a:t>Social Security Ordinance 1965</a:t>
            </a:r>
          </a:p>
          <a:p>
            <a:r>
              <a:rPr lang="en-US" sz="2800" dirty="0"/>
              <a:t>Workmen’s Compensation Act 1923</a:t>
            </a:r>
          </a:p>
          <a:p>
            <a:r>
              <a:rPr lang="en-US" sz="2800" dirty="0"/>
              <a:t>Shop and Establishment Ordinance 1969</a:t>
            </a:r>
          </a:p>
          <a:p>
            <a:r>
              <a:rPr lang="en-US" sz="2800" dirty="0"/>
              <a:t>Dock </a:t>
            </a:r>
            <a:r>
              <a:rPr lang="en-US" sz="2800" dirty="0" err="1"/>
              <a:t>Labourer</a:t>
            </a:r>
            <a:r>
              <a:rPr lang="en-US" sz="2800" dirty="0"/>
              <a:t> Act 1934</a:t>
            </a:r>
          </a:p>
          <a:p>
            <a:endParaRPr lang="en-US" sz="3000" dirty="0"/>
          </a:p>
        </p:txBody>
      </p:sp>
    </p:spTree>
    <p:extLst>
      <p:ext uri="{BB962C8B-B14F-4D97-AF65-F5344CB8AC3E}">
        <p14:creationId xmlns:p14="http://schemas.microsoft.com/office/powerpoint/2010/main" xmlns="" val="419702285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6867">
                                            <p:bg/>
                                          </p:spTgt>
                                        </p:tgtEl>
                                        <p:attrNameLst>
                                          <p:attrName>style.visibility</p:attrName>
                                        </p:attrNameLst>
                                      </p:cBhvr>
                                      <p:to>
                                        <p:strVal val="visible"/>
                                      </p:to>
                                    </p:set>
                                    <p:animEffect transition="in" filter="blinds(horizontal)">
                                      <p:cBhvr>
                                        <p:cTn id="7" dur="500"/>
                                        <p:tgtEl>
                                          <p:spTgt spid="36867">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867">
                                            <p:txEl>
                                              <p:pRg st="0" end="0"/>
                                            </p:txEl>
                                          </p:spTgt>
                                        </p:tgtEl>
                                        <p:attrNameLst>
                                          <p:attrName>style.visibility</p:attrName>
                                        </p:attrNameLst>
                                      </p:cBhvr>
                                      <p:to>
                                        <p:strVal val="visible"/>
                                      </p:to>
                                    </p:set>
                                    <p:animEffect transition="in" filter="blinds(horizontal)">
                                      <p:cBhvr>
                                        <p:cTn id="12" dur="500"/>
                                        <p:tgtEl>
                                          <p:spTgt spid="3686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6867">
                                            <p:txEl>
                                              <p:pRg st="1" end="1"/>
                                            </p:txEl>
                                          </p:spTgt>
                                        </p:tgtEl>
                                        <p:attrNameLst>
                                          <p:attrName>style.visibility</p:attrName>
                                        </p:attrNameLst>
                                      </p:cBhvr>
                                      <p:to>
                                        <p:strVal val="visible"/>
                                      </p:to>
                                    </p:set>
                                    <p:animEffect transition="in" filter="blinds(horizontal)">
                                      <p:cBhvr>
                                        <p:cTn id="17" dur="500"/>
                                        <p:tgtEl>
                                          <p:spTgt spid="3686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6867">
                                            <p:txEl>
                                              <p:pRg st="2" end="2"/>
                                            </p:txEl>
                                          </p:spTgt>
                                        </p:tgtEl>
                                        <p:attrNameLst>
                                          <p:attrName>style.visibility</p:attrName>
                                        </p:attrNameLst>
                                      </p:cBhvr>
                                      <p:to>
                                        <p:strVal val="visible"/>
                                      </p:to>
                                    </p:set>
                                    <p:animEffect transition="in" filter="blinds(horizontal)">
                                      <p:cBhvr>
                                        <p:cTn id="22" dur="500"/>
                                        <p:tgtEl>
                                          <p:spTgt spid="3686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6867">
                                            <p:txEl>
                                              <p:pRg st="3" end="3"/>
                                            </p:txEl>
                                          </p:spTgt>
                                        </p:tgtEl>
                                        <p:attrNameLst>
                                          <p:attrName>style.visibility</p:attrName>
                                        </p:attrNameLst>
                                      </p:cBhvr>
                                      <p:to>
                                        <p:strVal val="visible"/>
                                      </p:to>
                                    </p:set>
                                    <p:animEffect transition="in" filter="blinds(horizontal)">
                                      <p:cBhvr>
                                        <p:cTn id="27" dur="500"/>
                                        <p:tgtEl>
                                          <p:spTgt spid="3686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6867">
                                            <p:txEl>
                                              <p:pRg st="4" end="4"/>
                                            </p:txEl>
                                          </p:spTgt>
                                        </p:tgtEl>
                                        <p:attrNameLst>
                                          <p:attrName>style.visibility</p:attrName>
                                        </p:attrNameLst>
                                      </p:cBhvr>
                                      <p:to>
                                        <p:strVal val="visible"/>
                                      </p:to>
                                    </p:set>
                                    <p:animEffect transition="in" filter="blinds(horizontal)">
                                      <p:cBhvr>
                                        <p:cTn id="32" dur="500"/>
                                        <p:tgtEl>
                                          <p:spTgt spid="3686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6867">
                                            <p:txEl>
                                              <p:pRg st="5" end="5"/>
                                            </p:txEl>
                                          </p:spTgt>
                                        </p:tgtEl>
                                        <p:attrNameLst>
                                          <p:attrName>style.visibility</p:attrName>
                                        </p:attrNameLst>
                                      </p:cBhvr>
                                      <p:to>
                                        <p:strVal val="visible"/>
                                      </p:to>
                                    </p:set>
                                    <p:animEffect transition="in" filter="blinds(horizontal)">
                                      <p:cBhvr>
                                        <p:cTn id="37" dur="500"/>
                                        <p:tgtEl>
                                          <p:spTgt spid="368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ln/>
        </p:spPr>
        <p:txBody>
          <a:bodyPr/>
          <a:lstStyle/>
          <a:p>
            <a:r>
              <a:rPr lang="en-US" dirty="0" smtClean="0"/>
              <a:t>OSH Laws</a:t>
            </a:r>
            <a:endParaRPr lang="en-US" dirty="0"/>
          </a:p>
        </p:txBody>
      </p:sp>
      <p:sp>
        <p:nvSpPr>
          <p:cNvPr id="36867" name="Rectangle 3"/>
          <p:cNvSpPr>
            <a:spLocks noGrp="1" noChangeArrowheads="1"/>
          </p:cNvSpPr>
          <p:nvPr>
            <p:ph type="body" idx="1"/>
          </p:nvPr>
        </p:nvSpPr>
        <p:spPr>
          <a:ln/>
        </p:spPr>
        <p:txBody>
          <a:bodyPr>
            <a:normAutofit/>
          </a:bodyPr>
          <a:lstStyle/>
          <a:p>
            <a:r>
              <a:rPr lang="en-US" sz="2800" dirty="0"/>
              <a:t>No data about occupational health and safety (OHS) are available in Pakistan because the majority of accidents are not reported to the </a:t>
            </a:r>
            <a:r>
              <a:rPr lang="en-US" sz="2800" dirty="0" err="1"/>
              <a:t>Labour</a:t>
            </a:r>
            <a:r>
              <a:rPr lang="en-US" sz="2800" dirty="0"/>
              <a:t> Department. Diseases and accidents in the work place are an appalling tragedy. The incidence of occupational diseases and injuries is very high in Pakistan because thousands of workers are routinely exposed to hazardous chemicals.</a:t>
            </a:r>
            <a:br>
              <a:rPr lang="en-US" sz="2800" dirty="0"/>
            </a:br>
            <a:r>
              <a:rPr lang="en-US" sz="2800" dirty="0"/>
              <a:t/>
            </a:r>
            <a:br>
              <a:rPr lang="en-US" sz="2800" dirty="0"/>
            </a:br>
            <a:endParaRPr lang="en-US" sz="3000" dirty="0"/>
          </a:p>
        </p:txBody>
      </p:sp>
    </p:spTree>
    <p:extLst>
      <p:ext uri="{BB962C8B-B14F-4D97-AF65-F5344CB8AC3E}">
        <p14:creationId xmlns:p14="http://schemas.microsoft.com/office/powerpoint/2010/main" xmlns="" val="778470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6867">
                                            <p:bg/>
                                          </p:spTgt>
                                        </p:tgtEl>
                                        <p:attrNameLst>
                                          <p:attrName>style.visibility</p:attrName>
                                        </p:attrNameLst>
                                      </p:cBhvr>
                                      <p:to>
                                        <p:strVal val="visible"/>
                                      </p:to>
                                    </p:set>
                                    <p:animEffect transition="in" filter="blinds(horizontal)">
                                      <p:cBhvr>
                                        <p:cTn id="7" dur="500"/>
                                        <p:tgtEl>
                                          <p:spTgt spid="36867">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867">
                                            <p:txEl>
                                              <p:pRg st="0" end="0"/>
                                            </p:txEl>
                                          </p:spTgt>
                                        </p:tgtEl>
                                        <p:attrNameLst>
                                          <p:attrName>style.visibility</p:attrName>
                                        </p:attrNameLst>
                                      </p:cBhvr>
                                      <p:to>
                                        <p:strVal val="visible"/>
                                      </p:to>
                                    </p:set>
                                    <p:animEffect transition="in" filter="blinds(horizontal)">
                                      <p:cBhvr>
                                        <p:cTn id="12" dur="500"/>
                                        <p:tgtEl>
                                          <p:spTgt spid="368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ln/>
        </p:spPr>
        <p:txBody>
          <a:bodyPr>
            <a:normAutofit fontScale="90000"/>
          </a:bodyPr>
          <a:lstStyle/>
          <a:p>
            <a:pPr>
              <a:lnSpc>
                <a:spcPct val="80000"/>
              </a:lnSpc>
            </a:pPr>
            <a:r>
              <a:rPr lang="en-US" sz="4800"/>
              <a:t>Emerging Areas</a:t>
            </a:r>
            <a:br>
              <a:rPr lang="en-US" sz="4800"/>
            </a:br>
            <a:r>
              <a:rPr lang="en-US" sz="4800"/>
              <a:t>Of Discrimination</a:t>
            </a:r>
          </a:p>
        </p:txBody>
      </p:sp>
      <p:sp>
        <p:nvSpPr>
          <p:cNvPr id="35843" name="Rectangle 3"/>
          <p:cNvSpPr>
            <a:spLocks noGrp="1" noChangeArrowheads="1"/>
          </p:cNvSpPr>
          <p:nvPr>
            <p:ph type="body" idx="1"/>
          </p:nvPr>
        </p:nvSpPr>
        <p:spPr>
          <a:ln/>
        </p:spPr>
        <p:txBody>
          <a:bodyPr/>
          <a:lstStyle/>
          <a:p>
            <a:r>
              <a:rPr lang="en-US" dirty="0" smtClean="0"/>
              <a:t>Sexual </a:t>
            </a:r>
            <a:r>
              <a:rPr lang="en-US" dirty="0"/>
              <a:t>Harassment</a:t>
            </a:r>
          </a:p>
          <a:p>
            <a:pPr lvl="1"/>
            <a:r>
              <a:rPr lang="en-US" dirty="0" smtClean="0"/>
              <a:t>Hostile </a:t>
            </a:r>
            <a:r>
              <a:rPr lang="en-US" dirty="0"/>
              <a:t>Work Environment</a:t>
            </a:r>
            <a:endParaRPr lang="en-US" i="1" dirty="0"/>
          </a:p>
        </p:txBody>
      </p:sp>
    </p:spTree>
    <p:extLst>
      <p:ext uri="{BB962C8B-B14F-4D97-AF65-F5344CB8AC3E}">
        <p14:creationId xmlns:p14="http://schemas.microsoft.com/office/powerpoint/2010/main" xmlns="" val="39528887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5843">
                                            <p:bg/>
                                          </p:spTgt>
                                        </p:tgtEl>
                                        <p:attrNameLst>
                                          <p:attrName>style.visibility</p:attrName>
                                        </p:attrNameLst>
                                      </p:cBhvr>
                                      <p:to>
                                        <p:strVal val="visible"/>
                                      </p:to>
                                    </p:set>
                                    <p:animEffect transition="in" filter="blinds(horizontal)">
                                      <p:cBhvr>
                                        <p:cTn id="7" dur="500"/>
                                        <p:tgtEl>
                                          <p:spTgt spid="35843">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5843">
                                            <p:txEl>
                                              <p:pRg st="0" end="0"/>
                                            </p:txEl>
                                          </p:spTgt>
                                        </p:tgtEl>
                                        <p:attrNameLst>
                                          <p:attrName>style.visibility</p:attrName>
                                        </p:attrNameLst>
                                      </p:cBhvr>
                                      <p:to>
                                        <p:strVal val="visible"/>
                                      </p:to>
                                    </p:set>
                                    <p:animEffect transition="in" filter="blinds(horizontal)">
                                      <p:cBhvr>
                                        <p:cTn id="12" dur="500"/>
                                        <p:tgtEl>
                                          <p:spTgt spid="3584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5843">
                                            <p:txEl>
                                              <p:pRg st="1" end="1"/>
                                            </p:txEl>
                                          </p:spTgt>
                                        </p:tgtEl>
                                        <p:attrNameLst>
                                          <p:attrName>style.visibility</p:attrName>
                                        </p:attrNameLst>
                                      </p:cBhvr>
                                      <p:to>
                                        <p:strVal val="visible"/>
                                      </p:to>
                                    </p:set>
                                    <p:animEffect transition="in" filter="blinds(horizontal)">
                                      <p:cBhvr>
                                        <p:cTn id="15" dur="500"/>
                                        <p:tgtEl>
                                          <p:spTgt spid="358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ln/>
        </p:spPr>
        <p:txBody>
          <a:bodyPr/>
          <a:lstStyle/>
          <a:p>
            <a:r>
              <a:rPr lang="en-US"/>
              <a:t>Employment At Will</a:t>
            </a:r>
          </a:p>
        </p:txBody>
      </p:sp>
      <p:sp>
        <p:nvSpPr>
          <p:cNvPr id="37891" name="Rectangle 3"/>
          <p:cNvSpPr>
            <a:spLocks noGrp="1" noChangeArrowheads="1"/>
          </p:cNvSpPr>
          <p:nvPr>
            <p:ph type="body" idx="1"/>
          </p:nvPr>
        </p:nvSpPr>
        <p:spPr>
          <a:ln/>
        </p:spPr>
        <p:txBody>
          <a:bodyPr/>
          <a:lstStyle/>
          <a:p>
            <a:pPr>
              <a:lnSpc>
                <a:spcPct val="90000"/>
              </a:lnSpc>
            </a:pPr>
            <a:r>
              <a:rPr lang="en-US" dirty="0"/>
              <a:t>Employer &amp; Employee Have Right To Terminate</a:t>
            </a:r>
          </a:p>
          <a:p>
            <a:pPr>
              <a:lnSpc>
                <a:spcPct val="90000"/>
              </a:lnSpc>
            </a:pPr>
            <a:r>
              <a:rPr lang="en-US" dirty="0"/>
              <a:t>No Advance Notice Necessary</a:t>
            </a:r>
          </a:p>
          <a:p>
            <a:pPr marL="0" indent="0">
              <a:lnSpc>
                <a:spcPct val="90000"/>
              </a:lnSpc>
              <a:buNone/>
            </a:pPr>
            <a:endParaRPr lang="en-US" dirty="0"/>
          </a:p>
        </p:txBody>
      </p:sp>
    </p:spTree>
    <p:extLst>
      <p:ext uri="{BB962C8B-B14F-4D97-AF65-F5344CB8AC3E}">
        <p14:creationId xmlns:p14="http://schemas.microsoft.com/office/powerpoint/2010/main" xmlns="" val="10618964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7891">
                                            <p:bg/>
                                          </p:spTgt>
                                        </p:tgtEl>
                                        <p:attrNameLst>
                                          <p:attrName>style.visibility</p:attrName>
                                        </p:attrNameLst>
                                      </p:cBhvr>
                                      <p:to>
                                        <p:strVal val="visible"/>
                                      </p:to>
                                    </p:set>
                                    <p:animEffect transition="in" filter="blinds(horizontal)">
                                      <p:cBhvr>
                                        <p:cTn id="7" dur="500"/>
                                        <p:tgtEl>
                                          <p:spTgt spid="37891">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7891">
                                            <p:txEl>
                                              <p:pRg st="0" end="0"/>
                                            </p:txEl>
                                          </p:spTgt>
                                        </p:tgtEl>
                                        <p:attrNameLst>
                                          <p:attrName>style.visibility</p:attrName>
                                        </p:attrNameLst>
                                      </p:cBhvr>
                                      <p:to>
                                        <p:strVal val="visible"/>
                                      </p:to>
                                    </p:set>
                                    <p:animEffect transition="in" filter="blinds(horizontal)">
                                      <p:cBhvr>
                                        <p:cTn id="12" dur="500"/>
                                        <p:tgtEl>
                                          <p:spTgt spid="378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7891">
                                            <p:txEl>
                                              <p:pRg st="1" end="1"/>
                                            </p:txEl>
                                          </p:spTgt>
                                        </p:tgtEl>
                                        <p:attrNameLst>
                                          <p:attrName>style.visibility</p:attrName>
                                        </p:attrNameLst>
                                      </p:cBhvr>
                                      <p:to>
                                        <p:strVal val="visible"/>
                                      </p:to>
                                    </p:set>
                                    <p:animEffect transition="in" filter="blinds(horizontal)">
                                      <p:cBhvr>
                                        <p:cTn id="17" dur="500"/>
                                        <p:tgtEl>
                                          <p:spTgt spid="378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lstStyle/>
          <a:p>
            <a:r>
              <a:rPr lang="en-US" dirty="0" smtClean="0"/>
              <a:t>New Challenges in the Changing Work Place</a:t>
            </a:r>
            <a:endParaRPr lang="en-US" dirty="0"/>
          </a:p>
        </p:txBody>
      </p:sp>
    </p:spTree>
    <p:extLst>
      <p:ext uri="{BB962C8B-B14F-4D97-AF65-F5344CB8AC3E}">
        <p14:creationId xmlns:p14="http://schemas.microsoft.com/office/powerpoint/2010/main" xmlns="" val="36696557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ln/>
        </p:spPr>
        <p:txBody>
          <a:bodyPr/>
          <a:lstStyle/>
          <a:p>
            <a:r>
              <a:rPr lang="en-US"/>
              <a:t>Workforce Diversity</a:t>
            </a:r>
          </a:p>
        </p:txBody>
      </p:sp>
      <p:sp>
        <p:nvSpPr>
          <p:cNvPr id="38915" name="Rectangle 3"/>
          <p:cNvSpPr>
            <a:spLocks noGrp="1" noChangeArrowheads="1"/>
          </p:cNvSpPr>
          <p:nvPr>
            <p:ph type="body" sz="half" idx="1"/>
          </p:nvPr>
        </p:nvSpPr>
        <p:spPr>
          <a:ln/>
        </p:spPr>
        <p:txBody>
          <a:bodyPr/>
          <a:lstStyle/>
          <a:p>
            <a:pPr>
              <a:lnSpc>
                <a:spcPct val="140000"/>
              </a:lnSpc>
            </a:pPr>
            <a:r>
              <a:rPr lang="en-US" sz="3600" dirty="0"/>
              <a:t>Attitudes</a:t>
            </a:r>
          </a:p>
          <a:p>
            <a:pPr>
              <a:lnSpc>
                <a:spcPct val="140000"/>
              </a:lnSpc>
            </a:pPr>
            <a:r>
              <a:rPr lang="en-US" sz="3600" dirty="0"/>
              <a:t>Values</a:t>
            </a:r>
          </a:p>
          <a:p>
            <a:pPr>
              <a:lnSpc>
                <a:spcPct val="140000"/>
              </a:lnSpc>
            </a:pPr>
            <a:r>
              <a:rPr lang="en-US" sz="3600" dirty="0"/>
              <a:t>Beliefs</a:t>
            </a:r>
          </a:p>
          <a:p>
            <a:pPr>
              <a:lnSpc>
                <a:spcPct val="140000"/>
              </a:lnSpc>
            </a:pPr>
            <a:r>
              <a:rPr lang="en-US" sz="3600" dirty="0"/>
              <a:t>Behaviors</a:t>
            </a:r>
          </a:p>
          <a:p>
            <a:pPr>
              <a:lnSpc>
                <a:spcPct val="140000"/>
              </a:lnSpc>
            </a:pPr>
            <a:endParaRPr lang="en-US" sz="3600" dirty="0"/>
          </a:p>
        </p:txBody>
      </p:sp>
      <p:sp>
        <p:nvSpPr>
          <p:cNvPr id="38916" name="Rectangle 4"/>
          <p:cNvSpPr>
            <a:spLocks noGrp="1" noChangeArrowheads="1"/>
          </p:cNvSpPr>
          <p:nvPr>
            <p:ph type="body" sz="half" idx="2"/>
          </p:nvPr>
        </p:nvSpPr>
        <p:spPr>
          <a:xfrm>
            <a:off x="4648200" y="1798637"/>
            <a:ext cx="4038600" cy="4525963"/>
          </a:xfrm>
          <a:ln/>
        </p:spPr>
        <p:txBody>
          <a:bodyPr/>
          <a:lstStyle/>
          <a:p>
            <a:r>
              <a:rPr lang="en-US" sz="3600" dirty="0"/>
              <a:t>Gender</a:t>
            </a:r>
          </a:p>
          <a:p>
            <a:r>
              <a:rPr lang="en-US" sz="3600" dirty="0"/>
              <a:t>Race</a:t>
            </a:r>
          </a:p>
          <a:p>
            <a:r>
              <a:rPr lang="en-US" sz="3600" dirty="0"/>
              <a:t>Age</a:t>
            </a:r>
          </a:p>
          <a:p>
            <a:r>
              <a:rPr lang="en-US" sz="3600" dirty="0"/>
              <a:t>Ethnicity</a:t>
            </a:r>
          </a:p>
          <a:p>
            <a:r>
              <a:rPr lang="en-US" sz="3600" dirty="0"/>
              <a:t>Physical Ability</a:t>
            </a:r>
          </a:p>
        </p:txBody>
      </p:sp>
    </p:spTree>
    <p:extLst>
      <p:ext uri="{BB962C8B-B14F-4D97-AF65-F5344CB8AC3E}">
        <p14:creationId xmlns:p14="http://schemas.microsoft.com/office/powerpoint/2010/main" xmlns="" val="15407134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8915">
                                            <p:bg/>
                                          </p:spTgt>
                                        </p:tgtEl>
                                        <p:attrNameLst>
                                          <p:attrName>style.visibility</p:attrName>
                                        </p:attrNameLst>
                                      </p:cBhvr>
                                      <p:to>
                                        <p:strVal val="visible"/>
                                      </p:to>
                                    </p:set>
                                    <p:animEffect transition="in" filter="blinds(horizontal)">
                                      <p:cBhvr>
                                        <p:cTn id="7" dur="500"/>
                                        <p:tgtEl>
                                          <p:spTgt spid="38915">
                                            <p:bg/>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8916">
                                            <p:bg/>
                                          </p:spTgt>
                                        </p:tgtEl>
                                        <p:attrNameLst>
                                          <p:attrName>style.visibility</p:attrName>
                                        </p:attrNameLst>
                                      </p:cBhvr>
                                      <p:to>
                                        <p:strVal val="visible"/>
                                      </p:to>
                                    </p:set>
                                    <p:animEffect transition="in" filter="blinds(horizontal)">
                                      <p:cBhvr>
                                        <p:cTn id="10" dur="500"/>
                                        <p:tgtEl>
                                          <p:spTgt spid="38916">
                                            <p:bg/>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8915">
                                            <p:txEl>
                                              <p:pRg st="0" end="0"/>
                                            </p:txEl>
                                          </p:spTgt>
                                        </p:tgtEl>
                                        <p:attrNameLst>
                                          <p:attrName>style.visibility</p:attrName>
                                        </p:attrNameLst>
                                      </p:cBhvr>
                                      <p:to>
                                        <p:strVal val="visible"/>
                                      </p:to>
                                    </p:set>
                                    <p:animEffect transition="in" filter="blinds(horizontal)">
                                      <p:cBhvr>
                                        <p:cTn id="15" dur="500"/>
                                        <p:tgtEl>
                                          <p:spTgt spid="38915">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8915">
                                            <p:txEl>
                                              <p:pRg st="1" end="1"/>
                                            </p:txEl>
                                          </p:spTgt>
                                        </p:tgtEl>
                                        <p:attrNameLst>
                                          <p:attrName>style.visibility</p:attrName>
                                        </p:attrNameLst>
                                      </p:cBhvr>
                                      <p:to>
                                        <p:strVal val="visible"/>
                                      </p:to>
                                    </p:set>
                                    <p:animEffect transition="in" filter="blinds(horizontal)">
                                      <p:cBhvr>
                                        <p:cTn id="20" dur="500"/>
                                        <p:tgtEl>
                                          <p:spTgt spid="38915">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38915">
                                            <p:txEl>
                                              <p:pRg st="2" end="2"/>
                                            </p:txEl>
                                          </p:spTgt>
                                        </p:tgtEl>
                                        <p:attrNameLst>
                                          <p:attrName>style.visibility</p:attrName>
                                        </p:attrNameLst>
                                      </p:cBhvr>
                                      <p:to>
                                        <p:strVal val="visible"/>
                                      </p:to>
                                    </p:set>
                                    <p:animEffect transition="in" filter="blinds(horizontal)">
                                      <p:cBhvr>
                                        <p:cTn id="25" dur="500"/>
                                        <p:tgtEl>
                                          <p:spTgt spid="38915">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38915">
                                            <p:txEl>
                                              <p:pRg st="3" end="3"/>
                                            </p:txEl>
                                          </p:spTgt>
                                        </p:tgtEl>
                                        <p:attrNameLst>
                                          <p:attrName>style.visibility</p:attrName>
                                        </p:attrNameLst>
                                      </p:cBhvr>
                                      <p:to>
                                        <p:strVal val="visible"/>
                                      </p:to>
                                    </p:set>
                                    <p:animEffect transition="in" filter="blinds(horizontal)">
                                      <p:cBhvr>
                                        <p:cTn id="30" dur="500"/>
                                        <p:tgtEl>
                                          <p:spTgt spid="38915">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38916">
                                            <p:txEl>
                                              <p:pRg st="0" end="0"/>
                                            </p:txEl>
                                          </p:spTgt>
                                        </p:tgtEl>
                                        <p:attrNameLst>
                                          <p:attrName>style.visibility</p:attrName>
                                        </p:attrNameLst>
                                      </p:cBhvr>
                                      <p:to>
                                        <p:strVal val="visible"/>
                                      </p:to>
                                    </p:set>
                                    <p:animEffect transition="in" filter="blinds(horizontal)">
                                      <p:cBhvr>
                                        <p:cTn id="35" dur="500"/>
                                        <p:tgtEl>
                                          <p:spTgt spid="38916">
                                            <p:txEl>
                                              <p:pRg st="0" end="0"/>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38916">
                                            <p:txEl>
                                              <p:pRg st="1" end="1"/>
                                            </p:txEl>
                                          </p:spTgt>
                                        </p:tgtEl>
                                        <p:attrNameLst>
                                          <p:attrName>style.visibility</p:attrName>
                                        </p:attrNameLst>
                                      </p:cBhvr>
                                      <p:to>
                                        <p:strVal val="visible"/>
                                      </p:to>
                                    </p:set>
                                    <p:animEffect transition="in" filter="blinds(horizontal)">
                                      <p:cBhvr>
                                        <p:cTn id="40" dur="500"/>
                                        <p:tgtEl>
                                          <p:spTgt spid="38916">
                                            <p:txEl>
                                              <p:pRg st="1" end="1"/>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38916">
                                            <p:txEl>
                                              <p:pRg st="2" end="2"/>
                                            </p:txEl>
                                          </p:spTgt>
                                        </p:tgtEl>
                                        <p:attrNameLst>
                                          <p:attrName>style.visibility</p:attrName>
                                        </p:attrNameLst>
                                      </p:cBhvr>
                                      <p:to>
                                        <p:strVal val="visible"/>
                                      </p:to>
                                    </p:set>
                                    <p:animEffect transition="in" filter="blinds(horizontal)">
                                      <p:cBhvr>
                                        <p:cTn id="45" dur="500"/>
                                        <p:tgtEl>
                                          <p:spTgt spid="38916">
                                            <p:txEl>
                                              <p:pRg st="2" end="2"/>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38916">
                                            <p:txEl>
                                              <p:pRg st="3" end="3"/>
                                            </p:txEl>
                                          </p:spTgt>
                                        </p:tgtEl>
                                        <p:attrNameLst>
                                          <p:attrName>style.visibility</p:attrName>
                                        </p:attrNameLst>
                                      </p:cBhvr>
                                      <p:to>
                                        <p:strVal val="visible"/>
                                      </p:to>
                                    </p:set>
                                    <p:animEffect transition="in" filter="blinds(horizontal)">
                                      <p:cBhvr>
                                        <p:cTn id="50" dur="500"/>
                                        <p:tgtEl>
                                          <p:spTgt spid="38916">
                                            <p:txEl>
                                              <p:pRg st="3" end="3"/>
                                            </p:txEl>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38916">
                                            <p:txEl>
                                              <p:pRg st="4" end="4"/>
                                            </p:txEl>
                                          </p:spTgt>
                                        </p:tgtEl>
                                        <p:attrNameLst>
                                          <p:attrName>style.visibility</p:attrName>
                                        </p:attrNameLst>
                                      </p:cBhvr>
                                      <p:to>
                                        <p:strVal val="visible"/>
                                      </p:to>
                                    </p:set>
                                    <p:animEffect transition="in" filter="blinds(horizontal)">
                                      <p:cBhvr>
                                        <p:cTn id="55" dur="500"/>
                                        <p:tgtEl>
                                          <p:spTgt spid="3891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animBg="1"/>
      <p:bldP spid="38916"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ln/>
        </p:spPr>
        <p:txBody>
          <a:bodyPr/>
          <a:lstStyle/>
          <a:p>
            <a:r>
              <a:rPr lang="en-US"/>
              <a:t>Knowledge Workers</a:t>
            </a:r>
          </a:p>
        </p:txBody>
      </p:sp>
      <p:sp>
        <p:nvSpPr>
          <p:cNvPr id="44035" name="Rectangle 3"/>
          <p:cNvSpPr>
            <a:spLocks noGrp="1" noChangeArrowheads="1"/>
          </p:cNvSpPr>
          <p:nvPr>
            <p:ph type="body" idx="1"/>
          </p:nvPr>
        </p:nvSpPr>
        <p:spPr>
          <a:ln/>
        </p:spPr>
        <p:txBody>
          <a:bodyPr/>
          <a:lstStyle/>
          <a:p>
            <a:r>
              <a:rPr lang="en-US" sz="3000"/>
              <a:t>Information Age- Workers Valued For:</a:t>
            </a:r>
          </a:p>
          <a:p>
            <a:pPr lvl="1"/>
            <a:r>
              <a:rPr lang="en-US" sz="3000"/>
              <a:t>Accomplishments</a:t>
            </a:r>
          </a:p>
          <a:p>
            <a:pPr lvl="1"/>
            <a:r>
              <a:rPr lang="en-US" sz="3000"/>
              <a:t>Experience</a:t>
            </a:r>
          </a:p>
          <a:p>
            <a:r>
              <a:rPr lang="en-US" sz="3000"/>
              <a:t>Include</a:t>
            </a:r>
          </a:p>
          <a:p>
            <a:pPr lvl="1"/>
            <a:r>
              <a:rPr lang="en-US" sz="3000"/>
              <a:t>Computer Scientists</a:t>
            </a:r>
          </a:p>
          <a:p>
            <a:pPr lvl="1"/>
            <a:r>
              <a:rPr lang="en-US" sz="3000"/>
              <a:t>Engineers</a:t>
            </a:r>
          </a:p>
          <a:p>
            <a:pPr lvl="1"/>
            <a:r>
              <a:rPr lang="en-US" sz="3000"/>
              <a:t>Physical Scientists</a:t>
            </a:r>
          </a:p>
        </p:txBody>
      </p:sp>
    </p:spTree>
    <p:extLst>
      <p:ext uri="{BB962C8B-B14F-4D97-AF65-F5344CB8AC3E}">
        <p14:creationId xmlns:p14="http://schemas.microsoft.com/office/powerpoint/2010/main" xmlns="" val="29393022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4035">
                                            <p:bg/>
                                          </p:spTgt>
                                        </p:tgtEl>
                                        <p:attrNameLst>
                                          <p:attrName>style.visibility</p:attrName>
                                        </p:attrNameLst>
                                      </p:cBhvr>
                                      <p:to>
                                        <p:strVal val="visible"/>
                                      </p:to>
                                    </p:set>
                                    <p:animEffect transition="in" filter="blinds(horizontal)">
                                      <p:cBhvr>
                                        <p:cTn id="7" dur="500"/>
                                        <p:tgtEl>
                                          <p:spTgt spid="4403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4035">
                                            <p:txEl>
                                              <p:pRg st="0" end="0"/>
                                            </p:txEl>
                                          </p:spTgt>
                                        </p:tgtEl>
                                        <p:attrNameLst>
                                          <p:attrName>style.visibility</p:attrName>
                                        </p:attrNameLst>
                                      </p:cBhvr>
                                      <p:to>
                                        <p:strVal val="visible"/>
                                      </p:to>
                                    </p:set>
                                    <p:animEffect transition="in" filter="blinds(horizontal)">
                                      <p:cBhvr>
                                        <p:cTn id="12" dur="500"/>
                                        <p:tgtEl>
                                          <p:spTgt spid="44035">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44035">
                                            <p:txEl>
                                              <p:pRg st="1" end="1"/>
                                            </p:txEl>
                                          </p:spTgt>
                                        </p:tgtEl>
                                        <p:attrNameLst>
                                          <p:attrName>style.visibility</p:attrName>
                                        </p:attrNameLst>
                                      </p:cBhvr>
                                      <p:to>
                                        <p:strVal val="visible"/>
                                      </p:to>
                                    </p:set>
                                    <p:animEffect transition="in" filter="blinds(horizontal)">
                                      <p:cBhvr>
                                        <p:cTn id="15" dur="500"/>
                                        <p:tgtEl>
                                          <p:spTgt spid="44035">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44035">
                                            <p:txEl>
                                              <p:pRg st="2" end="2"/>
                                            </p:txEl>
                                          </p:spTgt>
                                        </p:tgtEl>
                                        <p:attrNameLst>
                                          <p:attrName>style.visibility</p:attrName>
                                        </p:attrNameLst>
                                      </p:cBhvr>
                                      <p:to>
                                        <p:strVal val="visible"/>
                                      </p:to>
                                    </p:set>
                                    <p:animEffect transition="in" filter="blinds(horizontal)">
                                      <p:cBhvr>
                                        <p:cTn id="18" dur="500"/>
                                        <p:tgtEl>
                                          <p:spTgt spid="44035">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44035">
                                            <p:txEl>
                                              <p:pRg st="3" end="3"/>
                                            </p:txEl>
                                          </p:spTgt>
                                        </p:tgtEl>
                                        <p:attrNameLst>
                                          <p:attrName>style.visibility</p:attrName>
                                        </p:attrNameLst>
                                      </p:cBhvr>
                                      <p:to>
                                        <p:strVal val="visible"/>
                                      </p:to>
                                    </p:set>
                                    <p:animEffect transition="in" filter="blinds(horizontal)">
                                      <p:cBhvr>
                                        <p:cTn id="23" dur="500"/>
                                        <p:tgtEl>
                                          <p:spTgt spid="44035">
                                            <p:txEl>
                                              <p:pRg st="3" end="3"/>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44035">
                                            <p:txEl>
                                              <p:pRg st="4" end="4"/>
                                            </p:txEl>
                                          </p:spTgt>
                                        </p:tgtEl>
                                        <p:attrNameLst>
                                          <p:attrName>style.visibility</p:attrName>
                                        </p:attrNameLst>
                                      </p:cBhvr>
                                      <p:to>
                                        <p:strVal val="visible"/>
                                      </p:to>
                                    </p:set>
                                    <p:animEffect transition="in" filter="blinds(horizontal)">
                                      <p:cBhvr>
                                        <p:cTn id="26" dur="500"/>
                                        <p:tgtEl>
                                          <p:spTgt spid="44035">
                                            <p:txEl>
                                              <p:pRg st="4" end="4"/>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44035">
                                            <p:txEl>
                                              <p:pRg st="5" end="5"/>
                                            </p:txEl>
                                          </p:spTgt>
                                        </p:tgtEl>
                                        <p:attrNameLst>
                                          <p:attrName>style.visibility</p:attrName>
                                        </p:attrNameLst>
                                      </p:cBhvr>
                                      <p:to>
                                        <p:strVal val="visible"/>
                                      </p:to>
                                    </p:set>
                                    <p:animEffect transition="in" filter="blinds(horizontal)">
                                      <p:cBhvr>
                                        <p:cTn id="29" dur="500"/>
                                        <p:tgtEl>
                                          <p:spTgt spid="44035">
                                            <p:txEl>
                                              <p:pRg st="5" end="5"/>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44035">
                                            <p:txEl>
                                              <p:pRg st="6" end="6"/>
                                            </p:txEl>
                                          </p:spTgt>
                                        </p:tgtEl>
                                        <p:attrNameLst>
                                          <p:attrName>style.visibility</p:attrName>
                                        </p:attrNameLst>
                                      </p:cBhvr>
                                      <p:to>
                                        <p:strVal val="visible"/>
                                      </p:to>
                                    </p:set>
                                    <p:animEffect transition="in" filter="blinds(horizontal)">
                                      <p:cBhvr>
                                        <p:cTn id="32" dur="500"/>
                                        <p:tgtEl>
                                          <p:spTgt spid="440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ln/>
        </p:spPr>
        <p:txBody>
          <a:bodyPr>
            <a:normAutofit fontScale="90000"/>
          </a:bodyPr>
          <a:lstStyle/>
          <a:p>
            <a:pPr>
              <a:lnSpc>
                <a:spcPct val="80000"/>
              </a:lnSpc>
            </a:pPr>
            <a:r>
              <a:rPr lang="en-US" sz="4800"/>
              <a:t>Managing </a:t>
            </a:r>
            <a:br>
              <a:rPr lang="en-US" sz="4800"/>
            </a:br>
            <a:r>
              <a:rPr lang="en-US" sz="4800"/>
              <a:t>Knowledge Workers</a:t>
            </a:r>
          </a:p>
        </p:txBody>
      </p:sp>
      <p:sp>
        <p:nvSpPr>
          <p:cNvPr id="45059" name="Rectangle 3"/>
          <p:cNvSpPr>
            <a:spLocks noGrp="1" noChangeArrowheads="1"/>
          </p:cNvSpPr>
          <p:nvPr>
            <p:ph type="body" idx="1"/>
          </p:nvPr>
        </p:nvSpPr>
        <p:spPr>
          <a:ln/>
        </p:spPr>
        <p:txBody>
          <a:bodyPr/>
          <a:lstStyle/>
          <a:p>
            <a:pPr>
              <a:lnSpc>
                <a:spcPct val="90000"/>
              </a:lnSpc>
            </a:pPr>
            <a:r>
              <a:rPr lang="en-US" dirty="0"/>
              <a:t>Independent</a:t>
            </a:r>
          </a:p>
          <a:p>
            <a:pPr>
              <a:lnSpc>
                <a:spcPct val="90000"/>
              </a:lnSpc>
            </a:pPr>
            <a:r>
              <a:rPr lang="en-US" dirty="0"/>
              <a:t>Identify With </a:t>
            </a:r>
            <a:r>
              <a:rPr lang="en-US" dirty="0" smtClean="0"/>
              <a:t>Profession Not </a:t>
            </a:r>
            <a:r>
              <a:rPr lang="en-US" dirty="0"/>
              <a:t>Organization</a:t>
            </a:r>
          </a:p>
          <a:p>
            <a:pPr>
              <a:lnSpc>
                <a:spcPct val="90000"/>
              </a:lnSpc>
            </a:pPr>
            <a:r>
              <a:rPr lang="en-US" dirty="0"/>
              <a:t>Require </a:t>
            </a:r>
            <a:r>
              <a:rPr lang="en-US" dirty="0" smtClean="0"/>
              <a:t>Extensive Training </a:t>
            </a:r>
            <a:r>
              <a:rPr lang="en-US" dirty="0"/>
              <a:t>&amp; Retraining</a:t>
            </a:r>
          </a:p>
          <a:p>
            <a:pPr>
              <a:lnSpc>
                <a:spcPct val="90000"/>
              </a:lnSpc>
            </a:pPr>
            <a:r>
              <a:rPr lang="en-US" dirty="0"/>
              <a:t>Require Continued Compensation Updates</a:t>
            </a:r>
          </a:p>
        </p:txBody>
      </p:sp>
    </p:spTree>
    <p:extLst>
      <p:ext uri="{BB962C8B-B14F-4D97-AF65-F5344CB8AC3E}">
        <p14:creationId xmlns:p14="http://schemas.microsoft.com/office/powerpoint/2010/main" xmlns="" val="133474508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5059">
                                            <p:bg/>
                                          </p:spTgt>
                                        </p:tgtEl>
                                        <p:attrNameLst>
                                          <p:attrName>style.visibility</p:attrName>
                                        </p:attrNameLst>
                                      </p:cBhvr>
                                      <p:to>
                                        <p:strVal val="visible"/>
                                      </p:to>
                                    </p:set>
                                    <p:animEffect transition="in" filter="blinds(horizontal)">
                                      <p:cBhvr>
                                        <p:cTn id="7" dur="500"/>
                                        <p:tgtEl>
                                          <p:spTgt spid="45059">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5059">
                                            <p:txEl>
                                              <p:pRg st="0" end="0"/>
                                            </p:txEl>
                                          </p:spTgt>
                                        </p:tgtEl>
                                        <p:attrNameLst>
                                          <p:attrName>style.visibility</p:attrName>
                                        </p:attrNameLst>
                                      </p:cBhvr>
                                      <p:to>
                                        <p:strVal val="visible"/>
                                      </p:to>
                                    </p:set>
                                    <p:animEffect transition="in" filter="blinds(horizontal)">
                                      <p:cBhvr>
                                        <p:cTn id="12" dur="500"/>
                                        <p:tgtEl>
                                          <p:spTgt spid="450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5059">
                                            <p:txEl>
                                              <p:pRg st="1" end="1"/>
                                            </p:txEl>
                                          </p:spTgt>
                                        </p:tgtEl>
                                        <p:attrNameLst>
                                          <p:attrName>style.visibility</p:attrName>
                                        </p:attrNameLst>
                                      </p:cBhvr>
                                      <p:to>
                                        <p:strVal val="visible"/>
                                      </p:to>
                                    </p:set>
                                    <p:animEffect transition="in" filter="blinds(horizontal)">
                                      <p:cBhvr>
                                        <p:cTn id="17" dur="500"/>
                                        <p:tgtEl>
                                          <p:spTgt spid="4505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5059">
                                            <p:txEl>
                                              <p:pRg st="2" end="2"/>
                                            </p:txEl>
                                          </p:spTgt>
                                        </p:tgtEl>
                                        <p:attrNameLst>
                                          <p:attrName>style.visibility</p:attrName>
                                        </p:attrNameLst>
                                      </p:cBhvr>
                                      <p:to>
                                        <p:strVal val="visible"/>
                                      </p:to>
                                    </p:set>
                                    <p:animEffect transition="in" filter="blinds(horizontal)">
                                      <p:cBhvr>
                                        <p:cTn id="22" dur="500"/>
                                        <p:tgtEl>
                                          <p:spTgt spid="4505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5059">
                                            <p:txEl>
                                              <p:pRg st="3" end="3"/>
                                            </p:txEl>
                                          </p:spTgt>
                                        </p:tgtEl>
                                        <p:attrNameLst>
                                          <p:attrName>style.visibility</p:attrName>
                                        </p:attrNameLst>
                                      </p:cBhvr>
                                      <p:to>
                                        <p:strVal val="visible"/>
                                      </p:to>
                                    </p:set>
                                    <p:animEffect transition="in" filter="blinds(horizontal)">
                                      <p:cBhvr>
                                        <p:cTn id="27" dur="500"/>
                                        <p:tgtEl>
                                          <p:spTgt spid="450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ln/>
        </p:spPr>
        <p:txBody>
          <a:bodyPr>
            <a:normAutofit fontScale="90000"/>
          </a:bodyPr>
          <a:lstStyle/>
          <a:p>
            <a:pPr>
              <a:lnSpc>
                <a:spcPct val="80000"/>
              </a:lnSpc>
            </a:pPr>
            <a:r>
              <a:rPr lang="en-US" sz="4800"/>
              <a:t>Contingent/Temporary</a:t>
            </a:r>
            <a:br>
              <a:rPr lang="en-US" sz="4800"/>
            </a:br>
            <a:r>
              <a:rPr lang="en-US" sz="4800"/>
              <a:t>Workers</a:t>
            </a:r>
          </a:p>
        </p:txBody>
      </p:sp>
      <p:sp>
        <p:nvSpPr>
          <p:cNvPr id="46083" name="Rectangle 3"/>
          <p:cNvSpPr>
            <a:spLocks noGrp="1" noChangeArrowheads="1"/>
          </p:cNvSpPr>
          <p:nvPr>
            <p:ph type="body" idx="1"/>
          </p:nvPr>
        </p:nvSpPr>
        <p:spPr>
          <a:ln/>
        </p:spPr>
        <p:txBody>
          <a:bodyPr/>
          <a:lstStyle/>
          <a:p>
            <a:r>
              <a:rPr lang="en-US"/>
              <a:t>Other Than Permanent Or Full-Time</a:t>
            </a:r>
          </a:p>
          <a:p>
            <a:r>
              <a:rPr lang="en-US"/>
              <a:t>Includes</a:t>
            </a:r>
          </a:p>
          <a:p>
            <a:pPr lvl="1"/>
            <a:r>
              <a:rPr lang="en-US"/>
              <a:t>Independent Contractors</a:t>
            </a:r>
          </a:p>
          <a:p>
            <a:pPr lvl="1"/>
            <a:r>
              <a:rPr lang="en-US"/>
              <a:t>On-Call Workers</a:t>
            </a:r>
          </a:p>
          <a:p>
            <a:pPr lvl="1"/>
            <a:r>
              <a:rPr lang="en-US"/>
              <a:t>“Temps”</a:t>
            </a:r>
          </a:p>
          <a:p>
            <a:pPr lvl="1"/>
            <a:r>
              <a:rPr lang="en-US"/>
              <a:t>Contract/Leased</a:t>
            </a:r>
          </a:p>
        </p:txBody>
      </p:sp>
    </p:spTree>
    <p:extLst>
      <p:ext uri="{BB962C8B-B14F-4D97-AF65-F5344CB8AC3E}">
        <p14:creationId xmlns:p14="http://schemas.microsoft.com/office/powerpoint/2010/main" xmlns="" val="28338911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6083">
                                            <p:bg/>
                                          </p:spTgt>
                                        </p:tgtEl>
                                        <p:attrNameLst>
                                          <p:attrName>style.visibility</p:attrName>
                                        </p:attrNameLst>
                                      </p:cBhvr>
                                      <p:to>
                                        <p:strVal val="visible"/>
                                      </p:to>
                                    </p:set>
                                    <p:animEffect transition="in" filter="blinds(horizontal)">
                                      <p:cBhvr>
                                        <p:cTn id="7" dur="500"/>
                                        <p:tgtEl>
                                          <p:spTgt spid="46083">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6083">
                                            <p:txEl>
                                              <p:pRg st="0" end="0"/>
                                            </p:txEl>
                                          </p:spTgt>
                                        </p:tgtEl>
                                        <p:attrNameLst>
                                          <p:attrName>style.visibility</p:attrName>
                                        </p:attrNameLst>
                                      </p:cBhvr>
                                      <p:to>
                                        <p:strVal val="visible"/>
                                      </p:to>
                                    </p:set>
                                    <p:animEffect transition="in" filter="blinds(horizontal)">
                                      <p:cBhvr>
                                        <p:cTn id="12" dur="500"/>
                                        <p:tgtEl>
                                          <p:spTgt spid="460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6083">
                                            <p:txEl>
                                              <p:pRg st="1" end="1"/>
                                            </p:txEl>
                                          </p:spTgt>
                                        </p:tgtEl>
                                        <p:attrNameLst>
                                          <p:attrName>style.visibility</p:attrName>
                                        </p:attrNameLst>
                                      </p:cBhvr>
                                      <p:to>
                                        <p:strVal val="visible"/>
                                      </p:to>
                                    </p:set>
                                    <p:animEffect transition="in" filter="blinds(horizontal)">
                                      <p:cBhvr>
                                        <p:cTn id="17" dur="500"/>
                                        <p:tgtEl>
                                          <p:spTgt spid="46083">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46083">
                                            <p:txEl>
                                              <p:pRg st="2" end="2"/>
                                            </p:txEl>
                                          </p:spTgt>
                                        </p:tgtEl>
                                        <p:attrNameLst>
                                          <p:attrName>style.visibility</p:attrName>
                                        </p:attrNameLst>
                                      </p:cBhvr>
                                      <p:to>
                                        <p:strVal val="visible"/>
                                      </p:to>
                                    </p:set>
                                    <p:animEffect transition="in" filter="blinds(horizontal)">
                                      <p:cBhvr>
                                        <p:cTn id="20" dur="500"/>
                                        <p:tgtEl>
                                          <p:spTgt spid="46083">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46083">
                                            <p:txEl>
                                              <p:pRg st="3" end="3"/>
                                            </p:txEl>
                                          </p:spTgt>
                                        </p:tgtEl>
                                        <p:attrNameLst>
                                          <p:attrName>style.visibility</p:attrName>
                                        </p:attrNameLst>
                                      </p:cBhvr>
                                      <p:to>
                                        <p:strVal val="visible"/>
                                      </p:to>
                                    </p:set>
                                    <p:animEffect transition="in" filter="blinds(horizontal)">
                                      <p:cBhvr>
                                        <p:cTn id="23" dur="500"/>
                                        <p:tgtEl>
                                          <p:spTgt spid="46083">
                                            <p:txEl>
                                              <p:pRg st="3" end="3"/>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46083">
                                            <p:txEl>
                                              <p:pRg st="4" end="4"/>
                                            </p:txEl>
                                          </p:spTgt>
                                        </p:tgtEl>
                                        <p:attrNameLst>
                                          <p:attrName>style.visibility</p:attrName>
                                        </p:attrNameLst>
                                      </p:cBhvr>
                                      <p:to>
                                        <p:strVal val="visible"/>
                                      </p:to>
                                    </p:set>
                                    <p:animEffect transition="in" filter="blinds(horizontal)">
                                      <p:cBhvr>
                                        <p:cTn id="26" dur="500"/>
                                        <p:tgtEl>
                                          <p:spTgt spid="46083">
                                            <p:txEl>
                                              <p:pRg st="4" end="4"/>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46083">
                                            <p:txEl>
                                              <p:pRg st="5" end="5"/>
                                            </p:txEl>
                                          </p:spTgt>
                                        </p:tgtEl>
                                        <p:attrNameLst>
                                          <p:attrName>style.visibility</p:attrName>
                                        </p:attrNameLst>
                                      </p:cBhvr>
                                      <p:to>
                                        <p:strVal val="visible"/>
                                      </p:to>
                                    </p:set>
                                    <p:animEffect transition="in" filter="blinds(horizontal)">
                                      <p:cBhvr>
                                        <p:cTn id="29" dur="500"/>
                                        <p:tgtEl>
                                          <p:spTgt spid="460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ln/>
        </p:spPr>
        <p:txBody>
          <a:bodyPr>
            <a:normAutofit fontScale="90000"/>
          </a:bodyPr>
          <a:lstStyle/>
          <a:p>
            <a:pPr>
              <a:lnSpc>
                <a:spcPct val="80000"/>
              </a:lnSpc>
            </a:pPr>
            <a:r>
              <a:rPr lang="en-US" sz="4800"/>
              <a:t>Managing Contingent &amp; Temporary Workers</a:t>
            </a:r>
          </a:p>
        </p:txBody>
      </p:sp>
      <p:sp>
        <p:nvSpPr>
          <p:cNvPr id="47107" name="Rectangle 3"/>
          <p:cNvSpPr>
            <a:spLocks noGrp="1" noChangeArrowheads="1"/>
          </p:cNvSpPr>
          <p:nvPr>
            <p:ph type="body" idx="1"/>
          </p:nvPr>
        </p:nvSpPr>
        <p:spPr>
          <a:ln/>
        </p:spPr>
        <p:txBody>
          <a:bodyPr/>
          <a:lstStyle/>
          <a:p>
            <a:pPr>
              <a:lnSpc>
                <a:spcPct val="90000"/>
              </a:lnSpc>
            </a:pPr>
            <a:r>
              <a:rPr lang="en-US"/>
              <a:t>Flexibility Requires Careful Planning</a:t>
            </a:r>
          </a:p>
          <a:p>
            <a:pPr>
              <a:lnSpc>
                <a:spcPct val="90000"/>
              </a:lnSpc>
            </a:pPr>
            <a:r>
              <a:rPr lang="en-US"/>
              <a:t>Acknowledge Advantages &amp; Disadvantages</a:t>
            </a:r>
          </a:p>
          <a:p>
            <a:pPr>
              <a:lnSpc>
                <a:spcPct val="90000"/>
              </a:lnSpc>
            </a:pPr>
            <a:r>
              <a:rPr lang="en-US"/>
              <a:t>Assess Real Cost</a:t>
            </a:r>
          </a:p>
          <a:p>
            <a:pPr>
              <a:lnSpc>
                <a:spcPct val="90000"/>
              </a:lnSpc>
            </a:pPr>
            <a:r>
              <a:rPr lang="en-US"/>
              <a:t>How Do They Fit Into Company Strategy?</a:t>
            </a:r>
          </a:p>
        </p:txBody>
      </p:sp>
    </p:spTree>
    <p:extLst>
      <p:ext uri="{BB962C8B-B14F-4D97-AF65-F5344CB8AC3E}">
        <p14:creationId xmlns:p14="http://schemas.microsoft.com/office/powerpoint/2010/main" xmlns="" val="205154127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7107">
                                            <p:bg/>
                                          </p:spTgt>
                                        </p:tgtEl>
                                        <p:attrNameLst>
                                          <p:attrName>style.visibility</p:attrName>
                                        </p:attrNameLst>
                                      </p:cBhvr>
                                      <p:to>
                                        <p:strVal val="visible"/>
                                      </p:to>
                                    </p:set>
                                    <p:animEffect transition="in" filter="blinds(horizontal)">
                                      <p:cBhvr>
                                        <p:cTn id="7" dur="500"/>
                                        <p:tgtEl>
                                          <p:spTgt spid="47107">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107">
                                            <p:txEl>
                                              <p:pRg st="0" end="0"/>
                                            </p:txEl>
                                          </p:spTgt>
                                        </p:tgtEl>
                                        <p:attrNameLst>
                                          <p:attrName>style.visibility</p:attrName>
                                        </p:attrNameLst>
                                      </p:cBhvr>
                                      <p:to>
                                        <p:strVal val="visible"/>
                                      </p:to>
                                    </p:set>
                                    <p:animEffect transition="in" filter="blinds(horizontal)">
                                      <p:cBhvr>
                                        <p:cTn id="12" dur="500"/>
                                        <p:tgtEl>
                                          <p:spTgt spid="471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7107">
                                            <p:txEl>
                                              <p:pRg st="1" end="1"/>
                                            </p:txEl>
                                          </p:spTgt>
                                        </p:tgtEl>
                                        <p:attrNameLst>
                                          <p:attrName>style.visibility</p:attrName>
                                        </p:attrNameLst>
                                      </p:cBhvr>
                                      <p:to>
                                        <p:strVal val="visible"/>
                                      </p:to>
                                    </p:set>
                                    <p:animEffect transition="in" filter="blinds(horizontal)">
                                      <p:cBhvr>
                                        <p:cTn id="17" dur="500"/>
                                        <p:tgtEl>
                                          <p:spTgt spid="4710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7107">
                                            <p:txEl>
                                              <p:pRg st="2" end="2"/>
                                            </p:txEl>
                                          </p:spTgt>
                                        </p:tgtEl>
                                        <p:attrNameLst>
                                          <p:attrName>style.visibility</p:attrName>
                                        </p:attrNameLst>
                                      </p:cBhvr>
                                      <p:to>
                                        <p:strVal val="visible"/>
                                      </p:to>
                                    </p:set>
                                    <p:animEffect transition="in" filter="blinds(horizontal)">
                                      <p:cBhvr>
                                        <p:cTn id="22" dur="500"/>
                                        <p:tgtEl>
                                          <p:spTgt spid="4710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7107">
                                            <p:txEl>
                                              <p:pRg st="3" end="3"/>
                                            </p:txEl>
                                          </p:spTgt>
                                        </p:tgtEl>
                                        <p:attrNameLst>
                                          <p:attrName>style.visibility</p:attrName>
                                        </p:attrNameLst>
                                      </p:cBhvr>
                                      <p:to>
                                        <p:strVal val="visible"/>
                                      </p:to>
                                    </p:set>
                                    <p:animEffect transition="in" filter="blinds(horizontal)">
                                      <p:cBhvr>
                                        <p:cTn id="27" dur="500"/>
                                        <p:tgtEl>
                                          <p:spTgt spid="471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ln/>
        </p:spPr>
        <p:txBody>
          <a:bodyPr/>
          <a:lstStyle/>
          <a:p>
            <a:r>
              <a:rPr lang="en-US"/>
              <a:t>Organized Labor</a:t>
            </a:r>
          </a:p>
        </p:txBody>
      </p:sp>
      <p:sp>
        <p:nvSpPr>
          <p:cNvPr id="48131" name="Rectangle 3"/>
          <p:cNvSpPr>
            <a:spLocks noGrp="1" noChangeArrowheads="1"/>
          </p:cNvSpPr>
          <p:nvPr>
            <p:ph type="body" idx="1"/>
          </p:nvPr>
        </p:nvSpPr>
        <p:spPr>
          <a:ln/>
        </p:spPr>
        <p:txBody>
          <a:bodyPr>
            <a:normAutofit fontScale="77500" lnSpcReduction="20000"/>
          </a:bodyPr>
          <a:lstStyle/>
          <a:p>
            <a:pPr>
              <a:lnSpc>
                <a:spcPct val="205000"/>
              </a:lnSpc>
            </a:pPr>
            <a:r>
              <a:rPr lang="en-US" dirty="0"/>
              <a:t>Labor </a:t>
            </a:r>
            <a:r>
              <a:rPr lang="en-US" dirty="0" smtClean="0"/>
              <a:t>Union – a group working together to achieve shared job related goal</a:t>
            </a:r>
            <a:endParaRPr lang="en-US" dirty="0"/>
          </a:p>
          <a:p>
            <a:pPr>
              <a:lnSpc>
                <a:spcPct val="205000"/>
              </a:lnSpc>
            </a:pPr>
            <a:r>
              <a:rPr lang="en-US" dirty="0"/>
              <a:t>Labor </a:t>
            </a:r>
            <a:r>
              <a:rPr lang="en-US" dirty="0" smtClean="0"/>
              <a:t>Relations – dealing with employees who are represented by a union</a:t>
            </a:r>
            <a:endParaRPr lang="en-US" dirty="0"/>
          </a:p>
          <a:p>
            <a:pPr>
              <a:lnSpc>
                <a:spcPct val="205000"/>
              </a:lnSpc>
            </a:pPr>
            <a:r>
              <a:rPr lang="en-US" dirty="0"/>
              <a:t>Collective </a:t>
            </a:r>
            <a:r>
              <a:rPr lang="en-US" dirty="0" smtClean="0"/>
              <a:t>Bargaining – drafting and administering of the terms of a labor contract </a:t>
            </a:r>
            <a:endParaRPr lang="en-US" dirty="0"/>
          </a:p>
        </p:txBody>
      </p:sp>
    </p:spTree>
    <p:extLst>
      <p:ext uri="{BB962C8B-B14F-4D97-AF65-F5344CB8AC3E}">
        <p14:creationId xmlns:p14="http://schemas.microsoft.com/office/powerpoint/2010/main" xmlns="" val="18119637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8131">
                                            <p:bg/>
                                          </p:spTgt>
                                        </p:tgtEl>
                                        <p:attrNameLst>
                                          <p:attrName>style.visibility</p:attrName>
                                        </p:attrNameLst>
                                      </p:cBhvr>
                                      <p:to>
                                        <p:strVal val="visible"/>
                                      </p:to>
                                    </p:set>
                                    <p:animEffect transition="in" filter="blinds(horizontal)">
                                      <p:cBhvr>
                                        <p:cTn id="7" dur="500"/>
                                        <p:tgtEl>
                                          <p:spTgt spid="48131">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8131">
                                            <p:txEl>
                                              <p:pRg st="0" end="0"/>
                                            </p:txEl>
                                          </p:spTgt>
                                        </p:tgtEl>
                                        <p:attrNameLst>
                                          <p:attrName>style.visibility</p:attrName>
                                        </p:attrNameLst>
                                      </p:cBhvr>
                                      <p:to>
                                        <p:strVal val="visible"/>
                                      </p:to>
                                    </p:set>
                                    <p:animEffect transition="in" filter="blinds(horizontal)">
                                      <p:cBhvr>
                                        <p:cTn id="12" dur="500"/>
                                        <p:tgtEl>
                                          <p:spTgt spid="481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8131">
                                            <p:txEl>
                                              <p:pRg st="1" end="1"/>
                                            </p:txEl>
                                          </p:spTgt>
                                        </p:tgtEl>
                                        <p:attrNameLst>
                                          <p:attrName>style.visibility</p:attrName>
                                        </p:attrNameLst>
                                      </p:cBhvr>
                                      <p:to>
                                        <p:strVal val="visible"/>
                                      </p:to>
                                    </p:set>
                                    <p:animEffect transition="in" filter="blinds(horizontal)">
                                      <p:cBhvr>
                                        <p:cTn id="17" dur="500"/>
                                        <p:tgtEl>
                                          <p:spTgt spid="481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8131">
                                            <p:txEl>
                                              <p:pRg st="2" end="2"/>
                                            </p:txEl>
                                          </p:spTgt>
                                        </p:tgtEl>
                                        <p:attrNameLst>
                                          <p:attrName>style.visibility</p:attrName>
                                        </p:attrNameLst>
                                      </p:cBhvr>
                                      <p:to>
                                        <p:strVal val="visible"/>
                                      </p:to>
                                    </p:set>
                                    <p:animEffect transition="in" filter="blinds(horizontal)">
                                      <p:cBhvr>
                                        <p:cTn id="22" dur="500"/>
                                        <p:tgtEl>
                                          <p:spTgt spid="481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ln/>
        </p:spPr>
        <p:txBody>
          <a:bodyPr/>
          <a:lstStyle/>
          <a:p>
            <a:r>
              <a:rPr lang="en-US"/>
              <a:t>Union Bargaining</a:t>
            </a:r>
          </a:p>
        </p:txBody>
      </p:sp>
      <p:sp>
        <p:nvSpPr>
          <p:cNvPr id="52227" name="Rectangle 3"/>
          <p:cNvSpPr>
            <a:spLocks noGrp="1" noChangeArrowheads="1"/>
          </p:cNvSpPr>
          <p:nvPr>
            <p:ph type="body" idx="1"/>
          </p:nvPr>
        </p:nvSpPr>
        <p:spPr>
          <a:ln/>
        </p:spPr>
        <p:txBody>
          <a:bodyPr/>
          <a:lstStyle/>
          <a:p>
            <a:r>
              <a:rPr lang="en-US" sz="3000"/>
              <a:t>Historically</a:t>
            </a:r>
          </a:p>
          <a:p>
            <a:pPr lvl="1"/>
            <a:r>
              <a:rPr lang="en-US" sz="3000"/>
              <a:t>Increases In Wages/Salaries</a:t>
            </a:r>
          </a:p>
          <a:p>
            <a:pPr lvl="1"/>
            <a:r>
              <a:rPr lang="en-US" sz="3000"/>
              <a:t>Benefits</a:t>
            </a:r>
          </a:p>
          <a:p>
            <a:r>
              <a:rPr lang="en-US" sz="3000"/>
              <a:t>Today</a:t>
            </a:r>
          </a:p>
          <a:p>
            <a:pPr lvl="1"/>
            <a:r>
              <a:rPr lang="en-US" sz="3000"/>
              <a:t>Job Security</a:t>
            </a:r>
          </a:p>
          <a:p>
            <a:pPr lvl="1"/>
            <a:r>
              <a:rPr lang="en-US" sz="3000"/>
              <a:t>Jobs Going Overseas</a:t>
            </a:r>
          </a:p>
          <a:p>
            <a:pPr lvl="1"/>
            <a:r>
              <a:rPr lang="en-US" sz="3000"/>
              <a:t>Preserve What Has Already Been Won</a:t>
            </a:r>
          </a:p>
        </p:txBody>
      </p:sp>
    </p:spTree>
    <p:extLst>
      <p:ext uri="{BB962C8B-B14F-4D97-AF65-F5344CB8AC3E}">
        <p14:creationId xmlns:p14="http://schemas.microsoft.com/office/powerpoint/2010/main" xmlns="" val="41928766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2227">
                                            <p:bg/>
                                          </p:spTgt>
                                        </p:tgtEl>
                                        <p:attrNameLst>
                                          <p:attrName>style.visibility</p:attrName>
                                        </p:attrNameLst>
                                      </p:cBhvr>
                                      <p:to>
                                        <p:strVal val="visible"/>
                                      </p:to>
                                    </p:set>
                                    <p:animEffect transition="in" filter="blinds(horizontal)">
                                      <p:cBhvr>
                                        <p:cTn id="7" dur="500"/>
                                        <p:tgtEl>
                                          <p:spTgt spid="52227">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227">
                                            <p:txEl>
                                              <p:pRg st="0" end="0"/>
                                            </p:txEl>
                                          </p:spTgt>
                                        </p:tgtEl>
                                        <p:attrNameLst>
                                          <p:attrName>style.visibility</p:attrName>
                                        </p:attrNameLst>
                                      </p:cBhvr>
                                      <p:to>
                                        <p:strVal val="visible"/>
                                      </p:to>
                                    </p:set>
                                    <p:animEffect transition="in" filter="blinds(horizontal)">
                                      <p:cBhvr>
                                        <p:cTn id="12" dur="500"/>
                                        <p:tgtEl>
                                          <p:spTgt spid="52227">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52227">
                                            <p:txEl>
                                              <p:pRg st="1" end="1"/>
                                            </p:txEl>
                                          </p:spTgt>
                                        </p:tgtEl>
                                        <p:attrNameLst>
                                          <p:attrName>style.visibility</p:attrName>
                                        </p:attrNameLst>
                                      </p:cBhvr>
                                      <p:to>
                                        <p:strVal val="visible"/>
                                      </p:to>
                                    </p:set>
                                    <p:animEffect transition="in" filter="blinds(horizontal)">
                                      <p:cBhvr>
                                        <p:cTn id="15" dur="500"/>
                                        <p:tgtEl>
                                          <p:spTgt spid="52227">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52227">
                                            <p:txEl>
                                              <p:pRg st="2" end="2"/>
                                            </p:txEl>
                                          </p:spTgt>
                                        </p:tgtEl>
                                        <p:attrNameLst>
                                          <p:attrName>style.visibility</p:attrName>
                                        </p:attrNameLst>
                                      </p:cBhvr>
                                      <p:to>
                                        <p:strVal val="visible"/>
                                      </p:to>
                                    </p:set>
                                    <p:animEffect transition="in" filter="blinds(horizontal)">
                                      <p:cBhvr>
                                        <p:cTn id="18" dur="500"/>
                                        <p:tgtEl>
                                          <p:spTgt spid="52227">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52227">
                                            <p:txEl>
                                              <p:pRg st="3" end="3"/>
                                            </p:txEl>
                                          </p:spTgt>
                                        </p:tgtEl>
                                        <p:attrNameLst>
                                          <p:attrName>style.visibility</p:attrName>
                                        </p:attrNameLst>
                                      </p:cBhvr>
                                      <p:to>
                                        <p:strVal val="visible"/>
                                      </p:to>
                                    </p:set>
                                    <p:animEffect transition="in" filter="blinds(horizontal)">
                                      <p:cBhvr>
                                        <p:cTn id="23" dur="500"/>
                                        <p:tgtEl>
                                          <p:spTgt spid="52227">
                                            <p:txEl>
                                              <p:pRg st="3" end="3"/>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52227">
                                            <p:txEl>
                                              <p:pRg st="4" end="4"/>
                                            </p:txEl>
                                          </p:spTgt>
                                        </p:tgtEl>
                                        <p:attrNameLst>
                                          <p:attrName>style.visibility</p:attrName>
                                        </p:attrNameLst>
                                      </p:cBhvr>
                                      <p:to>
                                        <p:strVal val="visible"/>
                                      </p:to>
                                    </p:set>
                                    <p:animEffect transition="in" filter="blinds(horizontal)">
                                      <p:cBhvr>
                                        <p:cTn id="26" dur="500"/>
                                        <p:tgtEl>
                                          <p:spTgt spid="52227">
                                            <p:txEl>
                                              <p:pRg st="4" end="4"/>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52227">
                                            <p:txEl>
                                              <p:pRg st="5" end="5"/>
                                            </p:txEl>
                                          </p:spTgt>
                                        </p:tgtEl>
                                        <p:attrNameLst>
                                          <p:attrName>style.visibility</p:attrName>
                                        </p:attrNameLst>
                                      </p:cBhvr>
                                      <p:to>
                                        <p:strVal val="visible"/>
                                      </p:to>
                                    </p:set>
                                    <p:animEffect transition="in" filter="blinds(horizontal)">
                                      <p:cBhvr>
                                        <p:cTn id="29" dur="500"/>
                                        <p:tgtEl>
                                          <p:spTgt spid="52227">
                                            <p:txEl>
                                              <p:pRg st="5" end="5"/>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52227">
                                            <p:txEl>
                                              <p:pRg st="6" end="6"/>
                                            </p:txEl>
                                          </p:spTgt>
                                        </p:tgtEl>
                                        <p:attrNameLst>
                                          <p:attrName>style.visibility</p:attrName>
                                        </p:attrNameLst>
                                      </p:cBhvr>
                                      <p:to>
                                        <p:strVal val="visible"/>
                                      </p:to>
                                    </p:set>
                                    <p:animEffect transition="in" filter="blinds(horizontal)">
                                      <p:cBhvr>
                                        <p:cTn id="32" dur="500"/>
                                        <p:tgtEl>
                                          <p:spTgt spid="522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ln/>
        </p:spPr>
        <p:txBody>
          <a:bodyPr/>
          <a:lstStyle/>
          <a:p>
            <a:r>
              <a:rPr lang="en-US" sz="5400"/>
              <a:t>Collective Bargaining</a:t>
            </a:r>
          </a:p>
        </p:txBody>
      </p:sp>
      <p:pic>
        <p:nvPicPr>
          <p:cNvPr id="53257" name="Picture 9" descr="Figure 8"/>
          <p:cNvPicPr>
            <a:picLocks noChangeAspect="1" noChangeArrowheads="1"/>
          </p:cNvPicPr>
          <p:nvPr/>
        </p:nvPicPr>
        <p:blipFill>
          <a:blip r:embed="rId2">
            <a:lum bright="-4000"/>
            <a:extLst>
              <a:ext uri="{28A0092B-C50C-407E-A947-70E740481C1C}">
                <a14:useLocalDpi xmlns:a14="http://schemas.microsoft.com/office/drawing/2010/main" xmlns="" val="0"/>
              </a:ext>
            </a:extLst>
          </a:blip>
          <a:srcRect/>
          <a:stretch>
            <a:fillRect/>
          </a:stretch>
        </p:blipFill>
        <p:spPr bwMode="auto">
          <a:xfrm>
            <a:off x="2133600" y="1544638"/>
            <a:ext cx="6019800" cy="4649787"/>
          </a:xfrm>
          <a:prstGeom prst="rect">
            <a:avLst/>
          </a:prstGeom>
          <a:noFill/>
          <a:ln w="285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466276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ln/>
        </p:spPr>
        <p:txBody>
          <a:bodyPr>
            <a:normAutofit fontScale="90000"/>
          </a:bodyPr>
          <a:lstStyle/>
          <a:p>
            <a:pPr>
              <a:lnSpc>
                <a:spcPct val="80000"/>
              </a:lnSpc>
            </a:pPr>
            <a:r>
              <a:rPr lang="en-US" sz="4800"/>
              <a:t>Union Tactics</a:t>
            </a:r>
            <a:br>
              <a:rPr lang="en-US" sz="4800"/>
            </a:br>
            <a:r>
              <a:rPr lang="en-US" sz="4800"/>
              <a:t>When Bargaining Fails</a:t>
            </a:r>
          </a:p>
        </p:txBody>
      </p:sp>
      <p:sp>
        <p:nvSpPr>
          <p:cNvPr id="56323" name="Rectangle 3"/>
          <p:cNvSpPr>
            <a:spLocks noGrp="1" noChangeArrowheads="1"/>
          </p:cNvSpPr>
          <p:nvPr>
            <p:ph type="body" idx="1"/>
          </p:nvPr>
        </p:nvSpPr>
        <p:spPr>
          <a:ln/>
        </p:spPr>
        <p:txBody>
          <a:bodyPr/>
          <a:lstStyle/>
          <a:p>
            <a:pPr>
              <a:lnSpc>
                <a:spcPct val="90000"/>
              </a:lnSpc>
            </a:pPr>
            <a:r>
              <a:rPr lang="en-US" dirty="0" smtClean="0"/>
              <a:t>Impasse  -no agreement on contract </a:t>
            </a:r>
          </a:p>
          <a:p>
            <a:pPr>
              <a:lnSpc>
                <a:spcPct val="90000"/>
              </a:lnSpc>
            </a:pPr>
            <a:r>
              <a:rPr lang="en-US" dirty="0" smtClean="0"/>
              <a:t>Union tactics</a:t>
            </a:r>
          </a:p>
          <a:p>
            <a:pPr lvl="1">
              <a:lnSpc>
                <a:spcPct val="90000"/>
              </a:lnSpc>
            </a:pPr>
            <a:r>
              <a:rPr lang="en-US" dirty="0" smtClean="0"/>
              <a:t>Strike</a:t>
            </a:r>
            <a:endParaRPr lang="en-US" dirty="0"/>
          </a:p>
          <a:p>
            <a:pPr lvl="1">
              <a:lnSpc>
                <a:spcPct val="90000"/>
              </a:lnSpc>
            </a:pPr>
            <a:r>
              <a:rPr lang="en-US" dirty="0" smtClean="0"/>
              <a:t>Pickets</a:t>
            </a:r>
            <a:endParaRPr lang="en-US" dirty="0"/>
          </a:p>
          <a:p>
            <a:pPr lvl="1">
              <a:lnSpc>
                <a:spcPct val="90000"/>
              </a:lnSpc>
            </a:pPr>
            <a:r>
              <a:rPr lang="en-US" dirty="0"/>
              <a:t>Boycotts</a:t>
            </a:r>
          </a:p>
          <a:p>
            <a:pPr lvl="1">
              <a:lnSpc>
                <a:spcPct val="90000"/>
              </a:lnSpc>
            </a:pPr>
            <a:r>
              <a:rPr lang="en-US" dirty="0"/>
              <a:t>Work Slowdown</a:t>
            </a:r>
          </a:p>
        </p:txBody>
      </p:sp>
    </p:spTree>
    <p:extLst>
      <p:ext uri="{BB962C8B-B14F-4D97-AF65-F5344CB8AC3E}">
        <p14:creationId xmlns:p14="http://schemas.microsoft.com/office/powerpoint/2010/main" xmlns="" val="36938834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6323">
                                            <p:bg/>
                                          </p:spTgt>
                                        </p:tgtEl>
                                        <p:attrNameLst>
                                          <p:attrName>style.visibility</p:attrName>
                                        </p:attrNameLst>
                                      </p:cBhvr>
                                      <p:to>
                                        <p:strVal val="visible"/>
                                      </p:to>
                                    </p:set>
                                    <p:animEffect transition="in" filter="blinds(horizontal)">
                                      <p:cBhvr>
                                        <p:cTn id="7" dur="500"/>
                                        <p:tgtEl>
                                          <p:spTgt spid="5632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6323">
                                            <p:txEl>
                                              <p:pRg st="0" end="0"/>
                                            </p:txEl>
                                          </p:spTgt>
                                        </p:tgtEl>
                                        <p:attrNameLst>
                                          <p:attrName>style.visibility</p:attrName>
                                        </p:attrNameLst>
                                      </p:cBhvr>
                                      <p:to>
                                        <p:strVal val="visible"/>
                                      </p:to>
                                    </p:set>
                                    <p:animEffect transition="in" filter="blinds(horizontal)">
                                      <p:cBhvr>
                                        <p:cTn id="12" dur="500"/>
                                        <p:tgtEl>
                                          <p:spTgt spid="563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6323">
                                            <p:txEl>
                                              <p:pRg st="1" end="1"/>
                                            </p:txEl>
                                          </p:spTgt>
                                        </p:tgtEl>
                                        <p:attrNameLst>
                                          <p:attrName>style.visibility</p:attrName>
                                        </p:attrNameLst>
                                      </p:cBhvr>
                                      <p:to>
                                        <p:strVal val="visible"/>
                                      </p:to>
                                    </p:set>
                                    <p:animEffect transition="in" filter="blinds(horizontal)">
                                      <p:cBhvr>
                                        <p:cTn id="17" dur="500"/>
                                        <p:tgtEl>
                                          <p:spTgt spid="56323">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56323">
                                            <p:txEl>
                                              <p:pRg st="2" end="2"/>
                                            </p:txEl>
                                          </p:spTgt>
                                        </p:tgtEl>
                                        <p:attrNameLst>
                                          <p:attrName>style.visibility</p:attrName>
                                        </p:attrNameLst>
                                      </p:cBhvr>
                                      <p:to>
                                        <p:strVal val="visible"/>
                                      </p:to>
                                    </p:set>
                                    <p:animEffect transition="in" filter="blinds(horizontal)">
                                      <p:cBhvr>
                                        <p:cTn id="20" dur="500"/>
                                        <p:tgtEl>
                                          <p:spTgt spid="56323">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56323">
                                            <p:txEl>
                                              <p:pRg st="3" end="3"/>
                                            </p:txEl>
                                          </p:spTgt>
                                        </p:tgtEl>
                                        <p:attrNameLst>
                                          <p:attrName>style.visibility</p:attrName>
                                        </p:attrNameLst>
                                      </p:cBhvr>
                                      <p:to>
                                        <p:strVal val="visible"/>
                                      </p:to>
                                    </p:set>
                                    <p:animEffect transition="in" filter="blinds(horizontal)">
                                      <p:cBhvr>
                                        <p:cTn id="23" dur="500"/>
                                        <p:tgtEl>
                                          <p:spTgt spid="56323">
                                            <p:txEl>
                                              <p:pRg st="3" end="3"/>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56323">
                                            <p:txEl>
                                              <p:pRg st="4" end="4"/>
                                            </p:txEl>
                                          </p:spTgt>
                                        </p:tgtEl>
                                        <p:attrNameLst>
                                          <p:attrName>style.visibility</p:attrName>
                                        </p:attrNameLst>
                                      </p:cBhvr>
                                      <p:to>
                                        <p:strVal val="visible"/>
                                      </p:to>
                                    </p:set>
                                    <p:animEffect transition="in" filter="blinds(horizontal)">
                                      <p:cBhvr>
                                        <p:cTn id="26" dur="500"/>
                                        <p:tgtEl>
                                          <p:spTgt spid="56323">
                                            <p:txEl>
                                              <p:pRg st="4" end="4"/>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56323">
                                            <p:txEl>
                                              <p:pRg st="5" end="5"/>
                                            </p:txEl>
                                          </p:spTgt>
                                        </p:tgtEl>
                                        <p:attrNameLst>
                                          <p:attrName>style.visibility</p:attrName>
                                        </p:attrNameLst>
                                      </p:cBhvr>
                                      <p:to>
                                        <p:strVal val="visible"/>
                                      </p:to>
                                    </p:set>
                                    <p:animEffect transition="in" filter="blinds(horizontal)">
                                      <p:cBhvr>
                                        <p:cTn id="29" dur="500"/>
                                        <p:tgtEl>
                                          <p:spTgt spid="563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ln/>
        </p:spPr>
        <p:txBody>
          <a:bodyPr/>
          <a:lstStyle/>
          <a:p>
            <a:r>
              <a:rPr lang="en-US" sz="5400"/>
              <a:t>Management Tactics</a:t>
            </a:r>
          </a:p>
        </p:txBody>
      </p:sp>
      <p:sp>
        <p:nvSpPr>
          <p:cNvPr id="57347" name="Rectangle 3"/>
          <p:cNvSpPr>
            <a:spLocks noGrp="1" noChangeArrowheads="1"/>
          </p:cNvSpPr>
          <p:nvPr>
            <p:ph type="body" idx="1"/>
          </p:nvPr>
        </p:nvSpPr>
        <p:spPr>
          <a:ln/>
        </p:spPr>
        <p:txBody>
          <a:bodyPr/>
          <a:lstStyle/>
          <a:p>
            <a:r>
              <a:rPr lang="en-US" sz="4800"/>
              <a:t>Lockouts</a:t>
            </a:r>
          </a:p>
          <a:p>
            <a:pPr>
              <a:buFontTx/>
              <a:buNone/>
            </a:pPr>
            <a:endParaRPr lang="en-US" sz="4800"/>
          </a:p>
          <a:p>
            <a:pPr>
              <a:buFontTx/>
              <a:buNone/>
            </a:pPr>
            <a:endParaRPr lang="en-US" sz="4800"/>
          </a:p>
          <a:p>
            <a:r>
              <a:rPr lang="en-US" sz="4800"/>
              <a:t>Strikebreakers</a:t>
            </a:r>
          </a:p>
        </p:txBody>
      </p:sp>
    </p:spTree>
    <p:extLst>
      <p:ext uri="{BB962C8B-B14F-4D97-AF65-F5344CB8AC3E}">
        <p14:creationId xmlns:p14="http://schemas.microsoft.com/office/powerpoint/2010/main" xmlns="" val="1987569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7347">
                                            <p:bg/>
                                          </p:spTgt>
                                        </p:tgtEl>
                                        <p:attrNameLst>
                                          <p:attrName>style.visibility</p:attrName>
                                        </p:attrNameLst>
                                      </p:cBhvr>
                                      <p:to>
                                        <p:strVal val="visible"/>
                                      </p:to>
                                    </p:set>
                                    <p:animEffect transition="in" filter="blinds(horizontal)">
                                      <p:cBhvr>
                                        <p:cTn id="7" dur="500"/>
                                        <p:tgtEl>
                                          <p:spTgt spid="57347">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7347">
                                            <p:txEl>
                                              <p:pRg st="0" end="0"/>
                                            </p:txEl>
                                          </p:spTgt>
                                        </p:tgtEl>
                                        <p:attrNameLst>
                                          <p:attrName>style.visibility</p:attrName>
                                        </p:attrNameLst>
                                      </p:cBhvr>
                                      <p:to>
                                        <p:strVal val="visible"/>
                                      </p:to>
                                    </p:set>
                                    <p:animEffect transition="in" filter="blinds(horizontal)">
                                      <p:cBhvr>
                                        <p:cTn id="12" dur="500"/>
                                        <p:tgtEl>
                                          <p:spTgt spid="573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7347">
                                            <p:txEl>
                                              <p:pRg st="3" end="3"/>
                                            </p:txEl>
                                          </p:spTgt>
                                        </p:tgtEl>
                                        <p:attrNameLst>
                                          <p:attrName>style.visibility</p:attrName>
                                        </p:attrNameLst>
                                      </p:cBhvr>
                                      <p:to>
                                        <p:strVal val="visible"/>
                                      </p:to>
                                    </p:set>
                                    <p:animEffect transition="in" filter="blinds(horizontal)">
                                      <p:cBhvr>
                                        <p:cTn id="17" dur="500"/>
                                        <p:tgtEl>
                                          <p:spTgt spid="573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ln/>
        </p:spPr>
        <p:txBody>
          <a:bodyPr/>
          <a:lstStyle/>
          <a:p>
            <a:r>
              <a:rPr lang="en-US" sz="4800"/>
              <a:t>Mediation &amp; Arbitration</a:t>
            </a:r>
          </a:p>
        </p:txBody>
      </p:sp>
      <p:sp>
        <p:nvSpPr>
          <p:cNvPr id="58371" name="Rectangle 3"/>
          <p:cNvSpPr>
            <a:spLocks noGrp="1" noChangeArrowheads="1"/>
          </p:cNvSpPr>
          <p:nvPr>
            <p:ph type="body" idx="1"/>
          </p:nvPr>
        </p:nvSpPr>
        <p:spPr>
          <a:ln/>
        </p:spPr>
        <p:txBody>
          <a:bodyPr>
            <a:normAutofit fontScale="92500"/>
          </a:bodyPr>
          <a:lstStyle/>
          <a:p>
            <a:r>
              <a:rPr lang="en-US" dirty="0" smtClean="0"/>
              <a:t>Mediation – third party can suggest not impose settlement</a:t>
            </a:r>
            <a:endParaRPr lang="en-US" dirty="0"/>
          </a:p>
          <a:p>
            <a:pPr>
              <a:buFontTx/>
              <a:buNone/>
            </a:pPr>
            <a:endParaRPr lang="en-US" dirty="0"/>
          </a:p>
          <a:p>
            <a:pPr>
              <a:lnSpc>
                <a:spcPct val="20000"/>
              </a:lnSpc>
              <a:buFontTx/>
              <a:buNone/>
            </a:pPr>
            <a:endParaRPr lang="en-US" dirty="0"/>
          </a:p>
          <a:p>
            <a:r>
              <a:rPr lang="en-US" dirty="0"/>
              <a:t>Arbitration</a:t>
            </a:r>
          </a:p>
          <a:p>
            <a:pPr lvl="1"/>
            <a:r>
              <a:rPr lang="en-US" dirty="0" smtClean="0"/>
              <a:t>Voluntary – third party dictates the settlement, and both party have agreed to submit before outside judgment</a:t>
            </a:r>
            <a:endParaRPr lang="en-US" dirty="0"/>
          </a:p>
          <a:p>
            <a:pPr lvl="1"/>
            <a:r>
              <a:rPr lang="en-US" dirty="0" smtClean="0"/>
              <a:t>Compulsory/Binding – arbitration is legally required between the government and public employee</a:t>
            </a:r>
            <a:endParaRPr lang="en-US" dirty="0"/>
          </a:p>
        </p:txBody>
      </p:sp>
    </p:spTree>
    <p:extLst>
      <p:ext uri="{BB962C8B-B14F-4D97-AF65-F5344CB8AC3E}">
        <p14:creationId xmlns:p14="http://schemas.microsoft.com/office/powerpoint/2010/main" xmlns="" val="43898779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8371">
                                            <p:bg/>
                                          </p:spTgt>
                                        </p:tgtEl>
                                        <p:attrNameLst>
                                          <p:attrName>style.visibility</p:attrName>
                                        </p:attrNameLst>
                                      </p:cBhvr>
                                      <p:to>
                                        <p:strVal val="visible"/>
                                      </p:to>
                                    </p:set>
                                    <p:animEffect transition="in" filter="blinds(horizontal)">
                                      <p:cBhvr>
                                        <p:cTn id="7" dur="500"/>
                                        <p:tgtEl>
                                          <p:spTgt spid="58371">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8371">
                                            <p:txEl>
                                              <p:pRg st="0" end="0"/>
                                            </p:txEl>
                                          </p:spTgt>
                                        </p:tgtEl>
                                        <p:attrNameLst>
                                          <p:attrName>style.visibility</p:attrName>
                                        </p:attrNameLst>
                                      </p:cBhvr>
                                      <p:to>
                                        <p:strVal val="visible"/>
                                      </p:to>
                                    </p:set>
                                    <p:animEffect transition="in" filter="blinds(horizontal)">
                                      <p:cBhvr>
                                        <p:cTn id="12" dur="500"/>
                                        <p:tgtEl>
                                          <p:spTgt spid="583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8371">
                                            <p:txEl>
                                              <p:pRg st="3" end="3"/>
                                            </p:txEl>
                                          </p:spTgt>
                                        </p:tgtEl>
                                        <p:attrNameLst>
                                          <p:attrName>style.visibility</p:attrName>
                                        </p:attrNameLst>
                                      </p:cBhvr>
                                      <p:to>
                                        <p:strVal val="visible"/>
                                      </p:to>
                                    </p:set>
                                    <p:animEffect transition="in" filter="blinds(horizontal)">
                                      <p:cBhvr>
                                        <p:cTn id="17" dur="500"/>
                                        <p:tgtEl>
                                          <p:spTgt spid="58371">
                                            <p:txEl>
                                              <p:pRg st="3" end="3"/>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58371">
                                            <p:txEl>
                                              <p:pRg st="4" end="4"/>
                                            </p:txEl>
                                          </p:spTgt>
                                        </p:tgtEl>
                                        <p:attrNameLst>
                                          <p:attrName>style.visibility</p:attrName>
                                        </p:attrNameLst>
                                      </p:cBhvr>
                                      <p:to>
                                        <p:strVal val="visible"/>
                                      </p:to>
                                    </p:set>
                                    <p:animEffect transition="in" filter="blinds(horizontal)">
                                      <p:cBhvr>
                                        <p:cTn id="20" dur="500"/>
                                        <p:tgtEl>
                                          <p:spTgt spid="58371">
                                            <p:txEl>
                                              <p:pRg st="4" end="4"/>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58371">
                                            <p:txEl>
                                              <p:pRg st="5" end="5"/>
                                            </p:txEl>
                                          </p:spTgt>
                                        </p:tgtEl>
                                        <p:attrNameLst>
                                          <p:attrName>style.visibility</p:attrName>
                                        </p:attrNameLst>
                                      </p:cBhvr>
                                      <p:to>
                                        <p:strVal val="visible"/>
                                      </p:to>
                                    </p:set>
                                    <p:animEffect transition="in" filter="blinds(horizontal)">
                                      <p:cBhvr>
                                        <p:cTn id="23" dur="500"/>
                                        <p:tgtEl>
                                          <p:spTgt spid="583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TotalTime>
  <Words>801</Words>
  <Application>Microsoft Office PowerPoint</Application>
  <PresentationFormat>On-screen Show (4:3)</PresentationFormat>
  <Paragraphs>210</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Lecture 15</vt:lpstr>
      <vt:lpstr>Chapter  8</vt:lpstr>
      <vt:lpstr>Chapter Outline</vt:lpstr>
      <vt:lpstr>The Strategic  Importance of HRM</vt:lpstr>
      <vt:lpstr>Human  Resource Planning</vt:lpstr>
      <vt:lpstr>Human  Resource Planning</vt:lpstr>
      <vt:lpstr>Human  Resource Planning</vt:lpstr>
      <vt:lpstr>HR Planning Process</vt:lpstr>
      <vt:lpstr>Recruiting  Human Resources</vt:lpstr>
      <vt:lpstr>Selecting Human Resources</vt:lpstr>
      <vt:lpstr>Selecting Human Resources</vt:lpstr>
      <vt:lpstr>Training The Workforce</vt:lpstr>
      <vt:lpstr>Performance Appraisal</vt:lpstr>
      <vt:lpstr>Performance Appraisal</vt:lpstr>
      <vt:lpstr>Compensation &amp; Benefits</vt:lpstr>
      <vt:lpstr>Compensation &amp; Benefits</vt:lpstr>
      <vt:lpstr>Incentive Programs</vt:lpstr>
      <vt:lpstr>Benefit Programs</vt:lpstr>
      <vt:lpstr>Legal Context of HR Management</vt:lpstr>
      <vt:lpstr>Equal  Employment Opportunity</vt:lpstr>
      <vt:lpstr>OSH Laws</vt:lpstr>
      <vt:lpstr>OSH Laws</vt:lpstr>
      <vt:lpstr>OSH Laws</vt:lpstr>
      <vt:lpstr>Emerging Areas Of Discrimination</vt:lpstr>
      <vt:lpstr>Employment At Will</vt:lpstr>
      <vt:lpstr>New Challenges in the Changing Work Place</vt:lpstr>
      <vt:lpstr>Workforce Diversity</vt:lpstr>
      <vt:lpstr>Knowledge Workers</vt:lpstr>
      <vt:lpstr>Managing  Knowledge Workers</vt:lpstr>
      <vt:lpstr>Contingent/Temporary Workers</vt:lpstr>
      <vt:lpstr>Managing Contingent &amp; Temporary Workers</vt:lpstr>
      <vt:lpstr>Organized Labor</vt:lpstr>
      <vt:lpstr>Union Bargaining</vt:lpstr>
      <vt:lpstr>Collective Bargaining</vt:lpstr>
      <vt:lpstr>Union Tactics When Bargaining Fails</vt:lpstr>
      <vt:lpstr>Management Tactics</vt:lpstr>
      <vt:lpstr>Mediation &amp; Arbitration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15</dc:title>
  <dc:creator>sarah tariq</dc:creator>
  <cp:lastModifiedBy>NTS</cp:lastModifiedBy>
  <cp:revision>24</cp:revision>
  <dcterms:created xsi:type="dcterms:W3CDTF">2012-06-07T06:28:30Z</dcterms:created>
  <dcterms:modified xsi:type="dcterms:W3CDTF">2012-06-07T09:11:42Z</dcterms:modified>
</cp:coreProperties>
</file>