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536"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3FD522-7972-4E90-93AC-C220E0F0BDAD}" type="datetimeFigureOut">
              <a:rPr lang="en-US" smtClean="0"/>
              <a:pPr/>
              <a:t>5/25/2012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1376367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FD522-7972-4E90-93AC-C220E0F0BDAD}" type="datetimeFigureOut">
              <a:rPr lang="en-US" smtClean="0"/>
              <a:pPr/>
              <a:t>5/25/2012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907647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3FD522-7972-4E90-93AC-C220E0F0BDAD}" type="datetimeFigureOut">
              <a:rPr lang="en-US" smtClean="0"/>
              <a:pPr/>
              <a:t>5/25/2012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1829936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3FD522-7972-4E90-93AC-C220E0F0BDAD}" type="datetimeFigureOut">
              <a:rPr lang="en-US" smtClean="0"/>
              <a:pPr/>
              <a:t>5/25/2012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908109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3FD522-7972-4E90-93AC-C220E0F0BDAD}" type="datetimeFigureOut">
              <a:rPr lang="en-US" smtClean="0"/>
              <a:pPr/>
              <a:t>5/25/2012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261401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3FD522-7972-4E90-93AC-C220E0F0BDAD}" type="datetimeFigureOut">
              <a:rPr lang="en-US" smtClean="0"/>
              <a:pPr/>
              <a:t>5/25/2012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2422564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FD522-7972-4E90-93AC-C220E0F0BDAD}" type="datetimeFigureOut">
              <a:rPr lang="en-US" smtClean="0"/>
              <a:pPr/>
              <a:t>5/25/2012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4066880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FD522-7972-4E90-93AC-C220E0F0BDAD}" type="datetimeFigureOut">
              <a:rPr lang="en-US" smtClean="0"/>
              <a:pPr/>
              <a:t>5/25/2012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1947429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FD522-7972-4E90-93AC-C220E0F0BDAD}" type="datetimeFigureOut">
              <a:rPr lang="en-US" smtClean="0"/>
              <a:pPr/>
              <a:t>5/25/2012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4191862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FD522-7972-4E90-93AC-C220E0F0BDAD}" type="datetimeFigureOut">
              <a:rPr lang="en-US" smtClean="0"/>
              <a:pPr/>
              <a:t>5/25/2012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1659959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3FD522-7972-4E90-93AC-C220E0F0BDAD}" type="datetimeFigureOut">
              <a:rPr lang="en-US" smtClean="0"/>
              <a:pPr/>
              <a:t>5/25/2012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2576675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8AA64B-5252-4BD0-87AB-7359F408EC29}" type="slidenum">
              <a:rPr lang="en-US"/>
              <a:pPr>
                <a:defRPr/>
              </a:pPr>
              <a:t>‹#›</a:t>
            </a:fld>
            <a:endParaRPr lang="en-US"/>
          </a:p>
        </p:txBody>
      </p:sp>
    </p:spTree>
    <p:extLst>
      <p:ext uri="{BB962C8B-B14F-4D97-AF65-F5344CB8AC3E}">
        <p14:creationId xmlns:p14="http://schemas.microsoft.com/office/powerpoint/2010/main" xmlns="" val="1471091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A259FC-B8D1-45F3-8E67-0982BC6ED150}" type="slidenum">
              <a:rPr lang="en-US"/>
              <a:pPr>
                <a:defRPr/>
              </a:pPr>
              <a:t>‹#›</a:t>
            </a:fld>
            <a:endParaRPr lang="en-US"/>
          </a:p>
        </p:txBody>
      </p:sp>
    </p:spTree>
    <p:extLst>
      <p:ext uri="{BB962C8B-B14F-4D97-AF65-F5344CB8AC3E}">
        <p14:creationId xmlns:p14="http://schemas.microsoft.com/office/powerpoint/2010/main" xmlns="" val="830869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FD522-7972-4E90-93AC-C220E0F0BDAD}" type="datetimeFigureOut">
              <a:rPr lang="en-US" smtClean="0"/>
              <a:pPr/>
              <a:t>5/25/2012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78F0A9-7283-4DDF-AD1D-3792E078A454}" type="slidenum">
              <a:rPr lang="en-US" smtClean="0"/>
              <a:pPr/>
              <a:t>‹#›</a:t>
            </a:fld>
            <a:endParaRPr lang="en-US"/>
          </a:p>
        </p:txBody>
      </p:sp>
    </p:spTree>
    <p:extLst>
      <p:ext uri="{BB962C8B-B14F-4D97-AF65-F5344CB8AC3E}">
        <p14:creationId xmlns:p14="http://schemas.microsoft.com/office/powerpoint/2010/main" xmlns="" val="2897750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1752600" y="2286000"/>
            <a:ext cx="56388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4400" b="1"/>
              <a:t>Lecture 7</a:t>
            </a:r>
          </a:p>
        </p:txBody>
      </p:sp>
    </p:spTree>
    <p:extLst>
      <p:ext uri="{BB962C8B-B14F-4D97-AF65-F5344CB8AC3E}">
        <p14:creationId xmlns:p14="http://schemas.microsoft.com/office/powerpoint/2010/main" xmlns="" val="4226494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2400"/>
            <a:ext cx="7772400" cy="3429000"/>
          </a:xfrm>
        </p:spPr>
        <p:txBody>
          <a:bodyPr/>
          <a:lstStyle/>
          <a:p>
            <a:pPr eaLnBrk="1" hangingPunct="1">
              <a:lnSpc>
                <a:spcPct val="60000"/>
              </a:lnSpc>
            </a:pPr>
            <a:r>
              <a:rPr lang="en-US" sz="3700" smtClean="0">
                <a:solidFill>
                  <a:srgbClr val="3366FF"/>
                </a:solidFill>
              </a:rPr>
              <a:t>Chapter</a:t>
            </a:r>
            <a:r>
              <a:rPr lang="en-US" sz="9500" smtClean="0"/>
              <a:t> </a:t>
            </a:r>
            <a:br>
              <a:rPr lang="en-US" sz="9500" smtClean="0"/>
            </a:br>
            <a:r>
              <a:rPr lang="en-US" sz="5400" smtClean="0">
                <a:latin typeface="Times New Roman" charset="0"/>
              </a:rPr>
              <a:t>4</a:t>
            </a:r>
          </a:p>
        </p:txBody>
      </p:sp>
      <p:sp>
        <p:nvSpPr>
          <p:cNvPr id="3075" name="Rectangle 3"/>
          <p:cNvSpPr>
            <a:spLocks noGrp="1" noChangeArrowheads="1"/>
          </p:cNvSpPr>
          <p:nvPr>
            <p:ph type="subTitle" idx="1"/>
          </p:nvPr>
        </p:nvSpPr>
        <p:spPr>
          <a:xfrm>
            <a:off x="533400" y="4495800"/>
            <a:ext cx="8229600" cy="1371600"/>
          </a:xfrm>
          <a:solidFill>
            <a:srgbClr val="FFFF00"/>
          </a:solidFill>
          <a:ln w="38100">
            <a:solidFill>
              <a:schemeClr val="tx1"/>
            </a:solidFill>
            <a:miter lim="800000"/>
            <a:headEnd/>
            <a:tailEnd/>
          </a:ln>
        </p:spPr>
        <p:txBody>
          <a:bodyPr/>
          <a:lstStyle/>
          <a:p>
            <a:pPr eaLnBrk="1" hangingPunct="1"/>
            <a:r>
              <a:rPr lang="en-US" smtClean="0"/>
              <a:t>Understanding Entrepreneurship &amp; New Ventures</a:t>
            </a:r>
          </a:p>
        </p:txBody>
      </p:sp>
    </p:spTree>
    <p:extLst>
      <p:ext uri="{BB962C8B-B14F-4D97-AF65-F5344CB8AC3E}">
        <p14:creationId xmlns:p14="http://schemas.microsoft.com/office/powerpoint/2010/main" xmlns="" val="182070169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“Small” Business</a:t>
            </a:r>
          </a:p>
        </p:txBody>
      </p:sp>
      <p:sp>
        <p:nvSpPr>
          <p:cNvPr id="6147" name="Rectangle 3"/>
          <p:cNvSpPr>
            <a:spLocks noGrp="1" noChangeArrowheads="1"/>
          </p:cNvSpPr>
          <p:nvPr>
            <p:ph type="body" idx="1"/>
          </p:nvPr>
        </p:nvSpPr>
        <p:spPr/>
        <p:txBody>
          <a:bodyPr/>
          <a:lstStyle/>
          <a:p>
            <a:pPr eaLnBrk="1" hangingPunct="1"/>
            <a:r>
              <a:rPr lang="en-US" dirty="0" smtClean="0"/>
              <a:t>Locally owned and operated </a:t>
            </a:r>
            <a:r>
              <a:rPr lang="en-US" dirty="0" err="1" smtClean="0"/>
              <a:t>Vs</a:t>
            </a:r>
            <a:r>
              <a:rPr lang="en-US" dirty="0" smtClean="0"/>
              <a:t> Sony, Nestle</a:t>
            </a:r>
          </a:p>
          <a:p>
            <a:pPr eaLnBrk="1" hangingPunct="1"/>
            <a:r>
              <a:rPr lang="en-US" dirty="0" smtClean="0"/>
              <a:t>Small Business Administration</a:t>
            </a:r>
          </a:p>
          <a:p>
            <a:pPr lvl="1" eaLnBrk="1" hangingPunct="1"/>
            <a:r>
              <a:rPr lang="en-US" dirty="0" smtClean="0"/>
              <a:t>Number of Employees </a:t>
            </a:r>
          </a:p>
          <a:p>
            <a:pPr lvl="1" eaLnBrk="1" hangingPunct="1"/>
            <a:r>
              <a:rPr lang="en-US" dirty="0" smtClean="0"/>
              <a:t>Total Annual Sales</a:t>
            </a:r>
          </a:p>
          <a:p>
            <a:pPr eaLnBrk="1" hangingPunct="1"/>
            <a:r>
              <a:rPr lang="en-US" dirty="0" smtClean="0"/>
              <a:t>Independently Owned/Managed &amp; Does Not Dominate Its Market</a:t>
            </a:r>
          </a:p>
        </p:txBody>
      </p:sp>
    </p:spTree>
    <p:extLst>
      <p:ext uri="{BB962C8B-B14F-4D97-AF65-F5344CB8AC3E}">
        <p14:creationId xmlns:p14="http://schemas.microsoft.com/office/powerpoint/2010/main" xmlns="" val="2631379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147">
                                            <p:bg/>
                                          </p:spTgt>
                                        </p:tgtEl>
                                        <p:attrNameLst>
                                          <p:attrName>style.visibility</p:attrName>
                                        </p:attrNameLst>
                                      </p:cBhvr>
                                      <p:to>
                                        <p:strVal val="visible"/>
                                      </p:to>
                                    </p:set>
                                    <p:animEffect transition="in" filter="blinds(horizontal)">
                                      <p:cBhvr>
                                        <p:cTn id="7" dur="500"/>
                                        <p:tgtEl>
                                          <p:spTgt spid="614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blinds(horizontal)">
                                      <p:cBhvr>
                                        <p:cTn id="12" dur="500"/>
                                        <p:tgtEl>
                                          <p:spTgt spid="61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blinds(horizontal)">
                                      <p:cBhvr>
                                        <p:cTn id="17" dur="500"/>
                                        <p:tgtEl>
                                          <p:spTgt spid="6147">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147">
                                            <p:txEl>
                                              <p:pRg st="2" end="2"/>
                                            </p:txEl>
                                          </p:spTgt>
                                        </p:tgtEl>
                                        <p:attrNameLst>
                                          <p:attrName>style.visibility</p:attrName>
                                        </p:attrNameLst>
                                      </p:cBhvr>
                                      <p:to>
                                        <p:strVal val="visible"/>
                                      </p:to>
                                    </p:set>
                                    <p:animEffect transition="in" filter="blinds(horizontal)">
                                      <p:cBhvr>
                                        <p:cTn id="20" dur="500"/>
                                        <p:tgtEl>
                                          <p:spTgt spid="6147">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6147">
                                            <p:txEl>
                                              <p:pRg st="3" end="3"/>
                                            </p:txEl>
                                          </p:spTgt>
                                        </p:tgtEl>
                                        <p:attrNameLst>
                                          <p:attrName>style.visibility</p:attrName>
                                        </p:attrNameLst>
                                      </p:cBhvr>
                                      <p:to>
                                        <p:strVal val="visible"/>
                                      </p:to>
                                    </p:set>
                                    <p:animEffect transition="in" filter="blinds(horizontal)">
                                      <p:cBhvr>
                                        <p:cTn id="23" dur="500"/>
                                        <p:tgtEl>
                                          <p:spTgt spid="614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6147">
                                            <p:txEl>
                                              <p:pRg st="4" end="4"/>
                                            </p:txEl>
                                          </p:spTgt>
                                        </p:tgtEl>
                                        <p:attrNameLst>
                                          <p:attrName>style.visibility</p:attrName>
                                        </p:attrNameLst>
                                      </p:cBhvr>
                                      <p:to>
                                        <p:strVal val="visible"/>
                                      </p:to>
                                    </p:set>
                                    <p:animEffect transition="in" filter="blinds(horizontal)">
                                      <p:cBhvr>
                                        <p:cTn id="28"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“Small” Business</a:t>
            </a:r>
          </a:p>
        </p:txBody>
      </p:sp>
      <p:sp>
        <p:nvSpPr>
          <p:cNvPr id="43011" name="Rectangle 3"/>
          <p:cNvSpPr>
            <a:spLocks noGrp="1" noChangeArrowheads="1"/>
          </p:cNvSpPr>
          <p:nvPr>
            <p:ph type="body" idx="1"/>
          </p:nvPr>
        </p:nvSpPr>
        <p:spPr/>
        <p:txBody>
          <a:bodyPr/>
          <a:lstStyle/>
          <a:p>
            <a:pPr eaLnBrk="1" hangingPunct="1"/>
            <a:r>
              <a:rPr lang="en-US" smtClean="0"/>
              <a:t>According to one recent extensive study</a:t>
            </a:r>
          </a:p>
          <a:p>
            <a:pPr eaLnBrk="1" hangingPunct="1"/>
            <a:r>
              <a:rPr lang="en-US" smtClean="0"/>
              <a:t>Total SMEs in the country number around 2 million, of which approximately 0.4 million are manufacturing units, 0.6 million are service sector units and the remaining 1 million are in the retailing/trade sector. </a:t>
            </a:r>
          </a:p>
        </p:txBody>
      </p:sp>
    </p:spTree>
    <p:extLst>
      <p:ext uri="{BB962C8B-B14F-4D97-AF65-F5344CB8AC3E}">
        <p14:creationId xmlns:p14="http://schemas.microsoft.com/office/powerpoint/2010/main" xmlns="" val="15752669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blinds(horizontal)">
                                      <p:cBhvr>
                                        <p:cTn id="7" dur="500"/>
                                        <p:tgtEl>
                                          <p:spTgt spid="4301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3011">
                                            <p:txEl>
                                              <p:pRg st="1" end="1"/>
                                            </p:txEl>
                                          </p:spTgt>
                                        </p:tgtEl>
                                        <p:attrNameLst>
                                          <p:attrName>style.visibility</p:attrName>
                                        </p:attrNameLst>
                                      </p:cBhvr>
                                      <p:to>
                                        <p:strVal val="visible"/>
                                      </p:to>
                                    </p:set>
                                    <p:animEffect transition="in" filter="blinds(horizontal)">
                                      <p:cBhvr>
                                        <p:cTn id="10" dur="500"/>
                                        <p:tgtEl>
                                          <p:spTgt spid="430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“Small” Business</a:t>
            </a:r>
          </a:p>
        </p:txBody>
      </p:sp>
      <p:sp>
        <p:nvSpPr>
          <p:cNvPr id="44035" name="Rectangle 3"/>
          <p:cNvSpPr>
            <a:spLocks noGrp="1" noChangeArrowheads="1"/>
          </p:cNvSpPr>
          <p:nvPr>
            <p:ph type="body" idx="1"/>
          </p:nvPr>
        </p:nvSpPr>
        <p:spPr/>
        <p:txBody>
          <a:bodyPr/>
          <a:lstStyle/>
          <a:p>
            <a:pPr eaLnBrk="1" hangingPunct="1">
              <a:lnSpc>
                <a:spcPct val="90000"/>
              </a:lnSpc>
              <a:buFontTx/>
              <a:buNone/>
            </a:pPr>
            <a:endParaRPr lang="en-US" sz="2800" smtClean="0"/>
          </a:p>
          <a:p>
            <a:pPr eaLnBrk="1" hangingPunct="1">
              <a:lnSpc>
                <a:spcPct val="90000"/>
              </a:lnSpc>
            </a:pPr>
            <a:r>
              <a:rPr lang="en-US" sz="2800" smtClean="0"/>
              <a:t>According to the same study, SMEs constitute over 90% of the business establishments in Pakistan and contribute Rs. 34 billion (11%) annually to the GDP.</a:t>
            </a:r>
          </a:p>
          <a:p>
            <a:pPr eaLnBrk="1" hangingPunct="1">
              <a:lnSpc>
                <a:spcPct val="90000"/>
              </a:lnSpc>
            </a:pPr>
            <a:r>
              <a:rPr lang="en-US" sz="2800" smtClean="0"/>
              <a:t> Around 67% of the labour force in the Pakistani manufacturing sector works in SMEs engaged in manufacturing. Furthermore, 80% of the employment in the economy is created by SMEs. </a:t>
            </a:r>
          </a:p>
        </p:txBody>
      </p:sp>
    </p:spTree>
    <p:extLst>
      <p:ext uri="{BB962C8B-B14F-4D97-AF65-F5344CB8AC3E}">
        <p14:creationId xmlns:p14="http://schemas.microsoft.com/office/powerpoint/2010/main" xmlns="" val="23804483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Effect transition="in" filter="blinds(horizontal)">
                                      <p:cBhvr>
                                        <p:cTn id="7" dur="500"/>
                                        <p:tgtEl>
                                          <p:spTgt spid="44035">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4035">
                                            <p:txEl>
                                              <p:pRg st="2" end="2"/>
                                            </p:txEl>
                                          </p:spTgt>
                                        </p:tgtEl>
                                        <p:attrNameLst>
                                          <p:attrName>style.visibility</p:attrName>
                                        </p:attrNameLst>
                                      </p:cBhvr>
                                      <p:to>
                                        <p:strVal val="visible"/>
                                      </p:to>
                                    </p:set>
                                    <p:animEffect transition="in" filter="blinds(horizontal)">
                                      <p:cBhvr>
                                        <p:cTn id="10"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“Small” Business</a:t>
            </a:r>
          </a:p>
        </p:txBody>
      </p:sp>
      <p:sp>
        <p:nvSpPr>
          <p:cNvPr id="45059" name="Rectangle 3"/>
          <p:cNvSpPr>
            <a:spLocks noGrp="1" noChangeArrowheads="1"/>
          </p:cNvSpPr>
          <p:nvPr>
            <p:ph type="body" idx="1"/>
          </p:nvPr>
        </p:nvSpPr>
        <p:spPr/>
        <p:txBody>
          <a:bodyPr/>
          <a:lstStyle/>
          <a:p>
            <a:pPr eaLnBrk="1" hangingPunct="1">
              <a:buFontTx/>
              <a:buNone/>
            </a:pPr>
            <a:endParaRPr lang="en-US" smtClean="0"/>
          </a:p>
          <a:p>
            <a:pPr eaLnBrk="1" hangingPunct="1">
              <a:buFontTx/>
              <a:buNone/>
            </a:pPr>
            <a:endParaRPr lang="en-US" smtClean="0"/>
          </a:p>
          <a:p>
            <a:pPr eaLnBrk="1" hangingPunct="1"/>
            <a:r>
              <a:rPr lang="en-US" smtClean="0"/>
              <a:t>However, statistics from the same study tell us that 72% of the SMEs are sole proprietary concerns with only one third of the owners receiving a college education. Additionally, only 3% have received any technical training. </a:t>
            </a:r>
          </a:p>
        </p:txBody>
      </p:sp>
    </p:spTree>
    <p:extLst>
      <p:ext uri="{BB962C8B-B14F-4D97-AF65-F5344CB8AC3E}">
        <p14:creationId xmlns:p14="http://schemas.microsoft.com/office/powerpoint/2010/main" xmlns="" val="29750587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5059">
                                            <p:txEl>
                                              <p:pRg st="2" end="2"/>
                                            </p:txEl>
                                          </p:spTgt>
                                        </p:tgtEl>
                                        <p:attrNameLst>
                                          <p:attrName>style.visibility</p:attrName>
                                        </p:attrNameLst>
                                      </p:cBhvr>
                                      <p:to>
                                        <p:strVal val="visible"/>
                                      </p:to>
                                    </p:set>
                                    <p:animEffect transition="in" filter="blinds(horizontal)">
                                      <p:cBhvr>
                                        <p:cTn id="7" dur="500"/>
                                        <p:tgtEl>
                                          <p:spTgt spid="450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“Small” Business</a:t>
            </a:r>
          </a:p>
        </p:txBody>
      </p:sp>
      <p:sp>
        <p:nvSpPr>
          <p:cNvPr id="46083" name="Rectangle 3"/>
          <p:cNvSpPr>
            <a:spLocks noGrp="1" noChangeArrowheads="1"/>
          </p:cNvSpPr>
          <p:nvPr>
            <p:ph type="body" idx="1"/>
          </p:nvPr>
        </p:nvSpPr>
        <p:spPr/>
        <p:txBody>
          <a:bodyPr/>
          <a:lstStyle/>
          <a:p>
            <a:pPr eaLnBrk="1" hangingPunct="1">
              <a:buFontTx/>
              <a:buNone/>
            </a:pPr>
            <a:endParaRPr lang="en-US" smtClean="0"/>
          </a:p>
          <a:p>
            <a:pPr eaLnBrk="1" hangingPunct="1"/>
            <a:r>
              <a:rPr lang="en-US" smtClean="0"/>
              <a:t>In other words, the overwhelming bulk of SMEs are run in mostly an informal and unstructured manner as sole proprietorships, by people who have received little or no professional training and possibly have limited access to technical advice and financial resources. </a:t>
            </a:r>
          </a:p>
        </p:txBody>
      </p:sp>
    </p:spTree>
    <p:extLst>
      <p:ext uri="{BB962C8B-B14F-4D97-AF65-F5344CB8AC3E}">
        <p14:creationId xmlns:p14="http://schemas.microsoft.com/office/powerpoint/2010/main" xmlns="" val="6700199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6083">
                                            <p:txEl>
                                              <p:pRg st="1" end="1"/>
                                            </p:txEl>
                                          </p:spTgt>
                                        </p:tgtEl>
                                        <p:attrNameLst>
                                          <p:attrName>style.visibility</p:attrName>
                                        </p:attrNameLst>
                                      </p:cBhvr>
                                      <p:to>
                                        <p:strVal val="visible"/>
                                      </p:to>
                                    </p:set>
                                    <p:animEffect transition="in" filter="blinds(horizontal)">
                                      <p:cBhvr>
                                        <p:cTn id="7" dur="500"/>
                                        <p:tgtEl>
                                          <p:spTgt spid="460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“Small” Business</a:t>
            </a:r>
          </a:p>
        </p:txBody>
      </p:sp>
      <p:sp>
        <p:nvSpPr>
          <p:cNvPr id="9219" name="Rectangle 3"/>
          <p:cNvSpPr>
            <a:spLocks noGrp="1" noChangeArrowheads="1"/>
          </p:cNvSpPr>
          <p:nvPr>
            <p:ph type="body" idx="1"/>
          </p:nvPr>
        </p:nvSpPr>
        <p:spPr>
          <a:xfrm>
            <a:off x="457200" y="1371600"/>
            <a:ext cx="8229600" cy="4754563"/>
          </a:xfrm>
        </p:spPr>
        <p:txBody>
          <a:bodyPr/>
          <a:lstStyle/>
          <a:p>
            <a:pPr eaLnBrk="1" hangingPunct="1"/>
            <a:r>
              <a:rPr lang="en-US" smtClean="0"/>
              <a:t>Definition used by the State Bank of Pakistan: </a:t>
            </a:r>
          </a:p>
          <a:p>
            <a:pPr eaLnBrk="1" hangingPunct="1"/>
            <a:r>
              <a:rPr lang="en-US" smtClean="0"/>
              <a:t>SME means an entity, ideally not a public limited company, which does not employ more than 250 persons (if it is a manufacturing concern) and 50 persons (if it is a trading/service concern) and also fulfills the following criteria of either “a” and “c” or “b” and “c” as relevant: </a:t>
            </a:r>
          </a:p>
          <a:p>
            <a:pPr eaLnBrk="1" hangingPunct="1"/>
            <a:endParaRPr lang="en-US" smtClean="0"/>
          </a:p>
        </p:txBody>
      </p:sp>
    </p:spTree>
    <p:extLst>
      <p:ext uri="{BB962C8B-B14F-4D97-AF65-F5344CB8AC3E}">
        <p14:creationId xmlns:p14="http://schemas.microsoft.com/office/powerpoint/2010/main" xmlns="" val="223019937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“Small” Business</a:t>
            </a:r>
          </a:p>
        </p:txBody>
      </p:sp>
      <p:sp>
        <p:nvSpPr>
          <p:cNvPr id="10243" name="Rectangle 3"/>
          <p:cNvSpPr>
            <a:spLocks noGrp="1" noChangeArrowheads="1"/>
          </p:cNvSpPr>
          <p:nvPr>
            <p:ph type="body" idx="1"/>
          </p:nvPr>
        </p:nvSpPr>
        <p:spPr>
          <a:xfrm>
            <a:off x="457200" y="1371600"/>
            <a:ext cx="8229600" cy="4754563"/>
          </a:xfrm>
        </p:spPr>
        <p:txBody>
          <a:bodyPr/>
          <a:lstStyle/>
          <a:p>
            <a:pPr eaLnBrk="1" hangingPunct="1">
              <a:buFontTx/>
              <a:buNone/>
            </a:pPr>
            <a:endParaRPr lang="en-US" sz="2800" smtClean="0"/>
          </a:p>
          <a:p>
            <a:pPr eaLnBrk="1" hangingPunct="1"/>
            <a:r>
              <a:rPr lang="en-US" sz="2800" smtClean="0"/>
              <a:t>a. a trading/service concern with total assets at cost excluding land and building upto Rs 50 million. </a:t>
            </a:r>
          </a:p>
          <a:p>
            <a:pPr eaLnBrk="1" hangingPunct="1"/>
            <a:r>
              <a:rPr lang="en-US" sz="2800" smtClean="0"/>
              <a:t>b. a manufacturing concern with total assets at cost excluding land and building upto Rs 100 million. </a:t>
            </a:r>
          </a:p>
          <a:p>
            <a:pPr eaLnBrk="1" hangingPunct="1"/>
            <a:r>
              <a:rPr lang="en-US" sz="2800" smtClean="0"/>
              <a:t>c. any concern (trading, service or manufacturing) with net sales not exceeding Rs 300 million as per latest financial statements.                                             </a:t>
            </a:r>
          </a:p>
        </p:txBody>
      </p:sp>
    </p:spTree>
    <p:extLst>
      <p:ext uri="{BB962C8B-B14F-4D97-AF65-F5344CB8AC3E}">
        <p14:creationId xmlns:p14="http://schemas.microsoft.com/office/powerpoint/2010/main" xmlns="" val="962155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“Small” Business</a:t>
            </a:r>
          </a:p>
        </p:txBody>
      </p:sp>
      <p:sp>
        <p:nvSpPr>
          <p:cNvPr id="11267" name="Rectangle 3"/>
          <p:cNvSpPr>
            <a:spLocks noGrp="1" noChangeArrowheads="1"/>
          </p:cNvSpPr>
          <p:nvPr>
            <p:ph type="body" idx="1"/>
          </p:nvPr>
        </p:nvSpPr>
        <p:spPr>
          <a:xfrm>
            <a:off x="457200" y="1371600"/>
            <a:ext cx="8229600" cy="4754563"/>
          </a:xfrm>
        </p:spPr>
        <p:txBody>
          <a:bodyPr/>
          <a:lstStyle/>
          <a:p>
            <a:pPr eaLnBrk="1" hangingPunct="1"/>
            <a:r>
              <a:rPr lang="en-US" smtClean="0"/>
              <a:t>Definition used by the Federal Bureau of Statistics:</a:t>
            </a:r>
          </a:p>
          <a:p>
            <a:pPr lvl="1" eaLnBrk="1" hangingPunct="1"/>
            <a:r>
              <a:rPr lang="en-US" smtClean="0"/>
              <a:t>Small – Less than 10 employees. </a:t>
            </a:r>
          </a:p>
        </p:txBody>
      </p:sp>
    </p:spTree>
    <p:extLst>
      <p:ext uri="{BB962C8B-B14F-4D97-AF65-F5344CB8AC3E}">
        <p14:creationId xmlns:p14="http://schemas.microsoft.com/office/powerpoint/2010/main" xmlns="" val="138457484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“Small” Business</a:t>
            </a:r>
          </a:p>
        </p:txBody>
      </p:sp>
      <p:sp>
        <p:nvSpPr>
          <p:cNvPr id="12291" name="Rectangle 3"/>
          <p:cNvSpPr>
            <a:spLocks noGrp="1" noChangeArrowheads="1"/>
          </p:cNvSpPr>
          <p:nvPr>
            <p:ph type="body" idx="1"/>
          </p:nvPr>
        </p:nvSpPr>
        <p:spPr>
          <a:xfrm>
            <a:off x="457200" y="1371600"/>
            <a:ext cx="8229600" cy="4754563"/>
          </a:xfrm>
        </p:spPr>
        <p:txBody>
          <a:bodyPr/>
          <a:lstStyle/>
          <a:p>
            <a:pPr eaLnBrk="1" hangingPunct="1">
              <a:lnSpc>
                <a:spcPct val="80000"/>
              </a:lnSpc>
            </a:pPr>
            <a:r>
              <a:rPr lang="en-US" sz="2800" smtClean="0"/>
              <a:t>Definition used by the Small Business Finance Corporation: </a:t>
            </a:r>
          </a:p>
          <a:p>
            <a:pPr eaLnBrk="1" hangingPunct="1">
              <a:lnSpc>
                <a:spcPct val="80000"/>
              </a:lnSpc>
            </a:pPr>
            <a:r>
              <a:rPr lang="en-US" sz="2800" smtClean="0"/>
              <a:t>“Small Business” was defined in the Small Business Finance Corporation Act  to mean an industry or an industrial, manufacturing or trading unit, or such other concern, the total value of the fixed asset of which does not exceed Rs. 20 million while a  “medium enterprise” is defined  as an industrial, manufacturing  or trading unit and such other concern the total value of the fixed assets of which does not exceed Rs. 100 million. </a:t>
            </a:r>
          </a:p>
        </p:txBody>
      </p:sp>
    </p:spTree>
    <p:extLst>
      <p:ext uri="{BB962C8B-B14F-4D97-AF65-F5344CB8AC3E}">
        <p14:creationId xmlns:p14="http://schemas.microsoft.com/office/powerpoint/2010/main" xmlns="" val="110707191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“Small” Business</a:t>
            </a:r>
          </a:p>
        </p:txBody>
      </p:sp>
      <p:sp>
        <p:nvSpPr>
          <p:cNvPr id="13315" name="Rectangle 3"/>
          <p:cNvSpPr>
            <a:spLocks noGrp="1" noChangeArrowheads="1"/>
          </p:cNvSpPr>
          <p:nvPr>
            <p:ph type="body" idx="1"/>
          </p:nvPr>
        </p:nvSpPr>
        <p:spPr>
          <a:xfrm>
            <a:off x="457200" y="1371600"/>
            <a:ext cx="8229600" cy="4754563"/>
          </a:xfrm>
        </p:spPr>
        <p:txBody>
          <a:bodyPr/>
          <a:lstStyle/>
          <a:p>
            <a:pPr eaLnBrk="1" hangingPunct="1"/>
            <a:r>
              <a:rPr lang="en-US" smtClean="0"/>
              <a:t>Definition used by the Punjab Small Industries Corporation:</a:t>
            </a:r>
          </a:p>
          <a:p>
            <a:pPr lvl="1" eaLnBrk="1" hangingPunct="1"/>
            <a:r>
              <a:rPr lang="en-US" smtClean="0"/>
              <a:t>Small – Fixed investment of upto Rs. 20 million (excluding land and building). </a:t>
            </a:r>
          </a:p>
        </p:txBody>
      </p:sp>
    </p:spTree>
    <p:extLst>
      <p:ext uri="{BB962C8B-B14F-4D97-AF65-F5344CB8AC3E}">
        <p14:creationId xmlns:p14="http://schemas.microsoft.com/office/powerpoint/2010/main" xmlns="" val="340315061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“Small” Business</a:t>
            </a:r>
          </a:p>
        </p:txBody>
      </p:sp>
      <p:sp>
        <p:nvSpPr>
          <p:cNvPr id="14339" name="Rectangle 3"/>
          <p:cNvSpPr>
            <a:spLocks noGrp="1" noChangeArrowheads="1"/>
          </p:cNvSpPr>
          <p:nvPr>
            <p:ph type="body" idx="1"/>
          </p:nvPr>
        </p:nvSpPr>
        <p:spPr>
          <a:xfrm>
            <a:off x="457200" y="1371600"/>
            <a:ext cx="8229600" cy="4754563"/>
          </a:xfrm>
        </p:spPr>
        <p:txBody>
          <a:bodyPr/>
          <a:lstStyle/>
          <a:p>
            <a:pPr eaLnBrk="1" hangingPunct="1"/>
            <a:r>
              <a:rPr lang="en-US" smtClean="0"/>
              <a:t>Definition provided by Small &amp; Medium Enterprise Development Authority </a:t>
            </a:r>
          </a:p>
          <a:p>
            <a:pPr eaLnBrk="1" hangingPunct="1"/>
            <a:r>
              <a:rPr lang="en-US" smtClean="0"/>
              <a:t>(SMEDA):</a:t>
            </a:r>
          </a:p>
          <a:p>
            <a:pPr lvl="1" eaLnBrk="1" hangingPunct="1"/>
            <a:r>
              <a:rPr lang="en-US" smtClean="0"/>
              <a:t>Micro – Less than 10 employees – Productive Assets upto Rs. 2 million. </a:t>
            </a:r>
          </a:p>
          <a:p>
            <a:pPr lvl="1" eaLnBrk="1" hangingPunct="1"/>
            <a:r>
              <a:rPr lang="en-US" smtClean="0"/>
              <a:t>Small – 10-35 employees – Productive Assets between Rs. 2 to 20 million. </a:t>
            </a:r>
          </a:p>
          <a:p>
            <a:pPr lvl="1" eaLnBrk="1" hangingPunct="1"/>
            <a:r>
              <a:rPr lang="en-US" smtClean="0"/>
              <a:t>Medium – 36-99 employees – Productive Assets between Rs. 20 to 40 million. </a:t>
            </a:r>
          </a:p>
        </p:txBody>
      </p:sp>
    </p:spTree>
    <p:extLst>
      <p:ext uri="{BB962C8B-B14F-4D97-AF65-F5344CB8AC3E}">
        <p14:creationId xmlns:p14="http://schemas.microsoft.com/office/powerpoint/2010/main" xmlns="" val="393162508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“Small” Business</a:t>
            </a:r>
          </a:p>
        </p:txBody>
      </p:sp>
      <p:sp>
        <p:nvSpPr>
          <p:cNvPr id="15363" name="Rectangle 3"/>
          <p:cNvSpPr>
            <a:spLocks noGrp="1" noChangeArrowheads="1"/>
          </p:cNvSpPr>
          <p:nvPr>
            <p:ph type="body" idx="1"/>
          </p:nvPr>
        </p:nvSpPr>
        <p:spPr>
          <a:xfrm>
            <a:off x="457200" y="1371600"/>
            <a:ext cx="8229600" cy="4754563"/>
          </a:xfrm>
        </p:spPr>
        <p:txBody>
          <a:bodyPr/>
          <a:lstStyle/>
          <a:p>
            <a:pPr eaLnBrk="1" hangingPunct="1"/>
            <a:r>
              <a:rPr lang="en-US" smtClean="0"/>
              <a:t>Recent Definition Proposal by SMEDA:</a:t>
            </a:r>
          </a:p>
          <a:p>
            <a:pPr lvl="1" eaLnBrk="1" hangingPunct="1"/>
            <a:r>
              <a:rPr lang="en-US" smtClean="0"/>
              <a:t>Micro – Less than 10 employees – Fixed assets including land &amp; building – Rs. 2.5 million. </a:t>
            </a:r>
          </a:p>
          <a:p>
            <a:pPr lvl="1" eaLnBrk="1" hangingPunct="1"/>
            <a:r>
              <a:rPr lang="en-US" smtClean="0"/>
              <a:t>Small – 10 to 49 employees – Fixed assets including land &amp; building – Rs. 45 million. </a:t>
            </a:r>
          </a:p>
          <a:p>
            <a:pPr lvl="1" eaLnBrk="1" hangingPunct="1"/>
            <a:r>
              <a:rPr lang="en-US" smtClean="0"/>
              <a:t>Medium – 50 to 249 employees – Fixed assets including land &amp; building – Rs. 85 million.</a:t>
            </a:r>
          </a:p>
        </p:txBody>
      </p:sp>
    </p:spTree>
    <p:extLst>
      <p:ext uri="{BB962C8B-B14F-4D97-AF65-F5344CB8AC3E}">
        <p14:creationId xmlns:p14="http://schemas.microsoft.com/office/powerpoint/2010/main" xmlns="" val="405369206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371600" y="152400"/>
            <a:ext cx="7620000" cy="1371600"/>
          </a:xfrm>
        </p:spPr>
        <p:txBody>
          <a:bodyPr/>
          <a:lstStyle/>
          <a:p>
            <a:pPr eaLnBrk="1" hangingPunct="1">
              <a:lnSpc>
                <a:spcPct val="80000"/>
              </a:lnSpc>
            </a:pPr>
            <a:r>
              <a:rPr lang="en-US" sz="3600" smtClean="0"/>
              <a:t>Need For </a:t>
            </a:r>
            <a:br>
              <a:rPr lang="en-US" sz="3600" smtClean="0"/>
            </a:br>
            <a:r>
              <a:rPr lang="en-US" sz="3600" smtClean="0"/>
              <a:t>Small Businesses</a:t>
            </a:r>
          </a:p>
        </p:txBody>
      </p:sp>
      <p:sp>
        <p:nvSpPr>
          <p:cNvPr id="8195" name="Rectangle 3"/>
          <p:cNvSpPr>
            <a:spLocks noGrp="1" noChangeArrowheads="1"/>
          </p:cNvSpPr>
          <p:nvPr>
            <p:ph type="body" idx="1"/>
          </p:nvPr>
        </p:nvSpPr>
        <p:spPr>
          <a:xfrm>
            <a:off x="1371600" y="1676400"/>
            <a:ext cx="7543800" cy="4267200"/>
          </a:xfrm>
        </p:spPr>
        <p:txBody>
          <a:bodyPr/>
          <a:lstStyle/>
          <a:p>
            <a:pPr eaLnBrk="1" hangingPunct="1">
              <a:lnSpc>
                <a:spcPct val="90000"/>
              </a:lnSpc>
            </a:pPr>
            <a:r>
              <a:rPr lang="en-US" dirty="0" smtClean="0"/>
              <a:t>Job Creation (67% </a:t>
            </a:r>
            <a:r>
              <a:rPr lang="en-US" dirty="0" err="1" smtClean="0"/>
              <a:t>labour</a:t>
            </a:r>
            <a:r>
              <a:rPr lang="en-US" dirty="0" smtClean="0"/>
              <a:t> force works in small businesses</a:t>
            </a:r>
          </a:p>
          <a:p>
            <a:pPr eaLnBrk="1" hangingPunct="1">
              <a:lnSpc>
                <a:spcPct val="65000"/>
              </a:lnSpc>
              <a:buFontTx/>
              <a:buNone/>
            </a:pPr>
            <a:endParaRPr lang="en-US" dirty="0" smtClean="0"/>
          </a:p>
          <a:p>
            <a:pPr eaLnBrk="1" hangingPunct="1">
              <a:lnSpc>
                <a:spcPct val="90000"/>
              </a:lnSpc>
            </a:pPr>
            <a:r>
              <a:rPr lang="en-US" dirty="0" smtClean="0"/>
              <a:t>Innovation</a:t>
            </a:r>
          </a:p>
          <a:p>
            <a:pPr lvl="1" eaLnBrk="1" hangingPunct="1">
              <a:lnSpc>
                <a:spcPct val="90000"/>
              </a:lnSpc>
            </a:pPr>
            <a:r>
              <a:rPr lang="en-US" dirty="0" smtClean="0"/>
              <a:t>Products/Services (computer, radio, photocopier)</a:t>
            </a:r>
          </a:p>
          <a:p>
            <a:pPr lvl="1" eaLnBrk="1" hangingPunct="1">
              <a:lnSpc>
                <a:spcPct val="90000"/>
              </a:lnSpc>
            </a:pPr>
            <a:r>
              <a:rPr lang="en-US" dirty="0" smtClean="0"/>
              <a:t>Processes</a:t>
            </a:r>
          </a:p>
          <a:p>
            <a:pPr lvl="1" eaLnBrk="1" hangingPunct="1">
              <a:lnSpc>
                <a:spcPct val="60000"/>
              </a:lnSpc>
              <a:buFontTx/>
              <a:buNone/>
            </a:pPr>
            <a:endParaRPr lang="en-US" dirty="0" smtClean="0"/>
          </a:p>
          <a:p>
            <a:pPr eaLnBrk="1" hangingPunct="1">
              <a:lnSpc>
                <a:spcPct val="90000"/>
              </a:lnSpc>
            </a:pPr>
            <a:r>
              <a:rPr lang="en-US" dirty="0" smtClean="0"/>
              <a:t>Important To Big Business</a:t>
            </a:r>
          </a:p>
        </p:txBody>
      </p:sp>
    </p:spTree>
    <p:extLst>
      <p:ext uri="{BB962C8B-B14F-4D97-AF65-F5344CB8AC3E}">
        <p14:creationId xmlns:p14="http://schemas.microsoft.com/office/powerpoint/2010/main" xmlns="" val="33681249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195">
                                            <p:bg/>
                                          </p:spTgt>
                                        </p:tgtEl>
                                        <p:attrNameLst>
                                          <p:attrName>style.visibility</p:attrName>
                                        </p:attrNameLst>
                                      </p:cBhvr>
                                      <p:to>
                                        <p:strVal val="visible"/>
                                      </p:to>
                                    </p:set>
                                    <p:animEffect transition="in" filter="blinds(horizontal)">
                                      <p:cBhvr>
                                        <p:cTn id="7" dur="500"/>
                                        <p:tgtEl>
                                          <p:spTgt spid="819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blinds(horizontal)">
                                      <p:cBhvr>
                                        <p:cTn id="12" dur="500"/>
                                        <p:tgtEl>
                                          <p:spTgt spid="8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blinds(horizontal)">
                                      <p:cBhvr>
                                        <p:cTn id="17" dur="500"/>
                                        <p:tgtEl>
                                          <p:spTgt spid="8195">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195">
                                            <p:txEl>
                                              <p:pRg st="3" end="3"/>
                                            </p:txEl>
                                          </p:spTgt>
                                        </p:tgtEl>
                                        <p:attrNameLst>
                                          <p:attrName>style.visibility</p:attrName>
                                        </p:attrNameLst>
                                      </p:cBhvr>
                                      <p:to>
                                        <p:strVal val="visible"/>
                                      </p:to>
                                    </p:set>
                                    <p:animEffect transition="in" filter="blinds(horizontal)">
                                      <p:cBhvr>
                                        <p:cTn id="20" dur="500"/>
                                        <p:tgtEl>
                                          <p:spTgt spid="8195">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animEffect transition="in" filter="blinds(horizontal)">
                                      <p:cBhvr>
                                        <p:cTn id="23" dur="500"/>
                                        <p:tgtEl>
                                          <p:spTgt spid="8195">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195">
                                            <p:txEl>
                                              <p:pRg st="6" end="6"/>
                                            </p:txEl>
                                          </p:spTgt>
                                        </p:tgtEl>
                                        <p:attrNameLst>
                                          <p:attrName>style.visibility</p:attrName>
                                        </p:attrNameLst>
                                      </p:cBhvr>
                                      <p:to>
                                        <p:strVal val="visible"/>
                                      </p:to>
                                    </p:set>
                                    <p:animEffect transition="in" filter="blinds(horizontal)">
                                      <p:cBhvr>
                                        <p:cTn id="28" dur="5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lnSpc>
                <a:spcPct val="80000"/>
              </a:lnSpc>
            </a:pPr>
            <a:r>
              <a:rPr lang="en-US" sz="3600" smtClean="0"/>
              <a:t>Small Business Industries</a:t>
            </a:r>
          </a:p>
        </p:txBody>
      </p:sp>
      <p:sp>
        <p:nvSpPr>
          <p:cNvPr id="9219" name="Rectangle 3"/>
          <p:cNvSpPr>
            <a:spLocks noGrp="1" noChangeArrowheads="1"/>
          </p:cNvSpPr>
          <p:nvPr>
            <p:ph type="body" idx="1"/>
          </p:nvPr>
        </p:nvSpPr>
        <p:spPr/>
        <p:txBody>
          <a:bodyPr/>
          <a:lstStyle/>
          <a:p>
            <a:pPr eaLnBrk="1" hangingPunct="1"/>
            <a:r>
              <a:rPr lang="en-US" sz="3600" smtClean="0"/>
              <a:t>Services </a:t>
            </a:r>
          </a:p>
          <a:p>
            <a:pPr eaLnBrk="1" hangingPunct="1"/>
            <a:r>
              <a:rPr lang="en-US" sz="3600" smtClean="0"/>
              <a:t>Construction</a:t>
            </a:r>
          </a:p>
          <a:p>
            <a:pPr eaLnBrk="1" hangingPunct="1"/>
            <a:r>
              <a:rPr lang="en-US" sz="3600" smtClean="0"/>
              <a:t>Finance &amp; Insurance (affiliates and agent)</a:t>
            </a:r>
          </a:p>
          <a:p>
            <a:pPr eaLnBrk="1" hangingPunct="1"/>
            <a:r>
              <a:rPr lang="en-US" sz="3600" smtClean="0"/>
              <a:t>Wholesaling</a:t>
            </a:r>
          </a:p>
          <a:p>
            <a:pPr eaLnBrk="1" hangingPunct="1"/>
            <a:r>
              <a:rPr lang="en-US" sz="3600" smtClean="0"/>
              <a:t>Transportation &amp; Manufacturing (taxi, tour operators)</a:t>
            </a:r>
          </a:p>
        </p:txBody>
      </p:sp>
    </p:spTree>
    <p:extLst>
      <p:ext uri="{BB962C8B-B14F-4D97-AF65-F5344CB8AC3E}">
        <p14:creationId xmlns:p14="http://schemas.microsoft.com/office/powerpoint/2010/main" xmlns="" val="40293825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219">
                                            <p:bg/>
                                          </p:spTgt>
                                        </p:tgtEl>
                                        <p:attrNameLst>
                                          <p:attrName>style.visibility</p:attrName>
                                        </p:attrNameLst>
                                      </p:cBhvr>
                                      <p:to>
                                        <p:strVal val="visible"/>
                                      </p:to>
                                    </p:set>
                                    <p:animEffect transition="in" filter="blinds(horizontal)">
                                      <p:cBhvr>
                                        <p:cTn id="7" dur="500"/>
                                        <p:tgtEl>
                                          <p:spTgt spid="921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blinds(horizontal)">
                                      <p:cBhvr>
                                        <p:cTn id="12" dur="500"/>
                                        <p:tgtEl>
                                          <p:spTgt spid="92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blinds(horizontal)">
                                      <p:cBhvr>
                                        <p:cTn id="17" dur="500"/>
                                        <p:tgtEl>
                                          <p:spTgt spid="921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blinds(horizontal)">
                                      <p:cBhvr>
                                        <p:cTn id="22" dur="500"/>
                                        <p:tgtEl>
                                          <p:spTgt spid="921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219">
                                            <p:txEl>
                                              <p:pRg st="3" end="3"/>
                                            </p:txEl>
                                          </p:spTgt>
                                        </p:tgtEl>
                                        <p:attrNameLst>
                                          <p:attrName>style.visibility</p:attrName>
                                        </p:attrNameLst>
                                      </p:cBhvr>
                                      <p:to>
                                        <p:strVal val="visible"/>
                                      </p:to>
                                    </p:set>
                                    <p:animEffect transition="in" filter="blinds(horizontal)">
                                      <p:cBhvr>
                                        <p:cTn id="27" dur="500"/>
                                        <p:tgtEl>
                                          <p:spTgt spid="921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219">
                                            <p:txEl>
                                              <p:pRg st="4" end="4"/>
                                            </p:txEl>
                                          </p:spTgt>
                                        </p:tgtEl>
                                        <p:attrNameLst>
                                          <p:attrName>style.visibility</p:attrName>
                                        </p:attrNameLst>
                                      </p:cBhvr>
                                      <p:to>
                                        <p:strVal val="visible"/>
                                      </p:to>
                                    </p:set>
                                    <p:animEffect transition="in" filter="blinds(horizontal)">
                                      <p:cBhvr>
                                        <p:cTn id="32"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z="5400" smtClean="0"/>
              <a:t>Entrepreneur</a:t>
            </a:r>
          </a:p>
        </p:txBody>
      </p:sp>
      <p:sp>
        <p:nvSpPr>
          <p:cNvPr id="11267" name="Rectangle 3"/>
          <p:cNvSpPr>
            <a:spLocks noGrp="1" noChangeArrowheads="1"/>
          </p:cNvSpPr>
          <p:nvPr>
            <p:ph type="body" idx="1"/>
          </p:nvPr>
        </p:nvSpPr>
        <p:spPr>
          <a:xfrm>
            <a:off x="1371600" y="1524000"/>
            <a:ext cx="7543800" cy="4495800"/>
          </a:xfrm>
        </p:spPr>
        <p:txBody>
          <a:bodyPr/>
          <a:lstStyle/>
          <a:p>
            <a:pPr eaLnBrk="1" hangingPunct="1">
              <a:lnSpc>
                <a:spcPct val="90000"/>
              </a:lnSpc>
            </a:pPr>
            <a:r>
              <a:rPr lang="en-US" sz="2400" smtClean="0"/>
              <a:t>Accepts Risks &amp; Opportunities In Creating/Operating A New Business with a primary goal of growth and expansion</a:t>
            </a:r>
          </a:p>
          <a:p>
            <a:pPr eaLnBrk="1" hangingPunct="1">
              <a:lnSpc>
                <a:spcPct val="90000"/>
              </a:lnSpc>
            </a:pPr>
            <a:r>
              <a:rPr lang="en-US" sz="2400" smtClean="0"/>
              <a:t>Characteristics</a:t>
            </a:r>
          </a:p>
          <a:p>
            <a:pPr lvl="1" eaLnBrk="1" hangingPunct="1">
              <a:lnSpc>
                <a:spcPct val="90000"/>
              </a:lnSpc>
            </a:pPr>
            <a:r>
              <a:rPr lang="en-US" smtClean="0"/>
              <a:t>Resourceful</a:t>
            </a:r>
          </a:p>
          <a:p>
            <a:pPr lvl="1" eaLnBrk="1" hangingPunct="1">
              <a:lnSpc>
                <a:spcPct val="90000"/>
              </a:lnSpc>
            </a:pPr>
            <a:r>
              <a:rPr lang="en-US" smtClean="0"/>
              <a:t>Good Customer Relations</a:t>
            </a:r>
          </a:p>
          <a:p>
            <a:pPr lvl="1" eaLnBrk="1" hangingPunct="1">
              <a:lnSpc>
                <a:spcPct val="90000"/>
              </a:lnSpc>
            </a:pPr>
            <a:r>
              <a:rPr lang="en-US" smtClean="0"/>
              <a:t>Desire To Be Own Boss- Gain Control Of Life</a:t>
            </a:r>
          </a:p>
          <a:p>
            <a:pPr lvl="1" eaLnBrk="1" hangingPunct="1">
              <a:lnSpc>
                <a:spcPct val="90000"/>
              </a:lnSpc>
            </a:pPr>
            <a:r>
              <a:rPr lang="en-US" smtClean="0"/>
              <a:t>Build For Family</a:t>
            </a:r>
          </a:p>
          <a:p>
            <a:pPr lvl="1" eaLnBrk="1" hangingPunct="1">
              <a:lnSpc>
                <a:spcPct val="90000"/>
              </a:lnSpc>
            </a:pPr>
            <a:r>
              <a:rPr lang="en-US" smtClean="0"/>
              <a:t>Tolerance For Uncertainty/Risk</a:t>
            </a:r>
          </a:p>
        </p:txBody>
      </p:sp>
    </p:spTree>
    <p:extLst>
      <p:ext uri="{BB962C8B-B14F-4D97-AF65-F5344CB8AC3E}">
        <p14:creationId xmlns:p14="http://schemas.microsoft.com/office/powerpoint/2010/main" xmlns="" val="25304067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267">
                                            <p:bg/>
                                          </p:spTgt>
                                        </p:tgtEl>
                                        <p:attrNameLst>
                                          <p:attrName>style.visibility</p:attrName>
                                        </p:attrNameLst>
                                      </p:cBhvr>
                                      <p:to>
                                        <p:strVal val="visible"/>
                                      </p:to>
                                    </p:set>
                                    <p:animEffect transition="in" filter="blinds(horizontal)">
                                      <p:cBhvr>
                                        <p:cTn id="7" dur="500"/>
                                        <p:tgtEl>
                                          <p:spTgt spid="1126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blinds(horizontal)">
                                      <p:cBhvr>
                                        <p:cTn id="12" dur="500"/>
                                        <p:tgtEl>
                                          <p:spTgt spid="112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267">
                                            <p:txEl>
                                              <p:pRg st="1" end="1"/>
                                            </p:txEl>
                                          </p:spTgt>
                                        </p:tgtEl>
                                        <p:attrNameLst>
                                          <p:attrName>style.visibility</p:attrName>
                                        </p:attrNameLst>
                                      </p:cBhvr>
                                      <p:to>
                                        <p:strVal val="visible"/>
                                      </p:to>
                                    </p:set>
                                    <p:animEffect transition="in" filter="blinds(horizontal)">
                                      <p:cBhvr>
                                        <p:cTn id="17" dur="500"/>
                                        <p:tgtEl>
                                          <p:spTgt spid="11267">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267">
                                            <p:txEl>
                                              <p:pRg st="2" end="2"/>
                                            </p:txEl>
                                          </p:spTgt>
                                        </p:tgtEl>
                                        <p:attrNameLst>
                                          <p:attrName>style.visibility</p:attrName>
                                        </p:attrNameLst>
                                      </p:cBhvr>
                                      <p:to>
                                        <p:strVal val="visible"/>
                                      </p:to>
                                    </p:set>
                                    <p:animEffect transition="in" filter="blinds(horizontal)">
                                      <p:cBhvr>
                                        <p:cTn id="20" dur="500"/>
                                        <p:tgtEl>
                                          <p:spTgt spid="11267">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267">
                                            <p:txEl>
                                              <p:pRg st="3" end="3"/>
                                            </p:txEl>
                                          </p:spTgt>
                                        </p:tgtEl>
                                        <p:attrNameLst>
                                          <p:attrName>style.visibility</p:attrName>
                                        </p:attrNameLst>
                                      </p:cBhvr>
                                      <p:to>
                                        <p:strVal val="visible"/>
                                      </p:to>
                                    </p:set>
                                    <p:animEffect transition="in" filter="blinds(horizontal)">
                                      <p:cBhvr>
                                        <p:cTn id="23" dur="500"/>
                                        <p:tgtEl>
                                          <p:spTgt spid="11267">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1267">
                                            <p:txEl>
                                              <p:pRg st="4" end="4"/>
                                            </p:txEl>
                                          </p:spTgt>
                                        </p:tgtEl>
                                        <p:attrNameLst>
                                          <p:attrName>style.visibility</p:attrName>
                                        </p:attrNameLst>
                                      </p:cBhvr>
                                      <p:to>
                                        <p:strVal val="visible"/>
                                      </p:to>
                                    </p:set>
                                    <p:animEffect transition="in" filter="blinds(horizontal)">
                                      <p:cBhvr>
                                        <p:cTn id="26" dur="500"/>
                                        <p:tgtEl>
                                          <p:spTgt spid="11267">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1267">
                                            <p:txEl>
                                              <p:pRg st="5" end="5"/>
                                            </p:txEl>
                                          </p:spTgt>
                                        </p:tgtEl>
                                        <p:attrNameLst>
                                          <p:attrName>style.visibility</p:attrName>
                                        </p:attrNameLst>
                                      </p:cBhvr>
                                      <p:to>
                                        <p:strVal val="visible"/>
                                      </p:to>
                                    </p:set>
                                    <p:animEffect transition="in" filter="blinds(horizontal)">
                                      <p:cBhvr>
                                        <p:cTn id="29" dur="500"/>
                                        <p:tgtEl>
                                          <p:spTgt spid="11267">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1267">
                                            <p:txEl>
                                              <p:pRg st="6" end="6"/>
                                            </p:txEl>
                                          </p:spTgt>
                                        </p:tgtEl>
                                        <p:attrNameLst>
                                          <p:attrName>style.visibility</p:attrName>
                                        </p:attrNameLst>
                                      </p:cBhvr>
                                      <p:to>
                                        <p:strVal val="visible"/>
                                      </p:to>
                                    </p:set>
                                    <p:animEffect transition="in" filter="blinds(horizontal)">
                                      <p:cBhvr>
                                        <p:cTn id="32" dur="500"/>
                                        <p:tgtEl>
                                          <p:spTgt spid="112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4800" smtClean="0"/>
              <a:t>Entrepreneurs</a:t>
            </a:r>
          </a:p>
        </p:txBody>
      </p:sp>
      <p:graphicFrame>
        <p:nvGraphicFramePr>
          <p:cNvPr id="12291" name="Group 3"/>
          <p:cNvGraphicFramePr>
            <a:graphicFrameLocks noGrp="1"/>
          </p:cNvGraphicFramePr>
          <p:nvPr>
            <p:ph type="tbl" idx="1"/>
          </p:nvPr>
        </p:nvGraphicFramePr>
        <p:xfrm>
          <a:off x="1371600" y="1524000"/>
          <a:ext cx="7543800" cy="4267200"/>
        </p:xfrm>
        <a:graphic>
          <a:graphicData uri="http://schemas.openxmlformats.org/drawingml/2006/table">
            <a:tbl>
              <a:tblPr/>
              <a:tblGrid>
                <a:gridCol w="3771900"/>
                <a:gridCol w="3771900"/>
              </a:tblGrid>
              <a:tr h="1066800">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4000" b="0" i="0" u="sng" strike="noStrike" cap="none" normalizeH="0" baseline="0" smtClean="0">
                          <a:ln>
                            <a:noFill/>
                          </a:ln>
                          <a:solidFill>
                            <a:schemeClr val="bg1"/>
                          </a:solidFill>
                          <a:effectLst/>
                          <a:latin typeface="Arial" charset="0"/>
                        </a:rPr>
                        <a:t>Yesterday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en-US" sz="4000" b="0" i="0" u="sng" strike="noStrike" cap="none" normalizeH="0" baseline="0" smtClean="0">
                          <a:ln>
                            <a:noFill/>
                          </a:ln>
                          <a:solidFill>
                            <a:schemeClr val="bg1"/>
                          </a:solidFill>
                          <a:effectLst/>
                          <a:latin typeface="Arial" charset="0"/>
                        </a:rPr>
                        <a:t>Today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1066800">
                <a:tc>
                  <a:txBody>
                    <a:bodyPr/>
                    <a:lstStyle/>
                    <a:p>
                      <a:pPr marL="0" marR="0" lvl="0" indent="0" algn="ctr" defTabSz="914400" rtl="0" eaLnBrk="1" fontAlgn="base" latinLnBrk="0" hangingPunct="1">
                        <a:lnSpc>
                          <a:spcPct val="15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Self-Reliant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5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Open-Minded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r>
              <a:tr h="1066800">
                <a:tc>
                  <a:txBody>
                    <a:bodyPr/>
                    <a:lstStyle/>
                    <a:p>
                      <a:pPr marL="0" marR="0" lvl="0" indent="0" algn="ctr" defTabSz="914400" rtl="0" eaLnBrk="1" fontAlgn="base" latinLnBrk="0" hangingPunct="1">
                        <a:lnSpc>
                          <a:spcPct val="15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Male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5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Male or Female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r>
              <a:tr h="1066800">
                <a:tc>
                  <a:txBody>
                    <a:bodyPr/>
                    <a:lstStyle/>
                    <a:p>
                      <a:pPr marL="0" marR="0" lvl="0" indent="0" algn="ctr" defTabSz="914400" rtl="0" eaLnBrk="1" fontAlgn="base" latinLnBrk="0" hangingPunct="1">
                        <a:lnSpc>
                          <a:spcPct val="15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Quick Decisions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Relies On Others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00"/>
                    </a:solidFill>
                  </a:tcPr>
                </a:tc>
              </a:tr>
            </a:tbl>
          </a:graphicData>
        </a:graphic>
      </p:graphicFrame>
    </p:spTree>
    <p:extLst>
      <p:ext uri="{BB962C8B-B14F-4D97-AF65-F5344CB8AC3E}">
        <p14:creationId xmlns:p14="http://schemas.microsoft.com/office/powerpoint/2010/main" xmlns="" val="312157682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lnSpc>
                <a:spcPct val="80000"/>
              </a:lnSpc>
            </a:pPr>
            <a:r>
              <a:rPr lang="en-US" sz="3600" smtClean="0"/>
              <a:t>Non-Financial Reasons To Start A Business</a:t>
            </a:r>
          </a:p>
        </p:txBody>
      </p:sp>
      <p:graphicFrame>
        <p:nvGraphicFramePr>
          <p:cNvPr id="13315" name="Object 3"/>
          <p:cNvGraphicFramePr>
            <a:graphicFrameLocks noChangeAspect="1"/>
          </p:cNvGraphicFramePr>
          <p:nvPr>
            <p:ph type="chart" idx="1"/>
          </p:nvPr>
        </p:nvGraphicFramePr>
        <p:xfrm>
          <a:off x="1381125" y="1524000"/>
          <a:ext cx="7527925" cy="4352925"/>
        </p:xfrm>
        <a:graphic>
          <a:graphicData uri="http://schemas.openxmlformats.org/presentationml/2006/ole">
            <p:oleObj spid="_x0000_s1026" name="Chart" r:id="rId3" imgW="7543800" imgH="4362602" progId="MSGraph.Chart.8">
              <p:embed followColorScheme="full"/>
            </p:oleObj>
          </a:graphicData>
        </a:graphic>
      </p:graphicFrame>
      <p:sp>
        <p:nvSpPr>
          <p:cNvPr id="20484" name="Text Box 4"/>
          <p:cNvSpPr txBox="1">
            <a:spLocks noChangeArrowheads="1"/>
          </p:cNvSpPr>
          <p:nvPr/>
        </p:nvSpPr>
        <p:spPr bwMode="auto">
          <a:xfrm>
            <a:off x="1524000" y="5943600"/>
            <a:ext cx="57912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a:latin typeface="Antique Olive" pitchFamily="34" charset="0"/>
              </a:rPr>
              <a:t>Source: CIBC World Markets, Economics &amp; Strategy, “Secrets to Small Business Success”, research.cibcwm.com/economic_public/ download/sb-ssbs-10192004.pdf </a:t>
            </a:r>
          </a:p>
        </p:txBody>
      </p:sp>
    </p:spTree>
    <p:extLst>
      <p:ext uri="{BB962C8B-B14F-4D97-AF65-F5344CB8AC3E}">
        <p14:creationId xmlns:p14="http://schemas.microsoft.com/office/powerpoint/2010/main" xmlns="" val="39660402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oleChartEl type="category" lvl="1"/>
                                          </p:spTgt>
                                        </p:tgtEl>
                                        <p:attrNameLst>
                                          <p:attrName>style.visibility</p:attrName>
                                        </p:attrNameLst>
                                      </p:cBhvr>
                                      <p:to>
                                        <p:strVal val="visible"/>
                                      </p:to>
                                    </p:set>
                                    <p:animEffect transition="in" filter="dissolve">
                                      <p:cBhvr>
                                        <p:cTn id="7" dur="500"/>
                                        <p:tgtEl>
                                          <p:spTgt spid="13315">
                                            <p:oleChartEl type="category" lvl="1"/>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315">
                                            <p:oleChartEl type="category" lvl="2"/>
                                          </p:spTgt>
                                        </p:tgtEl>
                                        <p:attrNameLst>
                                          <p:attrName>style.visibility</p:attrName>
                                        </p:attrNameLst>
                                      </p:cBhvr>
                                      <p:to>
                                        <p:strVal val="visible"/>
                                      </p:to>
                                    </p:set>
                                    <p:animEffect transition="in" filter="dissolve">
                                      <p:cBhvr>
                                        <p:cTn id="11" dur="500"/>
                                        <p:tgtEl>
                                          <p:spTgt spid="13315">
                                            <p:oleChartEl type="category" lvl="2"/>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315">
                                            <p:oleChartEl type="category" lvl="3"/>
                                          </p:spTgt>
                                        </p:tgtEl>
                                        <p:attrNameLst>
                                          <p:attrName>style.visibility</p:attrName>
                                        </p:attrNameLst>
                                      </p:cBhvr>
                                      <p:to>
                                        <p:strVal val="visible"/>
                                      </p:to>
                                    </p:set>
                                    <p:animEffect transition="in" filter="dissolve">
                                      <p:cBhvr>
                                        <p:cTn id="15" dur="500"/>
                                        <p:tgtEl>
                                          <p:spTgt spid="13315">
                                            <p:oleChartEl type="category" lvl="3"/>
                                          </p:spTgt>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315">
                                            <p:oleChartEl type="category" lvl="4"/>
                                          </p:spTgt>
                                        </p:tgtEl>
                                        <p:attrNameLst>
                                          <p:attrName>style.visibility</p:attrName>
                                        </p:attrNameLst>
                                      </p:cBhvr>
                                      <p:to>
                                        <p:strVal val="visible"/>
                                      </p:to>
                                    </p:set>
                                    <p:animEffect transition="in" filter="dissolve">
                                      <p:cBhvr>
                                        <p:cTn id="19" dur="500"/>
                                        <p:tgtEl>
                                          <p:spTgt spid="13315">
                                            <p:oleChartEl type="category" lvl="4"/>
                                          </p:spTgt>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3315">
                                            <p:oleChartEl type="category" lvl="5"/>
                                          </p:spTgt>
                                        </p:tgtEl>
                                        <p:attrNameLst>
                                          <p:attrName>style.visibility</p:attrName>
                                        </p:attrNameLst>
                                      </p:cBhvr>
                                      <p:to>
                                        <p:strVal val="visible"/>
                                      </p:to>
                                    </p:set>
                                    <p:animEffect transition="in" filter="dissolve">
                                      <p:cBhvr>
                                        <p:cTn id="23" dur="500"/>
                                        <p:tgtEl>
                                          <p:spTgt spid="13315">
                                            <p:oleChartEl type="category" lvl="5"/>
                                          </p:spTgt>
                                        </p:tgtEl>
                                      </p:cBhvr>
                                    </p:animEffect>
                                  </p:childTnLst>
                                </p:cTn>
                              </p:par>
                            </p:childTnLst>
                          </p:cTn>
                        </p:par>
                        <p:par>
                          <p:cTn id="24" fill="hold" nodeType="afterGroup">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3315">
                                            <p:oleChartEl type="category" lvl="6"/>
                                          </p:spTgt>
                                        </p:tgtEl>
                                        <p:attrNameLst>
                                          <p:attrName>style.visibility</p:attrName>
                                        </p:attrNameLst>
                                      </p:cBhvr>
                                      <p:to>
                                        <p:strVal val="visible"/>
                                      </p:to>
                                    </p:set>
                                    <p:animEffect transition="in" filter="dissolve">
                                      <p:cBhvr>
                                        <p:cTn id="27" dur="500"/>
                                        <p:tgtEl>
                                          <p:spTgt spid="13315">
                                            <p:oleChartEl type="category" lvl="6"/>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3315" grpId="0" bld="category"/>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lnSpc>
                <a:spcPct val="80000"/>
              </a:lnSpc>
            </a:pPr>
            <a:r>
              <a:rPr lang="en-US" sz="3600" smtClean="0"/>
              <a:t>Financial Reasons </a:t>
            </a:r>
            <a:br>
              <a:rPr lang="en-US" sz="3600" smtClean="0"/>
            </a:br>
            <a:r>
              <a:rPr lang="en-US" sz="3600" smtClean="0"/>
              <a:t>To Start A Business</a:t>
            </a:r>
          </a:p>
        </p:txBody>
      </p:sp>
      <p:graphicFrame>
        <p:nvGraphicFramePr>
          <p:cNvPr id="14339" name="Object 3"/>
          <p:cNvGraphicFramePr>
            <a:graphicFrameLocks noChangeAspect="1"/>
          </p:cNvGraphicFramePr>
          <p:nvPr>
            <p:ph type="chart" idx="1"/>
          </p:nvPr>
        </p:nvGraphicFramePr>
        <p:xfrm>
          <a:off x="1371600" y="1524000"/>
          <a:ext cx="7543800" cy="4419600"/>
        </p:xfrm>
        <a:graphic>
          <a:graphicData uri="http://schemas.openxmlformats.org/presentationml/2006/ole">
            <p:oleObj spid="_x0000_s2050" name="Chart" r:id="rId3" imgW="7543800" imgH="4267200" progId="MSGraph.Chart.8">
              <p:embed followColorScheme="full"/>
            </p:oleObj>
          </a:graphicData>
        </a:graphic>
      </p:graphicFrame>
      <p:sp>
        <p:nvSpPr>
          <p:cNvPr id="21508" name="Text Box 4"/>
          <p:cNvSpPr txBox="1">
            <a:spLocks noChangeArrowheads="1"/>
          </p:cNvSpPr>
          <p:nvPr/>
        </p:nvSpPr>
        <p:spPr bwMode="auto">
          <a:xfrm>
            <a:off x="1524000" y="5943600"/>
            <a:ext cx="57912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800">
                <a:latin typeface="Antique Olive" pitchFamily="34" charset="0"/>
              </a:rPr>
              <a:t>Source: CIBC World Markets, Economics &amp; Strategy, “Secrets to Small Business Success”, research.cibcwm.com/economic_public/ download/sb-ssbs-10192004.pdf </a:t>
            </a:r>
          </a:p>
        </p:txBody>
      </p:sp>
    </p:spTree>
    <p:extLst>
      <p:ext uri="{BB962C8B-B14F-4D97-AF65-F5344CB8AC3E}">
        <p14:creationId xmlns:p14="http://schemas.microsoft.com/office/powerpoint/2010/main" xmlns="" val="9106817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oleChartEl type="category" lvl="1"/>
                                          </p:spTgt>
                                        </p:tgtEl>
                                        <p:attrNameLst>
                                          <p:attrName>style.visibility</p:attrName>
                                        </p:attrNameLst>
                                      </p:cBhvr>
                                      <p:to>
                                        <p:strVal val="visible"/>
                                      </p:to>
                                    </p:set>
                                    <p:animEffect transition="in" filter="dissolve">
                                      <p:cBhvr>
                                        <p:cTn id="7" dur="500"/>
                                        <p:tgtEl>
                                          <p:spTgt spid="14339">
                                            <p:oleChartEl type="category" lvl="1"/>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4339">
                                            <p:oleChartEl type="category" lvl="2"/>
                                          </p:spTgt>
                                        </p:tgtEl>
                                        <p:attrNameLst>
                                          <p:attrName>style.visibility</p:attrName>
                                        </p:attrNameLst>
                                      </p:cBhvr>
                                      <p:to>
                                        <p:strVal val="visible"/>
                                      </p:to>
                                    </p:set>
                                    <p:animEffect transition="in" filter="dissolve">
                                      <p:cBhvr>
                                        <p:cTn id="11" dur="500"/>
                                        <p:tgtEl>
                                          <p:spTgt spid="14339">
                                            <p:oleChartEl type="category" lvl="2"/>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4339">
                                            <p:oleChartEl type="category" lvl="3"/>
                                          </p:spTgt>
                                        </p:tgtEl>
                                        <p:attrNameLst>
                                          <p:attrName>style.visibility</p:attrName>
                                        </p:attrNameLst>
                                      </p:cBhvr>
                                      <p:to>
                                        <p:strVal val="visible"/>
                                      </p:to>
                                    </p:set>
                                    <p:animEffect transition="in" filter="dissolve">
                                      <p:cBhvr>
                                        <p:cTn id="15" dur="500"/>
                                        <p:tgtEl>
                                          <p:spTgt spid="14339">
                                            <p:oleChartEl type="category" lvl="3"/>
                                          </p:spTgt>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339">
                                            <p:oleChartEl type="category" lvl="4"/>
                                          </p:spTgt>
                                        </p:tgtEl>
                                        <p:attrNameLst>
                                          <p:attrName>style.visibility</p:attrName>
                                        </p:attrNameLst>
                                      </p:cBhvr>
                                      <p:to>
                                        <p:strVal val="visible"/>
                                      </p:to>
                                    </p:set>
                                    <p:animEffect transition="in" filter="dissolve">
                                      <p:cBhvr>
                                        <p:cTn id="19" dur="500"/>
                                        <p:tgtEl>
                                          <p:spTgt spid="14339">
                                            <p:oleChartEl type="category" lvl="4"/>
                                          </p:spTgt>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4339">
                                            <p:oleChartEl type="category" lvl="5"/>
                                          </p:spTgt>
                                        </p:tgtEl>
                                        <p:attrNameLst>
                                          <p:attrName>style.visibility</p:attrName>
                                        </p:attrNameLst>
                                      </p:cBhvr>
                                      <p:to>
                                        <p:strVal val="visible"/>
                                      </p:to>
                                    </p:set>
                                    <p:animEffect transition="in" filter="dissolve">
                                      <p:cBhvr>
                                        <p:cTn id="23" dur="500"/>
                                        <p:tgtEl>
                                          <p:spTgt spid="14339">
                                            <p:oleChartEl type="category" lvl="5"/>
                                          </p:spTgt>
                                        </p:tgtEl>
                                      </p:cBhvr>
                                    </p:animEffect>
                                  </p:childTnLst>
                                </p:cTn>
                              </p:par>
                            </p:childTnLst>
                          </p:cTn>
                        </p:par>
                        <p:par>
                          <p:cTn id="24" fill="hold" nodeType="afterGroup">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4339">
                                            <p:oleChartEl type="category" lvl="6"/>
                                          </p:spTgt>
                                        </p:tgtEl>
                                        <p:attrNameLst>
                                          <p:attrName>style.visibility</p:attrName>
                                        </p:attrNameLst>
                                      </p:cBhvr>
                                      <p:to>
                                        <p:strVal val="visible"/>
                                      </p:to>
                                    </p:set>
                                    <p:animEffect transition="in" filter="dissolve">
                                      <p:cBhvr>
                                        <p:cTn id="27" dur="500"/>
                                        <p:tgtEl>
                                          <p:spTgt spid="14339">
                                            <p:oleChartEl type="category" lvl="6"/>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4339" grpId="0" bld="category"/>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lnSpc>
                <a:spcPct val="80000"/>
              </a:lnSpc>
            </a:pPr>
            <a:r>
              <a:rPr lang="en-US" sz="3600" smtClean="0"/>
              <a:t>Start/Operate</a:t>
            </a:r>
            <a:br>
              <a:rPr lang="en-US" sz="3600" smtClean="0"/>
            </a:br>
            <a:r>
              <a:rPr lang="en-US" sz="3600" smtClean="0"/>
              <a:t>Small Business</a:t>
            </a:r>
          </a:p>
        </p:txBody>
      </p:sp>
      <p:sp>
        <p:nvSpPr>
          <p:cNvPr id="56331" name="Rectangle 11"/>
          <p:cNvSpPr>
            <a:spLocks noChangeArrowheads="1"/>
          </p:cNvSpPr>
          <p:nvPr/>
        </p:nvSpPr>
        <p:spPr bwMode="auto">
          <a:xfrm>
            <a:off x="1371600" y="1524000"/>
            <a:ext cx="75438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lnSpc>
                <a:spcPct val="90000"/>
              </a:lnSpc>
              <a:spcBef>
                <a:spcPct val="20000"/>
              </a:spcBef>
              <a:buFontTx/>
              <a:buChar char="•"/>
            </a:pPr>
            <a:r>
              <a:rPr lang="en-US" sz="3600"/>
              <a:t>Role of internet</a:t>
            </a:r>
          </a:p>
          <a:p>
            <a:pPr marL="742950" lvl="1" indent="-285750">
              <a:lnSpc>
                <a:spcPct val="90000"/>
              </a:lnSpc>
              <a:spcBef>
                <a:spcPct val="20000"/>
              </a:spcBef>
              <a:buFontTx/>
              <a:buChar char="–"/>
            </a:pPr>
            <a:r>
              <a:rPr lang="en-US" sz="3200"/>
              <a:t>Opportunities</a:t>
            </a:r>
          </a:p>
          <a:p>
            <a:pPr marL="742950" lvl="1" indent="-285750">
              <a:lnSpc>
                <a:spcPct val="90000"/>
              </a:lnSpc>
              <a:spcBef>
                <a:spcPct val="20000"/>
              </a:spcBef>
              <a:buFontTx/>
              <a:buChar char="–"/>
            </a:pPr>
            <a:r>
              <a:rPr lang="en-US" sz="3200"/>
              <a:t>Information access</a:t>
            </a:r>
          </a:p>
          <a:p>
            <a:pPr marL="742950" lvl="1" indent="-285750">
              <a:lnSpc>
                <a:spcPct val="90000"/>
              </a:lnSpc>
              <a:spcBef>
                <a:spcPct val="20000"/>
              </a:spcBef>
            </a:pPr>
            <a:endParaRPr lang="en-US" sz="3200"/>
          </a:p>
        </p:txBody>
      </p:sp>
    </p:spTree>
    <p:extLst>
      <p:ext uri="{BB962C8B-B14F-4D97-AF65-F5344CB8AC3E}">
        <p14:creationId xmlns:p14="http://schemas.microsoft.com/office/powerpoint/2010/main" xmlns="" val="33271306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6331">
                                            <p:bg/>
                                          </p:spTgt>
                                        </p:tgtEl>
                                        <p:attrNameLst>
                                          <p:attrName>style.visibility</p:attrName>
                                        </p:attrNameLst>
                                      </p:cBhvr>
                                      <p:to>
                                        <p:strVal val="visible"/>
                                      </p:to>
                                    </p:set>
                                    <p:animEffect transition="in" filter="blinds(horizontal)">
                                      <p:cBhvr>
                                        <p:cTn id="7" dur="500"/>
                                        <p:tgtEl>
                                          <p:spTgt spid="5633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331">
                                            <p:txEl>
                                              <p:pRg st="0" end="0"/>
                                            </p:txEl>
                                          </p:spTgt>
                                        </p:tgtEl>
                                        <p:attrNameLst>
                                          <p:attrName>style.visibility</p:attrName>
                                        </p:attrNameLst>
                                      </p:cBhvr>
                                      <p:to>
                                        <p:strVal val="visible"/>
                                      </p:to>
                                    </p:set>
                                    <p:animEffect transition="in" filter="blinds(horizontal)">
                                      <p:cBhvr>
                                        <p:cTn id="12" dur="500"/>
                                        <p:tgtEl>
                                          <p:spTgt spid="56331">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6331">
                                            <p:txEl>
                                              <p:pRg st="1" end="1"/>
                                            </p:txEl>
                                          </p:spTgt>
                                        </p:tgtEl>
                                        <p:attrNameLst>
                                          <p:attrName>style.visibility</p:attrName>
                                        </p:attrNameLst>
                                      </p:cBhvr>
                                      <p:to>
                                        <p:strVal val="visible"/>
                                      </p:to>
                                    </p:set>
                                    <p:animEffect transition="in" filter="blinds(horizontal)">
                                      <p:cBhvr>
                                        <p:cTn id="15" dur="500"/>
                                        <p:tgtEl>
                                          <p:spTgt spid="56331">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6331">
                                            <p:txEl>
                                              <p:pRg st="2" end="2"/>
                                            </p:txEl>
                                          </p:spTgt>
                                        </p:tgtEl>
                                        <p:attrNameLst>
                                          <p:attrName>style.visibility</p:attrName>
                                        </p:attrNameLst>
                                      </p:cBhvr>
                                      <p:to>
                                        <p:strVal val="visible"/>
                                      </p:to>
                                    </p:set>
                                    <p:animEffect transition="in" filter="blinds(horizontal)">
                                      <p:cBhvr>
                                        <p:cTn id="18" dur="500"/>
                                        <p:tgtEl>
                                          <p:spTgt spid="563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1"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823</Words>
  <Application>Microsoft Office PowerPoint</Application>
  <PresentationFormat>On-screen Show (4:3)</PresentationFormat>
  <Paragraphs>90</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Chart</vt:lpstr>
      <vt:lpstr>Slide 1</vt:lpstr>
      <vt:lpstr>Chapter  4</vt:lpstr>
      <vt:lpstr>“Small” Business</vt:lpstr>
      <vt:lpstr>“Small” Business</vt:lpstr>
      <vt:lpstr>“Small” Business</vt:lpstr>
      <vt:lpstr>“Small” Business</vt:lpstr>
      <vt:lpstr>“Small” Business</vt:lpstr>
      <vt:lpstr>“Small” Business</vt:lpstr>
      <vt:lpstr>“Small” Business</vt:lpstr>
      <vt:lpstr>“Small” Business</vt:lpstr>
      <vt:lpstr>“Small” Business</vt:lpstr>
      <vt:lpstr>“Small” Business</vt:lpstr>
      <vt:lpstr>“Small” Business</vt:lpstr>
      <vt:lpstr>“Small” Business</vt:lpstr>
      <vt:lpstr>Need For  Small Businesses</vt:lpstr>
      <vt:lpstr>Small Business Industries</vt:lpstr>
      <vt:lpstr>Entrepreneur</vt:lpstr>
      <vt:lpstr>Entrepreneurs</vt:lpstr>
      <vt:lpstr>Non-Financial Reasons To Start A Business</vt:lpstr>
      <vt:lpstr>Financial Reasons  To Start A Business</vt:lpstr>
      <vt:lpstr>Start/Operate Small Business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3</cp:revision>
  <dcterms:created xsi:type="dcterms:W3CDTF">2012-05-25T05:25:06Z</dcterms:created>
  <dcterms:modified xsi:type="dcterms:W3CDTF">2012-05-25T07:33:27Z</dcterms:modified>
</cp:coreProperties>
</file>