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8442C-0825-423D-8A14-191EF78C8ED1}" type="datetimeFigureOut">
              <a:rPr lang="en-US" smtClean="0"/>
              <a:t>5/19/2012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E49FE-8E50-43AF-8BA4-074C13C8E5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Introduction to Business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2: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endParaRPr lang="en-US" sz="2400" dirty="0">
              <a:cs typeface="Arial" charset="0"/>
            </a:endParaRPr>
          </a:p>
          <a:p>
            <a:pPr algn="ctr"/>
            <a:r>
              <a:rPr lang="en-US" sz="2400" b="1" dirty="0">
                <a:cs typeface="Arial" charset="0"/>
              </a:rPr>
              <a:t>Introduction to Business</a:t>
            </a:r>
            <a:endParaRPr lang="en-US" sz="2400" dirty="0">
              <a:cs typeface="Arial" charset="0"/>
            </a:endParaRPr>
          </a:p>
          <a:p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100</a:t>
            </a:r>
          </a:p>
          <a:p>
            <a:endParaRPr lang="en-US" sz="2400" dirty="0">
              <a:cs typeface="Arial" charset="0"/>
            </a:endParaRPr>
          </a:p>
          <a:p>
            <a:endParaRPr lang="en-US" sz="2400" dirty="0"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00135-A856-4FF4-BFB1-39408585D7BF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Demand and Supply in a Market Economy</a:t>
            </a:r>
          </a:p>
        </p:txBody>
      </p:sp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86403C7-4653-4F23-98EB-90EF1DF9A26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9460" name="Rectangle 7"/>
          <p:cNvSpPr>
            <a:spLocks/>
          </p:cNvSpPr>
          <p:nvPr/>
        </p:nvSpPr>
        <p:spPr bwMode="auto">
          <a:xfrm>
            <a:off x="2286000" y="609600"/>
            <a:ext cx="6400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45000"/>
              </a:spcBef>
              <a:buFont typeface="Arial" charset="0"/>
              <a:buChar char="•"/>
            </a:pPr>
            <a:r>
              <a:rPr lang="en-US" sz="2800"/>
              <a:t>Demand and Supply Schedule</a:t>
            </a:r>
          </a:p>
          <a:p>
            <a:pPr marL="742950" lvl="1" indent="-285750">
              <a:spcBef>
                <a:spcPct val="45000"/>
              </a:spcBef>
              <a:buFont typeface="Arial" charset="0"/>
              <a:buChar char="–"/>
            </a:pPr>
            <a:r>
              <a:rPr lang="en-US" sz="2400"/>
              <a:t>The relationships among different levels of demand and supply at different price levels as obtained from marketing research, historical data, and other studies of the market.</a:t>
            </a:r>
          </a:p>
          <a:p>
            <a:pPr marL="1143000" lvl="2" indent="-228600">
              <a:spcBef>
                <a:spcPct val="45000"/>
              </a:spcBef>
              <a:buFont typeface="Arial" charset="0"/>
              <a:buChar char="•"/>
            </a:pPr>
            <a:r>
              <a:rPr lang="en-US" sz="2000" b="1"/>
              <a:t>Demand curve: </a:t>
            </a:r>
            <a:r>
              <a:rPr lang="en-US" sz="2000">
                <a:cs typeface="Arial" charset="0"/>
              </a:rPr>
              <a:t>H</a:t>
            </a:r>
            <a:r>
              <a:rPr lang="en-US" sz="2000"/>
              <a:t>ow much product will be demanded (bought) at different prices.</a:t>
            </a:r>
          </a:p>
          <a:p>
            <a:pPr marL="1143000" lvl="2" indent="-228600">
              <a:spcBef>
                <a:spcPct val="45000"/>
              </a:spcBef>
              <a:buFont typeface="Arial" charset="0"/>
              <a:buChar char="•"/>
            </a:pPr>
            <a:r>
              <a:rPr lang="en-US" sz="2000" b="1"/>
              <a:t>Supply curve: </a:t>
            </a:r>
            <a:r>
              <a:rPr lang="en-US" sz="2000"/>
              <a:t>How much product will be supplied (offered for sale) at different prices.</a:t>
            </a:r>
          </a:p>
          <a:p>
            <a:pPr marL="1143000" lvl="2" indent="-228600">
              <a:spcBef>
                <a:spcPct val="45000"/>
              </a:spcBef>
              <a:buFont typeface="Arial" charset="0"/>
              <a:buChar char="•"/>
            </a:pPr>
            <a:r>
              <a:rPr lang="en-US" sz="2000" b="1"/>
              <a:t>Market price</a:t>
            </a:r>
            <a:r>
              <a:rPr lang="en-US" sz="2000"/>
              <a:t> (equilibrium price): The price at which the quantity of goods demanded and the quantity of goods supplied are equal.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67B4AF8-2182-43FF-BAF5-82F4D0631B5C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2048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85800"/>
            <a:ext cx="8153400" cy="548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997772F-1162-4F25-AED0-397A5F14EA1F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21507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09600"/>
            <a:ext cx="8001000" cy="575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Surpluses and Shortages</a:t>
            </a:r>
          </a:p>
        </p:txBody>
      </p:sp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D7639AF-F1E6-45D3-9396-44783508D48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2532" name="Rectangle 7"/>
          <p:cNvSpPr>
            <a:spLocks/>
          </p:cNvSpPr>
          <p:nvPr/>
        </p:nvSpPr>
        <p:spPr bwMode="auto">
          <a:xfrm>
            <a:off x="2209800" y="609600"/>
            <a:ext cx="6553200" cy="566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35000"/>
              </a:spcBef>
              <a:buFont typeface="Arial" charset="0"/>
              <a:buChar char="•"/>
            </a:pPr>
            <a:r>
              <a:rPr lang="en-US" sz="3200"/>
              <a:t>Surplus</a:t>
            </a:r>
          </a:p>
          <a:p>
            <a:pPr marL="742950" lvl="1" indent="-285750">
              <a:lnSpc>
                <a:spcPct val="90000"/>
              </a:lnSpc>
              <a:spcBef>
                <a:spcPct val="35000"/>
              </a:spcBef>
              <a:buFont typeface="Arial" charset="0"/>
              <a:buChar char="–"/>
            </a:pPr>
            <a:r>
              <a:rPr lang="en-US" sz="2800"/>
              <a:t>A situation in which the quantity supplied exceeds the quantity demanded</a:t>
            </a:r>
          </a:p>
          <a:p>
            <a:pPr marL="1143000" lvl="2" indent="-228600">
              <a:lnSpc>
                <a:spcPct val="90000"/>
              </a:lnSpc>
              <a:spcBef>
                <a:spcPct val="35000"/>
              </a:spcBef>
              <a:buFont typeface="Arial" charset="0"/>
              <a:buChar char="•"/>
            </a:pPr>
            <a:r>
              <a:rPr lang="en-US" sz="2400"/>
              <a:t>Causes losses</a:t>
            </a:r>
          </a:p>
          <a:p>
            <a:pPr marL="342900" indent="-342900">
              <a:lnSpc>
                <a:spcPct val="90000"/>
              </a:lnSpc>
              <a:spcBef>
                <a:spcPct val="35000"/>
              </a:spcBef>
              <a:buFont typeface="Arial" charset="0"/>
              <a:buChar char="•"/>
            </a:pPr>
            <a:r>
              <a:rPr lang="en-US" sz="3200"/>
              <a:t>Shortage</a:t>
            </a:r>
          </a:p>
          <a:p>
            <a:pPr marL="742950" lvl="1" indent="-285750">
              <a:lnSpc>
                <a:spcPct val="90000"/>
              </a:lnSpc>
              <a:spcBef>
                <a:spcPct val="35000"/>
              </a:spcBef>
              <a:buFont typeface="Arial" charset="0"/>
              <a:buChar char="–"/>
            </a:pPr>
            <a:r>
              <a:rPr lang="en-US" sz="2800"/>
              <a:t>A situation in which the quantity demanded will be greater than the quantity supplied</a:t>
            </a:r>
          </a:p>
          <a:p>
            <a:pPr marL="1143000" lvl="2" indent="-228600">
              <a:lnSpc>
                <a:spcPct val="90000"/>
              </a:lnSpc>
              <a:spcBef>
                <a:spcPct val="35000"/>
              </a:spcBef>
              <a:buFont typeface="Arial" charset="0"/>
              <a:buChar char="•"/>
            </a:pPr>
            <a:r>
              <a:rPr lang="en-US" sz="2400"/>
              <a:t>Causes lost profits</a:t>
            </a:r>
          </a:p>
          <a:p>
            <a:pPr marL="1143000" lvl="2" indent="-228600">
              <a:lnSpc>
                <a:spcPct val="90000"/>
              </a:lnSpc>
              <a:spcBef>
                <a:spcPct val="35000"/>
              </a:spcBef>
              <a:buFont typeface="Arial" charset="0"/>
              <a:buChar char="•"/>
            </a:pPr>
            <a:r>
              <a:rPr lang="en-US" sz="2400"/>
              <a:t>Invites increased competition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Private enterprise in a Market Economy</a:t>
            </a:r>
          </a:p>
        </p:txBody>
      </p:sp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5CD8169-1DE4-4306-A249-A379BFF6B861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3556" name="Rectangle 7"/>
          <p:cNvSpPr>
            <a:spLocks/>
          </p:cNvSpPr>
          <p:nvPr/>
        </p:nvSpPr>
        <p:spPr bwMode="auto">
          <a:xfrm>
            <a:off x="2286000" y="609600"/>
            <a:ext cx="6400800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/>
              <a:t>Private Enterprise System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2800"/>
              <a:t>Allows individuals to pursue their own interests with minimal government restriction.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/>
              <a:t>Elements of a Private Enterprise System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2800"/>
              <a:t>Private property rights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2800"/>
              <a:t>Freedom of choice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2800"/>
              <a:t>Profits</a:t>
            </a:r>
          </a:p>
          <a:p>
            <a:pPr marL="742950" lvl="1" indent="-285750">
              <a:spcBef>
                <a:spcPct val="20000"/>
              </a:spcBef>
              <a:buFont typeface="Arial" charset="0"/>
              <a:buChar char="–"/>
            </a:pPr>
            <a:r>
              <a:rPr lang="en-US" sz="2800"/>
              <a:t>Competition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Degree of Competition</a:t>
            </a:r>
          </a:p>
        </p:txBody>
      </p:sp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D969DF3-2BB9-4431-827A-E51B15C5F877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4580" name="Rectangle 7"/>
          <p:cNvSpPr>
            <a:spLocks/>
          </p:cNvSpPr>
          <p:nvPr/>
        </p:nvSpPr>
        <p:spPr bwMode="auto">
          <a:xfrm>
            <a:off x="2362200" y="685800"/>
            <a:ext cx="6324600" cy="54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5000"/>
              </a:spcBef>
              <a:buFont typeface="Arial" charset="0"/>
              <a:buChar char="•"/>
            </a:pPr>
            <a:r>
              <a:rPr lang="en-US" sz="2800"/>
              <a:t>Perfect Competition</a:t>
            </a:r>
          </a:p>
          <a:p>
            <a:pPr marL="742950" lvl="1" indent="-285750">
              <a:lnSpc>
                <a:spcPct val="80000"/>
              </a:lnSpc>
              <a:spcBef>
                <a:spcPct val="25000"/>
              </a:spcBef>
              <a:buFont typeface="Arial" charset="0"/>
              <a:buChar char="–"/>
            </a:pPr>
            <a:r>
              <a:rPr lang="en-US" sz="2400"/>
              <a:t>Prices are determined by supply and demand because no single firm is powerful enough to influence the price of its product. </a:t>
            </a:r>
          </a:p>
          <a:p>
            <a:pPr marL="1143000" lvl="2" indent="-228600">
              <a:lnSpc>
                <a:spcPct val="80000"/>
              </a:lnSpc>
              <a:spcBef>
                <a:spcPct val="25000"/>
              </a:spcBef>
              <a:buFont typeface="Arial" charset="0"/>
              <a:buChar char="•"/>
            </a:pPr>
            <a:r>
              <a:rPr lang="en-US" sz="2000"/>
              <a:t>All firms in an industry are small.</a:t>
            </a:r>
          </a:p>
          <a:p>
            <a:pPr marL="1143000" lvl="2" indent="-228600">
              <a:lnSpc>
                <a:spcPct val="80000"/>
              </a:lnSpc>
              <a:spcBef>
                <a:spcPct val="25000"/>
              </a:spcBef>
              <a:buFont typeface="Arial" charset="0"/>
              <a:buChar char="•"/>
            </a:pPr>
            <a:r>
              <a:rPr lang="en-US" sz="2000"/>
              <a:t>The number of firms in the industry is large.</a:t>
            </a:r>
          </a:p>
          <a:p>
            <a:pPr marL="742950" lvl="1" indent="-285750">
              <a:lnSpc>
                <a:spcPct val="80000"/>
              </a:lnSpc>
              <a:spcBef>
                <a:spcPct val="25000"/>
              </a:spcBef>
              <a:buFont typeface="Arial" charset="0"/>
              <a:buChar char="–"/>
            </a:pPr>
            <a:r>
              <a:rPr lang="en-US" sz="2400"/>
              <a:t>Principles of perfect competition:</a:t>
            </a:r>
          </a:p>
          <a:p>
            <a:pPr marL="1143000" lvl="2" indent="-228600">
              <a:lnSpc>
                <a:spcPct val="80000"/>
              </a:lnSpc>
              <a:spcBef>
                <a:spcPct val="25000"/>
              </a:spcBef>
              <a:buFont typeface="Arial" charset="0"/>
              <a:buChar char="•"/>
            </a:pPr>
            <a:r>
              <a:rPr lang="en-US" sz="2000"/>
              <a:t>Buyers view all products as identical.</a:t>
            </a:r>
          </a:p>
          <a:p>
            <a:pPr marL="1143000" lvl="2" indent="-228600">
              <a:lnSpc>
                <a:spcPct val="80000"/>
              </a:lnSpc>
              <a:spcBef>
                <a:spcPct val="25000"/>
              </a:spcBef>
              <a:buFont typeface="Arial" charset="0"/>
              <a:buChar char="•"/>
            </a:pPr>
            <a:r>
              <a:rPr lang="en-US" sz="2000"/>
              <a:t>Buyers and sellers know the prices that others are paying and receiving in the marketplace.</a:t>
            </a:r>
          </a:p>
          <a:p>
            <a:pPr marL="1143000" lvl="2" indent="-228600">
              <a:lnSpc>
                <a:spcPct val="80000"/>
              </a:lnSpc>
              <a:spcBef>
                <a:spcPct val="25000"/>
              </a:spcBef>
              <a:buFont typeface="Arial" charset="0"/>
              <a:buChar char="•"/>
            </a:pPr>
            <a:r>
              <a:rPr lang="en-US" sz="2000"/>
              <a:t>It is easy for firms to enter or leave the market.</a:t>
            </a:r>
          </a:p>
          <a:p>
            <a:pPr marL="1143000" lvl="2" indent="-228600">
              <a:lnSpc>
                <a:spcPct val="80000"/>
              </a:lnSpc>
              <a:spcBef>
                <a:spcPct val="25000"/>
              </a:spcBef>
              <a:buFont typeface="Arial" charset="0"/>
              <a:buChar char="•"/>
            </a:pPr>
            <a:r>
              <a:rPr lang="en-US" sz="2000"/>
              <a:t>Prices are set exclusively by supply and demand and accepted by both sellers and buyers.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Degree of Competition (cont)</a:t>
            </a:r>
          </a:p>
        </p:txBody>
      </p:sp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3226653-D049-4FF6-8FCD-A4654AB1651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5604" name="Rectangle 7"/>
          <p:cNvSpPr>
            <a:spLocks/>
          </p:cNvSpPr>
          <p:nvPr/>
        </p:nvSpPr>
        <p:spPr bwMode="auto">
          <a:xfrm>
            <a:off x="2286000" y="685800"/>
            <a:ext cx="6400800" cy="54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40000"/>
              </a:spcBef>
              <a:buFont typeface="Arial" charset="0"/>
              <a:buChar char="•"/>
            </a:pPr>
            <a:r>
              <a:rPr lang="en-US" sz="2800"/>
              <a:t>Monopolistic Competition</a:t>
            </a:r>
          </a:p>
          <a:p>
            <a:pPr marL="742950" lvl="1" indent="-285750">
              <a:lnSpc>
                <a:spcPct val="90000"/>
              </a:lnSpc>
              <a:spcBef>
                <a:spcPct val="40000"/>
              </a:spcBef>
              <a:buFont typeface="Arial" charset="0"/>
              <a:buChar char="–"/>
            </a:pPr>
            <a:r>
              <a:rPr lang="en-US" sz="2400"/>
              <a:t>There are numerous sellers trying to differentiate their products from those of competitors so as to have some control over price. </a:t>
            </a:r>
          </a:p>
          <a:p>
            <a:pPr marL="742950" lvl="1" indent="-285750">
              <a:lnSpc>
                <a:spcPct val="90000"/>
              </a:lnSpc>
              <a:spcBef>
                <a:spcPct val="40000"/>
              </a:spcBef>
              <a:buFont typeface="Arial" charset="0"/>
              <a:buChar char="–"/>
            </a:pPr>
            <a:r>
              <a:rPr lang="en-US" sz="2400"/>
              <a:t>There are many sellers, though fewer than in pure competition. </a:t>
            </a:r>
          </a:p>
          <a:p>
            <a:pPr marL="742950" lvl="1" indent="-285750">
              <a:lnSpc>
                <a:spcPct val="90000"/>
              </a:lnSpc>
              <a:spcBef>
                <a:spcPct val="40000"/>
              </a:spcBef>
              <a:buFont typeface="Arial" charset="0"/>
              <a:buChar char="–"/>
            </a:pPr>
            <a:r>
              <a:rPr lang="en-US" sz="2400"/>
              <a:t>Sellers can enter or leave the market easily.</a:t>
            </a:r>
          </a:p>
          <a:p>
            <a:pPr marL="742950" lvl="1" indent="-285750">
              <a:lnSpc>
                <a:spcPct val="90000"/>
              </a:lnSpc>
              <a:spcBef>
                <a:spcPct val="40000"/>
              </a:spcBef>
              <a:buFont typeface="Arial" charset="0"/>
              <a:buChar char="–"/>
            </a:pPr>
            <a:r>
              <a:rPr lang="en-US" sz="2400"/>
              <a:t>The large number of buyers relative to sellers applies potential limits to prices.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Degree of Competition (cont)</a:t>
            </a:r>
          </a:p>
        </p:txBody>
      </p:sp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2CAF9D1-3DAC-4C09-B611-8C7D7C50E00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6628" name="Rectangle 7"/>
          <p:cNvSpPr>
            <a:spLocks/>
          </p:cNvSpPr>
          <p:nvPr/>
        </p:nvSpPr>
        <p:spPr bwMode="auto">
          <a:xfrm>
            <a:off x="2209800" y="685800"/>
            <a:ext cx="6477000" cy="54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40000"/>
              </a:spcBef>
              <a:buFont typeface="Arial" charset="0"/>
              <a:buChar char="•"/>
            </a:pPr>
            <a:r>
              <a:rPr lang="en-US" sz="2800"/>
              <a:t>Oligopoly</a:t>
            </a:r>
          </a:p>
          <a:p>
            <a:pPr marL="742950" lvl="1" indent="-285750">
              <a:lnSpc>
                <a:spcPct val="90000"/>
              </a:lnSpc>
              <a:spcBef>
                <a:spcPct val="40000"/>
              </a:spcBef>
              <a:buFont typeface="Arial" charset="0"/>
              <a:buChar char="–"/>
            </a:pPr>
            <a:r>
              <a:rPr lang="en-US" sz="2400"/>
              <a:t>An industry with only a few large sellers.</a:t>
            </a:r>
          </a:p>
          <a:p>
            <a:pPr marL="742950" lvl="1" indent="-285750">
              <a:lnSpc>
                <a:spcPct val="90000"/>
              </a:lnSpc>
              <a:spcBef>
                <a:spcPct val="40000"/>
              </a:spcBef>
              <a:buFont typeface="Arial" charset="0"/>
              <a:buChar char="–"/>
            </a:pPr>
            <a:r>
              <a:rPr lang="en-US" sz="2400"/>
              <a:t>Entry by new competitors is hard because large capital investment is needed.</a:t>
            </a:r>
          </a:p>
          <a:p>
            <a:pPr marL="742950" lvl="1" indent="-285750">
              <a:lnSpc>
                <a:spcPct val="90000"/>
              </a:lnSpc>
              <a:spcBef>
                <a:spcPct val="40000"/>
              </a:spcBef>
              <a:buFont typeface="Arial" charset="0"/>
              <a:buChar char="–"/>
            </a:pPr>
            <a:r>
              <a:rPr lang="en-US" sz="2400"/>
              <a:t>The actions of one firm can significantly affect the sales of every other firm in the industry.</a:t>
            </a:r>
          </a:p>
          <a:p>
            <a:pPr marL="742950" lvl="1" indent="-285750">
              <a:lnSpc>
                <a:spcPct val="90000"/>
              </a:lnSpc>
              <a:spcBef>
                <a:spcPct val="40000"/>
              </a:spcBef>
              <a:buFont typeface="Arial" charset="0"/>
              <a:buChar char="–"/>
            </a:pPr>
            <a:r>
              <a:rPr lang="en-US" sz="2400"/>
              <a:t>The prices of comparable products are usually similar.</a:t>
            </a:r>
          </a:p>
          <a:p>
            <a:pPr marL="742950" lvl="1" indent="-285750">
              <a:lnSpc>
                <a:spcPct val="90000"/>
              </a:lnSpc>
              <a:spcBef>
                <a:spcPct val="40000"/>
              </a:spcBef>
              <a:buFont typeface="Arial" charset="0"/>
              <a:buChar char="–"/>
            </a:pPr>
            <a:r>
              <a:rPr lang="en-US" sz="2400"/>
              <a:t>As the trend toward globalization continues, most experts believe that oligopolies will become increasingly prevalent.</a:t>
            </a:r>
            <a:endParaRPr lang="en-US" sz="2400" i="1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>
                <a:solidFill>
                  <a:srgbClr val="FF0000"/>
                </a:solidFill>
                <a:cs typeface="Arial" charset="0"/>
              </a:rPr>
              <a:t>Degree of Competition (cont)</a:t>
            </a:r>
          </a:p>
        </p:txBody>
      </p:sp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145D0E2-69DF-4404-BCF0-CA2323C452B7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7652" name="Rectangle 7"/>
          <p:cNvSpPr>
            <a:spLocks/>
          </p:cNvSpPr>
          <p:nvPr/>
        </p:nvSpPr>
        <p:spPr bwMode="auto">
          <a:xfrm>
            <a:off x="2286000" y="685800"/>
            <a:ext cx="6400800" cy="54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45000"/>
              </a:spcBef>
              <a:buFont typeface="Arial" charset="0"/>
              <a:buChar char="•"/>
            </a:pPr>
            <a:r>
              <a:rPr lang="en-US" sz="2800"/>
              <a:t>Monopoly</a:t>
            </a:r>
          </a:p>
          <a:p>
            <a:pPr marL="742950" lvl="1" indent="-285750">
              <a:lnSpc>
                <a:spcPct val="90000"/>
              </a:lnSpc>
              <a:spcBef>
                <a:spcPct val="45000"/>
              </a:spcBef>
              <a:buFont typeface="Arial" charset="0"/>
              <a:buChar char="–"/>
            </a:pPr>
            <a:r>
              <a:rPr lang="en-US" sz="2400"/>
              <a:t>An industry or market that has only one producer (or else is so dominated by one producer that other firms cannot compete with it). </a:t>
            </a:r>
          </a:p>
          <a:p>
            <a:pPr marL="1143000" lvl="2" indent="-228600">
              <a:lnSpc>
                <a:spcPct val="90000"/>
              </a:lnSpc>
              <a:spcBef>
                <a:spcPct val="45000"/>
              </a:spcBef>
              <a:buFont typeface="Arial" charset="0"/>
              <a:buChar char="•"/>
            </a:pPr>
            <a:r>
              <a:rPr lang="en-US" sz="2000"/>
              <a:t>The sole supplier enjoys complete control over the prices of its products; its only constraint is a decrease in consumer demand due to increased prices.</a:t>
            </a:r>
          </a:p>
          <a:p>
            <a:pPr marL="742950" lvl="1" indent="-285750">
              <a:lnSpc>
                <a:spcPct val="90000"/>
              </a:lnSpc>
              <a:spcBef>
                <a:spcPct val="45000"/>
              </a:spcBef>
              <a:buFont typeface="Arial" charset="0"/>
              <a:buChar char="–"/>
            </a:pPr>
            <a:r>
              <a:rPr lang="en-US" sz="2400" b="1"/>
              <a:t>Natural monopolies:</a:t>
            </a:r>
            <a:r>
              <a:rPr lang="en-US" sz="2400"/>
              <a:t> Industries in which one firm can most efficiently supply all needed goods or services; typically allowed and regulated by legislated acts and governmental agencies.</a:t>
            </a:r>
          </a:p>
          <a:p>
            <a:pPr marL="1143000" lvl="2" indent="-228600">
              <a:lnSpc>
                <a:spcPct val="90000"/>
              </a:lnSpc>
              <a:spcBef>
                <a:spcPct val="45000"/>
              </a:spcBef>
              <a:buFont typeface="Arial" charset="0"/>
              <a:buChar char="•"/>
            </a:pPr>
            <a:r>
              <a:rPr lang="en-US" sz="2000"/>
              <a:t>Example: Electric company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522</Words>
  <Application>Microsoft Office PowerPoint</Application>
  <PresentationFormat>On-screen Show (4:3)</PresentationFormat>
  <Paragraphs>80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4</cp:revision>
  <dcterms:created xsi:type="dcterms:W3CDTF">2012-05-19T11:04:53Z</dcterms:created>
  <dcterms:modified xsi:type="dcterms:W3CDTF">2012-05-19T12:14:06Z</dcterms:modified>
</cp:coreProperties>
</file>