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17" r:id="rId3"/>
    <p:sldId id="318"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19" r:id="rId24"/>
    <p:sldId id="32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24" autoAdjust="0"/>
    <p:restoredTop sz="94660"/>
  </p:normalViewPr>
  <p:slideViewPr>
    <p:cSldViewPr>
      <p:cViewPr>
        <p:scale>
          <a:sx n="76" d="100"/>
          <a:sy n="76" d="100"/>
        </p:scale>
        <p:origin x="-1134" y="2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024957-5AC7-4176-9F9C-ABE8B43E93FB}" type="datetimeFigureOut">
              <a:rPr lang="en-US" smtClean="0"/>
              <a:pPr/>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A7BE02-D06B-4FCD-9104-1DF5D1219407}" type="slidenum">
              <a:rPr lang="en-US" smtClean="0"/>
              <a:pPr/>
              <a:t>‹#›</a:t>
            </a:fld>
            <a:endParaRPr lang="en-US"/>
          </a:p>
        </p:txBody>
      </p:sp>
    </p:spTree>
    <p:extLst>
      <p:ext uri="{BB962C8B-B14F-4D97-AF65-F5344CB8AC3E}">
        <p14:creationId xmlns:p14="http://schemas.microsoft.com/office/powerpoint/2010/main" xmlns="" val="2037386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F60259-7003-4D8D-BDBA-094D51BB764D}"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1112AF-F21A-468A-8EAD-33EE036DEDA7}"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FECFB3-0145-4B8E-A58B-5CF05949A90F}"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85C262-034B-450D-8297-064E95950D34}"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75224E-CCFC-432E-9C52-FA145BAE4AE8}" type="datetime1">
              <a:rPr lang="en-US" smtClean="0"/>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C854FE-A00D-4897-8D2F-FBD511E05D11}" type="datetime1">
              <a:rPr lang="en-US" smtClean="0"/>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40E4F0-6091-4A28-851C-D452B610BDA7}" type="datetime1">
              <a:rPr lang="en-US" smtClean="0"/>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602743-6816-43AB-B98F-FFF1C1647440}"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85E6C-CFBE-47F5-A2B7-ADEA2B2830A8}"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EFD664-5D74-45E2-BBA6-B0EA0468A5DF}"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F344B0-421C-43C7-BA62-441263334736}"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31545B-6D10-4D83-B019-A5FD60B8876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AEA9B5-3D9F-46F3-B465-EBBE53DA1530}" type="datetime1">
              <a:rPr lang="en-US" smtClean="0"/>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31545B-6D10-4D83-B019-A5FD60B887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638800"/>
          </a:xfrm>
        </p:spPr>
        <p:txBody>
          <a:bodyPr>
            <a:normAutofit fontScale="90000"/>
          </a:bodyPr>
          <a:lstStyle/>
          <a:p>
            <a:r>
              <a:rPr lang="en-US" sz="4800" dirty="0"/>
              <a:t>Islamic Law of Contracts and </a:t>
            </a:r>
            <a:r>
              <a:rPr lang="en-US" sz="4800" dirty="0" smtClean="0"/>
              <a:t>Business Transactions</a:t>
            </a:r>
            <a:r>
              <a:rPr lang="en-US" sz="4800" b="1" dirty="0" smtClean="0"/>
              <a:t/>
            </a:r>
            <a:br>
              <a:rPr lang="en-US" sz="4800" b="1" dirty="0" smtClean="0"/>
            </a:br>
            <a:r>
              <a:rPr lang="en-US" sz="4800" b="1" dirty="0" smtClean="0"/>
              <a:t/>
            </a:r>
            <a:br>
              <a:rPr lang="en-US" sz="4800" b="1" dirty="0" smtClean="0"/>
            </a:br>
            <a:r>
              <a:rPr lang="en-US" sz="4800" b="1" dirty="0"/>
              <a:t/>
            </a:r>
            <a:br>
              <a:rPr lang="en-US" sz="4800" b="1" dirty="0"/>
            </a:br>
            <a:r>
              <a:rPr lang="en-US" sz="4800" b="1" dirty="0" smtClean="0"/>
              <a:t>by</a:t>
            </a:r>
            <a:br>
              <a:rPr lang="en-US" sz="4800" b="1" dirty="0" smtClean="0"/>
            </a:br>
            <a:r>
              <a:rPr lang="en-US" sz="4800" b="1" dirty="0" smtClean="0"/>
              <a:t>Dr. Syed </a:t>
            </a:r>
            <a:r>
              <a:rPr lang="en-US" sz="4800" b="1" dirty="0" err="1" smtClean="0"/>
              <a:t>Zulfiqar</a:t>
            </a:r>
            <a:r>
              <a:rPr lang="en-US" sz="4800" b="1" dirty="0" smtClean="0"/>
              <a:t> Ali Shah</a:t>
            </a:r>
            <a:br>
              <a:rPr lang="en-US" sz="4800" b="1" dirty="0" smtClean="0"/>
            </a:br>
            <a:r>
              <a:rPr lang="en-US" sz="4800" b="1" dirty="0" smtClean="0"/>
              <a:t/>
            </a:r>
            <a:br>
              <a:rPr lang="en-US" sz="4800" b="1" dirty="0" smtClean="0"/>
            </a:br>
            <a:endParaRPr lang="en-US" sz="5400" b="1" dirty="0">
              <a:latin typeface="Adobe Gothic Std B" pitchFamily="34" charset="-128"/>
              <a:ea typeface="Adobe Gothic Std B" pitchFamily="34" charset="-128"/>
            </a:endParaRPr>
          </a:p>
        </p:txBody>
      </p:sp>
      <p:sp>
        <p:nvSpPr>
          <p:cNvPr id="3" name="Slide Number Placeholder 2"/>
          <p:cNvSpPr>
            <a:spLocks noGrp="1"/>
          </p:cNvSpPr>
          <p:nvPr>
            <p:ph type="sldNum" sz="quarter" idx="12"/>
          </p:nvPr>
        </p:nvSpPr>
        <p:spPr/>
        <p:txBody>
          <a:bodyPr/>
          <a:lstStyle/>
          <a:p>
            <a:fld id="{9931545B-6D10-4D83-B019-A5FD60B88761}"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b="1" smtClean="0"/>
              <a:t>Summary of last lecture</a:t>
            </a:r>
          </a:p>
        </p:txBody>
      </p:sp>
      <p:sp>
        <p:nvSpPr>
          <p:cNvPr id="3075" name="Content Placeholder 2"/>
          <p:cNvSpPr>
            <a:spLocks noGrp="1"/>
          </p:cNvSpPr>
          <p:nvPr>
            <p:ph idx="1"/>
          </p:nvPr>
        </p:nvSpPr>
        <p:spPr>
          <a:xfrm>
            <a:off x="228600" y="1143000"/>
            <a:ext cx="8686800" cy="5334000"/>
          </a:xfrm>
        </p:spPr>
        <p:txBody>
          <a:bodyPr rtlCol="0">
            <a:normAutofit fontScale="92500" lnSpcReduction="10000"/>
          </a:bodyPr>
          <a:lstStyle/>
          <a:p>
            <a:r>
              <a:rPr lang="en-US" sz="2400" dirty="0"/>
              <a:t>Conditional or contingent contracts</a:t>
            </a:r>
          </a:p>
          <a:p>
            <a:r>
              <a:rPr lang="en-US" sz="2400" dirty="0"/>
              <a:t>Some Accessory Contracts</a:t>
            </a:r>
          </a:p>
          <a:p>
            <a:r>
              <a:rPr lang="en-US" sz="2400" dirty="0" err="1"/>
              <a:t>Wakalah</a:t>
            </a:r>
            <a:r>
              <a:rPr lang="en-US" sz="2400" dirty="0"/>
              <a:t> (Agency)</a:t>
            </a:r>
          </a:p>
          <a:p>
            <a:r>
              <a:rPr lang="en-US" sz="2400" dirty="0"/>
              <a:t>Types of </a:t>
            </a:r>
            <a:r>
              <a:rPr lang="en-US" sz="2400" dirty="0" err="1"/>
              <a:t>Wakalah</a:t>
            </a:r>
            <a:endParaRPr lang="en-US" sz="2400" dirty="0"/>
          </a:p>
          <a:p>
            <a:r>
              <a:rPr lang="en-US" sz="2400" dirty="0" err="1"/>
              <a:t>Wakalatul</a:t>
            </a:r>
            <a:r>
              <a:rPr lang="en-US" sz="2400" dirty="0"/>
              <a:t> </a:t>
            </a:r>
            <a:r>
              <a:rPr lang="en-US" sz="2400" dirty="0" err="1"/>
              <a:t>Istism¯ar</a:t>
            </a:r>
            <a:endParaRPr lang="en-US" sz="2400" dirty="0"/>
          </a:p>
          <a:p>
            <a:r>
              <a:rPr lang="en-US" sz="2400" dirty="0" err="1"/>
              <a:t>Tawarruq</a:t>
            </a:r>
            <a:endParaRPr lang="en-US" sz="2400" dirty="0"/>
          </a:p>
          <a:p>
            <a:r>
              <a:rPr lang="en-US" sz="2400" dirty="0"/>
              <a:t>Use of </a:t>
            </a:r>
            <a:r>
              <a:rPr lang="en-US" sz="2400" dirty="0" err="1"/>
              <a:t>Tawarruq</a:t>
            </a:r>
            <a:r>
              <a:rPr lang="en-US" sz="2400" dirty="0"/>
              <a:t> for Liquidity Management</a:t>
            </a:r>
          </a:p>
          <a:p>
            <a:r>
              <a:rPr lang="en-US" sz="2400" dirty="0" err="1"/>
              <a:t>Jualah</a:t>
            </a:r>
            <a:endParaRPr lang="en-US" sz="2400" dirty="0"/>
          </a:p>
          <a:p>
            <a:r>
              <a:rPr lang="en-US" sz="2400" dirty="0"/>
              <a:t>Parties to </a:t>
            </a:r>
            <a:r>
              <a:rPr lang="en-US" sz="2400" dirty="0" err="1"/>
              <a:t>Ju‘alah</a:t>
            </a:r>
            <a:endParaRPr lang="en-US" sz="2400" dirty="0"/>
          </a:p>
          <a:p>
            <a:r>
              <a:rPr lang="en-US" sz="2400" dirty="0"/>
              <a:t>Subject Matter of </a:t>
            </a:r>
            <a:r>
              <a:rPr lang="en-US" sz="2400" dirty="0" err="1"/>
              <a:t>Ju‘alah</a:t>
            </a:r>
            <a:r>
              <a:rPr lang="en-US" sz="2400" dirty="0"/>
              <a:t> and Reward</a:t>
            </a:r>
          </a:p>
          <a:p>
            <a:r>
              <a:rPr lang="en-US" sz="2400" dirty="0"/>
              <a:t>Execution of a </a:t>
            </a:r>
            <a:r>
              <a:rPr lang="en-US" sz="2400" dirty="0" err="1"/>
              <a:t>Ju‘alah</a:t>
            </a:r>
            <a:r>
              <a:rPr lang="en-US" sz="2400" dirty="0"/>
              <a:t> Contract</a:t>
            </a:r>
          </a:p>
          <a:p>
            <a:r>
              <a:rPr lang="en-US" sz="2400" dirty="0"/>
              <a:t>Parallel </a:t>
            </a:r>
            <a:r>
              <a:rPr lang="en-US" sz="2400" dirty="0" err="1"/>
              <a:t>Ju‘alah</a:t>
            </a:r>
            <a:r>
              <a:rPr lang="en-US" sz="2400" dirty="0"/>
              <a:t> Contracts</a:t>
            </a:r>
          </a:p>
          <a:p>
            <a:r>
              <a:rPr lang="en-US" sz="2400" dirty="0"/>
              <a:t>Practical Process in </a:t>
            </a:r>
            <a:r>
              <a:rPr lang="en-US" sz="2400" dirty="0" err="1"/>
              <a:t>Ju‘alah</a:t>
            </a:r>
            <a:r>
              <a:rPr lang="en-US" sz="2400" dirty="0"/>
              <a:t> by Islamic Banks</a:t>
            </a:r>
          </a:p>
          <a:p>
            <a:r>
              <a:rPr lang="en-US" sz="2400" dirty="0"/>
              <a:t>Some Islamic Financial Products Based on </a:t>
            </a:r>
            <a:r>
              <a:rPr lang="en-US" sz="2400" dirty="0" err="1"/>
              <a:t>Ju‘alah</a:t>
            </a:r>
            <a:endParaRPr lang="en-US" sz="2400" dirty="0"/>
          </a:p>
          <a:p>
            <a:pPr marL="420624" indent="-384048" eaLnBrk="1" fontAlgn="auto" hangingPunct="1">
              <a:spcAft>
                <a:spcPts val="0"/>
              </a:spcAft>
              <a:buFont typeface="Wingdings 2"/>
              <a:buChar char=""/>
              <a:defRPr/>
            </a:pPr>
            <a:endParaRPr lang="en-US" sz="2400" dirty="0" smtClean="0"/>
          </a:p>
          <a:p>
            <a:pPr marL="420624" indent="-384048" eaLnBrk="1" fontAlgn="auto" hangingPunct="1">
              <a:spcAft>
                <a:spcPts val="0"/>
              </a:spcAft>
              <a:buFont typeface="Wingdings 2"/>
              <a:buChar char=""/>
              <a:defRPr/>
            </a:pPr>
            <a:endParaRPr lang="en-US" sz="2400" dirty="0" smtClean="0"/>
          </a:p>
        </p:txBody>
      </p:sp>
      <p:sp>
        <p:nvSpPr>
          <p:cNvPr id="4" name="Slide Number Placeholder 3"/>
          <p:cNvSpPr>
            <a:spLocks noGrp="1"/>
          </p:cNvSpPr>
          <p:nvPr>
            <p:ph type="sldNum" sz="quarter" idx="12"/>
          </p:nvPr>
        </p:nvSpPr>
        <p:spPr/>
        <p:txBody>
          <a:bodyPr/>
          <a:lstStyle/>
          <a:p>
            <a:fld id="{9931545B-6D10-4D83-B019-A5FD60B88761}" type="slidenum">
              <a:rPr lang="en-US" smtClean="0"/>
              <a:pPr/>
              <a:t>2</a:t>
            </a:fld>
            <a:endParaRPr lang="en-US"/>
          </a:p>
        </p:txBody>
      </p:sp>
    </p:spTree>
    <p:extLst>
      <p:ext uri="{BB962C8B-B14F-4D97-AF65-F5344CB8AC3E}">
        <p14:creationId xmlns:p14="http://schemas.microsoft.com/office/powerpoint/2010/main" xmlns="" val="11763335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of todays lecture</a:t>
            </a:r>
            <a:endParaRPr lang="en-US" dirty="0"/>
          </a:p>
        </p:txBody>
      </p:sp>
      <p:sp>
        <p:nvSpPr>
          <p:cNvPr id="3" name="Content Placeholder 2"/>
          <p:cNvSpPr>
            <a:spLocks noGrp="1"/>
          </p:cNvSpPr>
          <p:nvPr>
            <p:ph idx="1"/>
          </p:nvPr>
        </p:nvSpPr>
        <p:spPr/>
        <p:txBody>
          <a:bodyPr>
            <a:normAutofit/>
          </a:bodyPr>
          <a:lstStyle/>
          <a:p>
            <a:r>
              <a:rPr lang="en-US" dirty="0" err="1" smtClean="0"/>
              <a:t>Bai</a:t>
            </a:r>
            <a:r>
              <a:rPr lang="en-US" dirty="0" smtClean="0"/>
              <a:t> Al ISTIJRAR (Supply Contract)</a:t>
            </a:r>
          </a:p>
          <a:p>
            <a:r>
              <a:rPr lang="en-US" dirty="0" smtClean="0"/>
              <a:t>Summary</a:t>
            </a:r>
          </a:p>
          <a:p>
            <a:r>
              <a:rPr lang="en-US" dirty="0" smtClean="0"/>
              <a:t>The Philosophy of Islamic Finance</a:t>
            </a:r>
            <a:endParaRPr lang="en-US" dirty="0"/>
          </a:p>
          <a:p>
            <a:pPr lvl="1"/>
            <a:r>
              <a:rPr lang="en-US" b="1" dirty="0"/>
              <a:t>Avoiding Interest:</a:t>
            </a:r>
          </a:p>
          <a:p>
            <a:pPr lvl="1"/>
            <a:r>
              <a:rPr lang="en-US" b="1" dirty="0"/>
              <a:t>Avoiding </a:t>
            </a:r>
            <a:r>
              <a:rPr lang="en-US" b="1" dirty="0" err="1"/>
              <a:t>Gharar</a:t>
            </a:r>
            <a:r>
              <a:rPr lang="en-US" b="1" dirty="0"/>
              <a:t>:</a:t>
            </a:r>
          </a:p>
          <a:p>
            <a:pPr lvl="1"/>
            <a:r>
              <a:rPr lang="en-US" b="1" dirty="0"/>
              <a:t>Avoiding Gambling &amp; Games of </a:t>
            </a:r>
            <a:r>
              <a:rPr lang="en-US" b="1" dirty="0" smtClean="0"/>
              <a:t>Chance</a:t>
            </a:r>
          </a:p>
          <a:p>
            <a:pPr lvl="1"/>
            <a:r>
              <a:rPr lang="en-US" b="1" dirty="0"/>
              <a:t>Alternative Financing Principles</a:t>
            </a:r>
            <a:endParaRPr lang="en-US" dirty="0" smtClean="0"/>
          </a:p>
          <a:p>
            <a:endParaRPr lang="en-US" dirty="0"/>
          </a:p>
        </p:txBody>
      </p:sp>
      <p:sp>
        <p:nvSpPr>
          <p:cNvPr id="4" name="Slide Number Placeholder 3"/>
          <p:cNvSpPr>
            <a:spLocks noGrp="1"/>
          </p:cNvSpPr>
          <p:nvPr>
            <p:ph type="sldNum" sz="quarter" idx="12"/>
          </p:nvPr>
        </p:nvSpPr>
        <p:spPr/>
        <p:txBody>
          <a:bodyPr/>
          <a:lstStyle/>
          <a:p>
            <a:fld id="{9931545B-6D10-4D83-B019-A5FD60B88761}" type="slidenum">
              <a:rPr lang="en-US" smtClean="0"/>
              <a:pPr/>
              <a:t>3</a:t>
            </a:fld>
            <a:endParaRPr lang="en-US"/>
          </a:p>
        </p:txBody>
      </p:sp>
    </p:spTree>
    <p:extLst>
      <p:ext uri="{BB962C8B-B14F-4D97-AF65-F5344CB8AC3E}">
        <p14:creationId xmlns:p14="http://schemas.microsoft.com/office/powerpoint/2010/main" xmlns="" val="17409791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BAI‘ AL ISTIJRAR (SUPPLY CONTRACT)</a:t>
            </a:r>
          </a:p>
        </p:txBody>
      </p:sp>
      <p:sp>
        <p:nvSpPr>
          <p:cNvPr id="3" name="Content Placeholder 2"/>
          <p:cNvSpPr>
            <a:spLocks noGrp="1"/>
          </p:cNvSpPr>
          <p:nvPr>
            <p:ph idx="1"/>
          </p:nvPr>
        </p:nvSpPr>
        <p:spPr/>
        <p:txBody>
          <a:bodyPr>
            <a:normAutofit fontScale="55000" lnSpcReduction="20000"/>
          </a:bodyPr>
          <a:lstStyle/>
          <a:p>
            <a:pPr marL="0" indent="0" algn="just">
              <a:buNone/>
            </a:pPr>
            <a:r>
              <a:rPr lang="en-US" dirty="0" err="1"/>
              <a:t>Istijrar</a:t>
            </a:r>
            <a:r>
              <a:rPr lang="en-US" dirty="0"/>
              <a:t> is not a specific mode; it is rather a repeat sale/purchase arrangement of normal </a:t>
            </a:r>
            <a:r>
              <a:rPr lang="en-US" dirty="0" smtClean="0"/>
              <a:t>sale in </a:t>
            </a:r>
            <a:r>
              <a:rPr lang="en-US" dirty="0"/>
              <a:t>which a seller agrees to sell various amounts/units of a commodity from time to time</a:t>
            </a:r>
            <a:r>
              <a:rPr lang="en-US" dirty="0" smtClean="0"/>
              <a:t>. The </a:t>
            </a:r>
            <a:r>
              <a:rPr lang="en-US" dirty="0"/>
              <a:t>seller may also deliver the commodity agreed upon once in a number of </a:t>
            </a:r>
            <a:r>
              <a:rPr lang="en-US" dirty="0" smtClean="0"/>
              <a:t>consignments and </a:t>
            </a:r>
            <a:r>
              <a:rPr lang="en-US" dirty="0"/>
              <a:t>the price may be determined in advance, with every consignment or after the </a:t>
            </a:r>
            <a:r>
              <a:rPr lang="en-US" dirty="0" smtClean="0"/>
              <a:t>delivery of </a:t>
            </a:r>
            <a:r>
              <a:rPr lang="en-US" dirty="0"/>
              <a:t>all consignments.</a:t>
            </a:r>
          </a:p>
          <a:p>
            <a:pPr marL="0" indent="0" algn="just">
              <a:buNone/>
            </a:pPr>
            <a:r>
              <a:rPr lang="en-US" dirty="0"/>
              <a:t>The terms and conditions of repeat sale may be of any normal cash or credit sale. </a:t>
            </a:r>
            <a:r>
              <a:rPr lang="en-US" dirty="0" smtClean="0"/>
              <a:t>An agreement </a:t>
            </a:r>
            <a:r>
              <a:rPr lang="en-US" dirty="0"/>
              <a:t>may take place between the buyer and the supplier, whereby the supplier </a:t>
            </a:r>
            <a:r>
              <a:rPr lang="en-US" dirty="0" smtClean="0"/>
              <a:t>agrees to </a:t>
            </a:r>
            <a:r>
              <a:rPr lang="en-US" dirty="0"/>
              <a:t>supply a particular product on an ongoing basis, for example monthly, at an agreed </a:t>
            </a:r>
            <a:r>
              <a:rPr lang="en-US" dirty="0" smtClean="0"/>
              <a:t>price and </a:t>
            </a:r>
            <a:r>
              <a:rPr lang="en-US" dirty="0"/>
              <a:t>on the basis of an agreed mode of payment.</a:t>
            </a:r>
          </a:p>
          <a:p>
            <a:pPr marL="0" indent="0" algn="just">
              <a:buNone/>
            </a:pPr>
            <a:r>
              <a:rPr lang="en-US" dirty="0"/>
              <a:t>This is a modus operandi by which a master agreement is signed for financing on </a:t>
            </a:r>
            <a:r>
              <a:rPr lang="en-US" dirty="0" smtClean="0"/>
              <a:t>an ongoing </a:t>
            </a:r>
            <a:r>
              <a:rPr lang="en-US" dirty="0"/>
              <a:t>basis under any suitable normal modes. As it is a normal day-to-day business</a:t>
            </a:r>
            <a:r>
              <a:rPr lang="en-US" dirty="0" smtClean="0"/>
              <a:t>, </a:t>
            </a:r>
            <a:r>
              <a:rPr lang="en-US" dirty="0" err="1" smtClean="0"/>
              <a:t>Shar¯ı´ah</a:t>
            </a:r>
            <a:r>
              <a:rPr lang="en-US" dirty="0" smtClean="0"/>
              <a:t> </a:t>
            </a:r>
            <a:r>
              <a:rPr lang="en-US" dirty="0"/>
              <a:t>scholars give some relaxation on the matter of fixation and payment of price </a:t>
            </a:r>
            <a:r>
              <a:rPr lang="en-US" dirty="0" smtClean="0"/>
              <a:t>if the </a:t>
            </a:r>
            <a:r>
              <a:rPr lang="en-US" dirty="0"/>
              <a:t>arrangement does not involve </a:t>
            </a:r>
            <a:r>
              <a:rPr lang="en-US" dirty="0" err="1"/>
              <a:t>Gharar</a:t>
            </a:r>
            <a:r>
              <a:rPr lang="en-US" dirty="0" smtClean="0"/>
              <a:t>. </a:t>
            </a:r>
            <a:r>
              <a:rPr lang="en-US" dirty="0"/>
              <a:t>Such types of arrangement take place </a:t>
            </a:r>
            <a:r>
              <a:rPr lang="en-US" dirty="0" smtClean="0"/>
              <a:t>between wholesalers </a:t>
            </a:r>
            <a:r>
              <a:rPr lang="en-US" dirty="0"/>
              <a:t>and retailers. Normally, the seller goes on delivering specified goods at the </a:t>
            </a:r>
            <a:r>
              <a:rPr lang="en-US" dirty="0" smtClean="0"/>
              <a:t>price known </a:t>
            </a:r>
            <a:r>
              <a:rPr lang="en-US" dirty="0"/>
              <a:t>to the buyer and the buyer makes payment on a monthly basis or as agreed </a:t>
            </a:r>
            <a:r>
              <a:rPr lang="en-US" dirty="0" smtClean="0"/>
              <a:t>between them</a:t>
            </a:r>
            <a:r>
              <a:rPr lang="en-US" dirty="0"/>
              <a:t>. A supplier of bread may go on supplying bread to a retailer for a month and may </a:t>
            </a:r>
            <a:r>
              <a:rPr lang="en-US" dirty="0" smtClean="0"/>
              <a:t>take payment </a:t>
            </a:r>
            <a:r>
              <a:rPr lang="en-US" dirty="0"/>
              <a:t>once after the month.</a:t>
            </a:r>
          </a:p>
        </p:txBody>
      </p:sp>
      <p:sp>
        <p:nvSpPr>
          <p:cNvPr id="4" name="Slide Number Placeholder 3"/>
          <p:cNvSpPr>
            <a:spLocks noGrp="1"/>
          </p:cNvSpPr>
          <p:nvPr>
            <p:ph type="sldNum" sz="quarter" idx="12"/>
          </p:nvPr>
        </p:nvSpPr>
        <p:spPr/>
        <p:txBody>
          <a:bodyPr/>
          <a:lstStyle/>
          <a:p>
            <a:fld id="{9931545B-6D10-4D83-B019-A5FD60B88761}" type="slidenum">
              <a:rPr lang="en-US" smtClean="0"/>
              <a:pPr/>
              <a:t>4</a:t>
            </a:fld>
            <a:endParaRPr lang="en-US"/>
          </a:p>
        </p:txBody>
      </p:sp>
    </p:spTree>
    <p:extLst>
      <p:ext uri="{BB962C8B-B14F-4D97-AF65-F5344CB8AC3E}">
        <p14:creationId xmlns:p14="http://schemas.microsoft.com/office/powerpoint/2010/main" xmlns="" val="732219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BAI‘ AL ISTIJRAR (SUPPLY CONTRACT)</a:t>
            </a:r>
          </a:p>
        </p:txBody>
      </p:sp>
      <p:sp>
        <p:nvSpPr>
          <p:cNvPr id="3" name="Content Placeholder 2"/>
          <p:cNvSpPr>
            <a:spLocks noGrp="1"/>
          </p:cNvSpPr>
          <p:nvPr>
            <p:ph idx="1"/>
          </p:nvPr>
        </p:nvSpPr>
        <p:spPr/>
        <p:txBody>
          <a:bodyPr/>
          <a:lstStyle/>
          <a:p>
            <a:pPr marL="0" indent="0" algn="just">
              <a:buNone/>
            </a:pPr>
            <a:r>
              <a:rPr lang="en-US" dirty="0"/>
              <a:t>However, if any formal or informal contracts take place on the basis of any specific mode</a:t>
            </a:r>
            <a:r>
              <a:rPr lang="en-US" dirty="0" smtClean="0"/>
              <a:t>, like </a:t>
            </a:r>
            <a:r>
              <a:rPr lang="en-US" dirty="0" err="1"/>
              <a:t>Murabaha</a:t>
            </a:r>
            <a:r>
              <a:rPr lang="en-US" dirty="0"/>
              <a:t> or Salam, their conditions and </a:t>
            </a:r>
            <a:r>
              <a:rPr lang="en-US" dirty="0" err="1"/>
              <a:t>Shar¯ı´ah</a:t>
            </a:r>
            <a:r>
              <a:rPr lang="en-US" dirty="0"/>
              <a:t> essentials have to be fulfilled. In </a:t>
            </a:r>
            <a:r>
              <a:rPr lang="en-US" dirty="0" smtClean="0"/>
              <a:t>the case </a:t>
            </a:r>
            <a:r>
              <a:rPr lang="en-US" dirty="0"/>
              <a:t>of </a:t>
            </a:r>
            <a:r>
              <a:rPr lang="en-US" dirty="0" err="1"/>
              <a:t>Murabaha</a:t>
            </a:r>
            <a:r>
              <a:rPr lang="en-US" dirty="0"/>
              <a:t>, for example, separate offer and acceptance would be needed for </a:t>
            </a:r>
            <a:r>
              <a:rPr lang="en-US" dirty="0" smtClean="0"/>
              <a:t>every consignment</a:t>
            </a:r>
            <a:r>
              <a:rPr lang="en-US" dirty="0"/>
              <a:t>, based upon requisition of the client.</a:t>
            </a:r>
          </a:p>
        </p:txBody>
      </p:sp>
      <p:sp>
        <p:nvSpPr>
          <p:cNvPr id="4" name="Slide Number Placeholder 3"/>
          <p:cNvSpPr>
            <a:spLocks noGrp="1"/>
          </p:cNvSpPr>
          <p:nvPr>
            <p:ph type="sldNum" sz="quarter" idx="12"/>
          </p:nvPr>
        </p:nvSpPr>
        <p:spPr/>
        <p:txBody>
          <a:bodyPr/>
          <a:lstStyle/>
          <a:p>
            <a:fld id="{9931545B-6D10-4D83-B019-A5FD60B88761}" type="slidenum">
              <a:rPr lang="en-US" smtClean="0"/>
              <a:pPr/>
              <a:t>5</a:t>
            </a:fld>
            <a:endParaRPr lang="en-US"/>
          </a:p>
        </p:txBody>
      </p:sp>
    </p:spTree>
    <p:extLst>
      <p:ext uri="{BB962C8B-B14F-4D97-AF65-F5344CB8AC3E}">
        <p14:creationId xmlns:p14="http://schemas.microsoft.com/office/powerpoint/2010/main" xmlns="" val="14307448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3" name="Content Placeholder 2"/>
          <p:cNvSpPr>
            <a:spLocks noGrp="1"/>
          </p:cNvSpPr>
          <p:nvPr>
            <p:ph idx="1"/>
          </p:nvPr>
        </p:nvSpPr>
        <p:spPr/>
        <p:txBody>
          <a:bodyPr>
            <a:normAutofit fontScale="55000" lnSpcReduction="20000"/>
          </a:bodyPr>
          <a:lstStyle/>
          <a:p>
            <a:pPr marL="0" indent="0" algn="just">
              <a:buNone/>
            </a:pPr>
            <a:r>
              <a:rPr lang="en-US" dirty="0"/>
              <a:t>All commercial transactions must be governed by the respective rules and norms of </a:t>
            </a:r>
            <a:r>
              <a:rPr lang="en-US" dirty="0" smtClean="0"/>
              <a:t>Islamic ethics</a:t>
            </a:r>
            <a:r>
              <a:rPr lang="en-US" dirty="0"/>
              <a:t>, as enunciated by the </a:t>
            </a:r>
            <a:r>
              <a:rPr lang="en-US" dirty="0" err="1"/>
              <a:t>Shar¯ı´ah</a:t>
            </a:r>
            <a:r>
              <a:rPr lang="en-US" dirty="0"/>
              <a:t>. The Islamic system disapproves of any exploitation </a:t>
            </a:r>
            <a:r>
              <a:rPr lang="en-US" dirty="0" smtClean="0"/>
              <a:t>or injustice </a:t>
            </a:r>
            <a:r>
              <a:rPr lang="en-US" dirty="0"/>
              <a:t>on the part of any of the parties involved. To achieve this objective, the </a:t>
            </a:r>
            <a:r>
              <a:rPr lang="en-US" dirty="0" err="1" smtClean="0"/>
              <a:t>Shar¯ı´ah</a:t>
            </a:r>
            <a:r>
              <a:rPr lang="en-US" dirty="0" smtClean="0"/>
              <a:t> has </a:t>
            </a:r>
            <a:r>
              <a:rPr lang="en-US" dirty="0"/>
              <a:t>advised some prohibitions and recommended some ethics. Detailed study of the </a:t>
            </a:r>
            <a:r>
              <a:rPr lang="en-US" dirty="0" smtClean="0"/>
              <a:t>rules and </a:t>
            </a:r>
            <a:r>
              <a:rPr lang="en-US" dirty="0"/>
              <a:t>norms reveals that Islamic finance is, in essence, an ethical system and ethics need </a:t>
            </a:r>
            <a:r>
              <a:rPr lang="en-US" dirty="0" smtClean="0"/>
              <a:t>to be </a:t>
            </a:r>
            <a:r>
              <a:rPr lang="en-US" dirty="0"/>
              <a:t>an inseparable part of the system.</a:t>
            </a:r>
          </a:p>
          <a:p>
            <a:pPr marL="0" indent="0" algn="just">
              <a:buNone/>
            </a:pPr>
            <a:r>
              <a:rPr lang="en-US" dirty="0"/>
              <a:t>What is not prohibited is permissible. Therefore, all contracts are valid unless they </a:t>
            </a:r>
            <a:r>
              <a:rPr lang="en-US" dirty="0" smtClean="0"/>
              <a:t>violate the </a:t>
            </a:r>
            <a:r>
              <a:rPr lang="en-US" dirty="0"/>
              <a:t>text of the Holy </a:t>
            </a:r>
            <a:r>
              <a:rPr lang="en-US" dirty="0" err="1"/>
              <a:t>Qur</a:t>
            </a:r>
            <a:r>
              <a:rPr lang="en-US" dirty="0"/>
              <a:t>’¯an or </a:t>
            </a:r>
            <a:r>
              <a:rPr lang="en-US" dirty="0" err="1"/>
              <a:t>Sunnah</a:t>
            </a:r>
            <a:r>
              <a:rPr lang="en-US" dirty="0"/>
              <a:t> of the holy Prophet (</a:t>
            </a:r>
            <a:r>
              <a:rPr lang="en-US" dirty="0" err="1"/>
              <a:t>pbuh</a:t>
            </a:r>
            <a:r>
              <a:rPr lang="en-US" dirty="0"/>
              <a:t>), or are in conflict with </a:t>
            </a:r>
            <a:r>
              <a:rPr lang="en-US" dirty="0" smtClean="0"/>
              <a:t>the objectives </a:t>
            </a:r>
            <a:r>
              <a:rPr lang="en-US" dirty="0"/>
              <a:t>of the </a:t>
            </a:r>
            <a:r>
              <a:rPr lang="en-US" dirty="0" err="1"/>
              <a:t>Shar¯ı´ah</a:t>
            </a:r>
            <a:r>
              <a:rPr lang="en-US" dirty="0" smtClean="0"/>
              <a:t>. A </a:t>
            </a:r>
            <a:r>
              <a:rPr lang="en-US" dirty="0"/>
              <a:t>property is either a specific existent object (‘</a:t>
            </a:r>
            <a:r>
              <a:rPr lang="en-US" dirty="0" err="1"/>
              <a:t>Ayn</a:t>
            </a:r>
            <a:r>
              <a:rPr lang="en-US" dirty="0"/>
              <a:t>), e.g. a house, or an object </a:t>
            </a:r>
            <a:r>
              <a:rPr lang="en-US" dirty="0" smtClean="0"/>
              <a:t>defined generically </a:t>
            </a:r>
            <a:r>
              <a:rPr lang="en-US" dirty="0"/>
              <a:t>or abstractly by an obligation (</a:t>
            </a:r>
            <a:r>
              <a:rPr lang="en-US" dirty="0" err="1"/>
              <a:t>Dayn</a:t>
            </a:r>
            <a:r>
              <a:rPr lang="en-US" dirty="0"/>
              <a:t>). One can subdivide sale according to </a:t>
            </a:r>
            <a:r>
              <a:rPr lang="en-US" dirty="0" smtClean="0"/>
              <a:t>the types </a:t>
            </a:r>
            <a:r>
              <a:rPr lang="en-US" dirty="0"/>
              <a:t>of </a:t>
            </a:r>
            <a:r>
              <a:rPr lang="en-US" dirty="0" err="1"/>
              <a:t>Mabi</a:t>
            </a:r>
            <a:r>
              <a:rPr lang="en-US" dirty="0"/>
              <a:t>‘ being exchanged. The mode of </a:t>
            </a:r>
            <a:r>
              <a:rPr lang="en-US" dirty="0" err="1"/>
              <a:t>Murabaha</a:t>
            </a:r>
            <a:r>
              <a:rPr lang="en-US" dirty="0"/>
              <a:t> can be used in trading of ‘</a:t>
            </a:r>
            <a:r>
              <a:rPr lang="en-US" dirty="0" err="1" smtClean="0"/>
              <a:t>Ayn</a:t>
            </a:r>
            <a:r>
              <a:rPr lang="en-US" dirty="0" smtClean="0"/>
              <a:t> and </a:t>
            </a:r>
            <a:r>
              <a:rPr lang="en-US" dirty="0"/>
              <a:t>merchandise and not in credit documents or </a:t>
            </a:r>
            <a:r>
              <a:rPr lang="en-US" dirty="0" err="1"/>
              <a:t>Dayn</a:t>
            </a:r>
            <a:r>
              <a:rPr lang="en-US" dirty="0"/>
              <a:t>.</a:t>
            </a:r>
          </a:p>
          <a:p>
            <a:pPr marL="0" indent="0" algn="just">
              <a:buNone/>
            </a:pPr>
            <a:r>
              <a:rPr lang="en-US" dirty="0"/>
              <a:t>The prohibition of sale of a debt for a debt affects when obligations (to perform or </a:t>
            </a:r>
            <a:r>
              <a:rPr lang="en-US" dirty="0" smtClean="0"/>
              <a:t>to pay</a:t>
            </a:r>
            <a:r>
              <a:rPr lang="en-US" dirty="0"/>
              <a:t>) are delayed, and when such obligations may be bought, sold or otherwise transferred</a:t>
            </a:r>
            <a:r>
              <a:rPr lang="en-US" dirty="0" smtClean="0"/>
              <a:t>. In </a:t>
            </a:r>
            <a:r>
              <a:rPr lang="en-US" dirty="0"/>
              <a:t>a transaction, any of the two counter values can be postponed, i.e. payment of the price</a:t>
            </a:r>
            <a:r>
              <a:rPr lang="en-US" dirty="0" smtClean="0"/>
              <a:t>, or </a:t>
            </a:r>
            <a:r>
              <a:rPr lang="en-US" dirty="0"/>
              <a:t>delivery of the commodity. While the former is a credit sale or </a:t>
            </a:r>
            <a:r>
              <a:rPr lang="en-US" dirty="0" err="1"/>
              <a:t>Bai</a:t>
            </a:r>
            <a:r>
              <a:rPr lang="en-US" dirty="0"/>
              <a:t>‘ </a:t>
            </a:r>
            <a:r>
              <a:rPr lang="en-US" dirty="0" err="1"/>
              <a:t>Mu’ajjal</a:t>
            </a:r>
            <a:r>
              <a:rPr lang="en-US" dirty="0"/>
              <a:t>, the </a:t>
            </a:r>
            <a:r>
              <a:rPr lang="en-US" dirty="0" smtClean="0"/>
              <a:t>latter refers </a:t>
            </a:r>
            <a:r>
              <a:rPr lang="en-US" dirty="0"/>
              <a:t>to a future sale wherein the goods sold are to be supplied later against prepaid </a:t>
            </a:r>
            <a:r>
              <a:rPr lang="en-US" dirty="0" smtClean="0"/>
              <a:t>price (</a:t>
            </a:r>
            <a:r>
              <a:rPr lang="en-US" dirty="0"/>
              <a:t>Salam).</a:t>
            </a:r>
          </a:p>
        </p:txBody>
      </p:sp>
      <p:sp>
        <p:nvSpPr>
          <p:cNvPr id="4" name="Slide Number Placeholder 3"/>
          <p:cNvSpPr>
            <a:spLocks noGrp="1"/>
          </p:cNvSpPr>
          <p:nvPr>
            <p:ph type="sldNum" sz="quarter" idx="12"/>
          </p:nvPr>
        </p:nvSpPr>
        <p:spPr/>
        <p:txBody>
          <a:bodyPr/>
          <a:lstStyle/>
          <a:p>
            <a:fld id="{9931545B-6D10-4D83-B019-A5FD60B88761}" type="slidenum">
              <a:rPr lang="en-US" smtClean="0"/>
              <a:pPr/>
              <a:t>6</a:t>
            </a:fld>
            <a:endParaRPr lang="en-US"/>
          </a:p>
        </p:txBody>
      </p:sp>
    </p:spTree>
    <p:extLst>
      <p:ext uri="{BB962C8B-B14F-4D97-AF65-F5344CB8AC3E}">
        <p14:creationId xmlns:p14="http://schemas.microsoft.com/office/powerpoint/2010/main" xmlns="" val="3196893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dirty="0"/>
              <a:t>Any contracts must be made as explicit as possible in order to avoid </a:t>
            </a:r>
            <a:r>
              <a:rPr lang="en-US" dirty="0" err="1"/>
              <a:t>Gharar</a:t>
            </a:r>
            <a:r>
              <a:rPr lang="en-US" dirty="0"/>
              <a:t> and </a:t>
            </a:r>
            <a:r>
              <a:rPr lang="en-US" dirty="0" smtClean="0"/>
              <a:t>injustice to </a:t>
            </a:r>
            <a:r>
              <a:rPr lang="en-US" dirty="0"/>
              <a:t>any of the parties. A clause in the contract allowing a change in liability beyond the </a:t>
            </a:r>
            <a:r>
              <a:rPr lang="en-US" dirty="0" smtClean="0"/>
              <a:t>control of </a:t>
            </a:r>
            <a:r>
              <a:rPr lang="en-US" dirty="0"/>
              <a:t>the liable party would be unjust, e.g. the client in </a:t>
            </a:r>
            <a:r>
              <a:rPr lang="en-US" dirty="0" smtClean="0"/>
              <a:t> </a:t>
            </a:r>
            <a:r>
              <a:rPr lang="en-US" dirty="0" err="1" smtClean="0"/>
              <a:t>Murabaha</a:t>
            </a:r>
            <a:r>
              <a:rPr lang="en-US" dirty="0" smtClean="0"/>
              <a:t> </a:t>
            </a:r>
            <a:r>
              <a:rPr lang="en-US" dirty="0"/>
              <a:t>agrees that the bank </a:t>
            </a:r>
            <a:r>
              <a:rPr lang="en-US" dirty="0" smtClean="0"/>
              <a:t>can change </a:t>
            </a:r>
            <a:r>
              <a:rPr lang="en-US" dirty="0"/>
              <a:t>his liability whenever the </a:t>
            </a:r>
            <a:r>
              <a:rPr lang="en-US" dirty="0" smtClean="0"/>
              <a:t>latter </a:t>
            </a:r>
            <a:r>
              <a:rPr lang="en-US" dirty="0"/>
              <a:t>likes, or the client agrees to automatic </a:t>
            </a:r>
            <a:r>
              <a:rPr lang="en-US" dirty="0" smtClean="0"/>
              <a:t>compensation for </a:t>
            </a:r>
            <a:r>
              <a:rPr lang="en-US" dirty="0"/>
              <a:t>the bank in case of his failure to meet the liability</a:t>
            </a:r>
            <a:r>
              <a:rPr lang="en-US" dirty="0" smtClean="0"/>
              <a:t>. Commercial </a:t>
            </a:r>
            <a:r>
              <a:rPr lang="en-US" dirty="0"/>
              <a:t>contracts have to be concluded at a price that is agreed mutually </a:t>
            </a:r>
            <a:r>
              <a:rPr lang="en-US" dirty="0" smtClean="0"/>
              <a:t>without uncertainty </a:t>
            </a:r>
            <a:r>
              <a:rPr lang="en-US" dirty="0"/>
              <a:t>or hazard (</a:t>
            </a:r>
            <a:r>
              <a:rPr lang="en-US" dirty="0" err="1"/>
              <a:t>Gharar</a:t>
            </a:r>
            <a:r>
              <a:rPr lang="en-US" dirty="0"/>
              <a:t>) with regard to the subject matter and the counter value </a:t>
            </a:r>
            <a:r>
              <a:rPr lang="en-US" dirty="0" smtClean="0"/>
              <a:t>or </a:t>
            </a:r>
            <a:r>
              <a:rPr lang="en-US" dirty="0"/>
              <a:t>consideration and the seller’s ability to deliver.</a:t>
            </a:r>
          </a:p>
        </p:txBody>
      </p:sp>
      <p:sp>
        <p:nvSpPr>
          <p:cNvPr id="4" name="Slide Number Placeholder 3"/>
          <p:cNvSpPr>
            <a:spLocks noGrp="1"/>
          </p:cNvSpPr>
          <p:nvPr>
            <p:ph type="sldNum" sz="quarter" idx="12"/>
          </p:nvPr>
        </p:nvSpPr>
        <p:spPr/>
        <p:txBody>
          <a:bodyPr/>
          <a:lstStyle/>
          <a:p>
            <a:fld id="{9931545B-6D10-4D83-B019-A5FD60B88761}" type="slidenum">
              <a:rPr lang="en-US" smtClean="0"/>
              <a:pPr/>
              <a:t>7</a:t>
            </a:fld>
            <a:endParaRPr lang="en-US"/>
          </a:p>
        </p:txBody>
      </p:sp>
    </p:spTree>
    <p:extLst>
      <p:ext uri="{BB962C8B-B14F-4D97-AF65-F5344CB8AC3E}">
        <p14:creationId xmlns:p14="http://schemas.microsoft.com/office/powerpoint/2010/main" xmlns="" val="205329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3" name="Content Placeholder 2"/>
          <p:cNvSpPr>
            <a:spLocks noGrp="1"/>
          </p:cNvSpPr>
          <p:nvPr>
            <p:ph idx="1"/>
          </p:nvPr>
        </p:nvSpPr>
        <p:spPr/>
        <p:txBody>
          <a:bodyPr>
            <a:normAutofit fontScale="62500" lnSpcReduction="20000"/>
          </a:bodyPr>
          <a:lstStyle/>
          <a:p>
            <a:pPr marL="0" indent="0" algn="just">
              <a:buNone/>
            </a:pPr>
            <a:r>
              <a:rPr lang="en-US" dirty="0"/>
              <a:t>A valid contract must comprise the </a:t>
            </a:r>
            <a:r>
              <a:rPr lang="en-US" dirty="0" smtClean="0"/>
              <a:t>following intrinsic </a:t>
            </a:r>
            <a:r>
              <a:rPr lang="en-US" dirty="0"/>
              <a:t>elements:</a:t>
            </a:r>
          </a:p>
          <a:p>
            <a:pPr marL="0" indent="0" algn="just">
              <a:buNone/>
            </a:pPr>
            <a:r>
              <a:rPr lang="en-US" dirty="0"/>
              <a:t>• The form, i.e. offer and acceptance, which can be conveyed by spoken words, in </a:t>
            </a:r>
            <a:r>
              <a:rPr lang="en-US" dirty="0" smtClean="0"/>
              <a:t>writing or </a:t>
            </a:r>
            <a:r>
              <a:rPr lang="en-US" dirty="0"/>
              <a:t>through indication and conduct. The acceptance should conform to the offer in all </a:t>
            </a:r>
            <a:r>
              <a:rPr lang="en-US" dirty="0" smtClean="0"/>
              <a:t>its details</a:t>
            </a:r>
            <a:r>
              <a:rPr lang="en-US" dirty="0"/>
              <a:t>.</a:t>
            </a:r>
          </a:p>
          <a:p>
            <a:pPr marL="0" indent="0" algn="just">
              <a:buNone/>
            </a:pPr>
            <a:r>
              <a:rPr lang="en-US" dirty="0"/>
              <a:t>• The contracting parties, who must have the capacity for execution</a:t>
            </a:r>
            <a:r>
              <a:rPr lang="en-US" dirty="0" smtClean="0"/>
              <a:t>. </a:t>
            </a:r>
          </a:p>
          <a:p>
            <a:pPr marL="0" indent="0" algn="just">
              <a:buNone/>
            </a:pPr>
            <a:r>
              <a:rPr lang="en-US" dirty="0" smtClean="0"/>
              <a:t>• </a:t>
            </a:r>
            <a:r>
              <a:rPr lang="en-US" dirty="0"/>
              <a:t>The subject matter, which must be lawful, in actual existence at the time of the </a:t>
            </a:r>
            <a:r>
              <a:rPr lang="en-US" dirty="0" smtClean="0"/>
              <a:t>contract and </a:t>
            </a:r>
            <a:r>
              <a:rPr lang="en-US" dirty="0"/>
              <a:t>should be capable of being delivered and precisely determined either by </a:t>
            </a:r>
            <a:r>
              <a:rPr lang="en-US" dirty="0" smtClean="0"/>
              <a:t>description or </a:t>
            </a:r>
            <a:r>
              <a:rPr lang="en-US" dirty="0"/>
              <a:t>by inspection/examination.</a:t>
            </a:r>
          </a:p>
          <a:p>
            <a:pPr marL="0" indent="0" algn="just">
              <a:buNone/>
            </a:pPr>
            <a:r>
              <a:rPr lang="en-US" dirty="0"/>
              <a:t>If the contract is one of sale, it must be </a:t>
            </a:r>
            <a:r>
              <a:rPr lang="en-US" dirty="0" smtClean="0"/>
              <a:t>non contingent </a:t>
            </a:r>
            <a:r>
              <a:rPr lang="en-US" dirty="0"/>
              <a:t>and effective immediately, </a:t>
            </a:r>
            <a:r>
              <a:rPr lang="en-US" dirty="0" smtClean="0"/>
              <a:t>because the </a:t>
            </a:r>
            <a:r>
              <a:rPr lang="en-US" dirty="0"/>
              <a:t>sale of goods attributable to the future is void in the opinion of the majority of scholars.</a:t>
            </a:r>
          </a:p>
          <a:p>
            <a:pPr marL="0" indent="0" algn="just">
              <a:buNone/>
            </a:pPr>
            <a:r>
              <a:rPr lang="en-US" dirty="0"/>
              <a:t>The arrangement of “two contracts into one contract” is not permissible in </a:t>
            </a:r>
            <a:r>
              <a:rPr lang="en-US" dirty="0" err="1"/>
              <a:t>Shar¯ı´ah</a:t>
            </a:r>
            <a:r>
              <a:rPr lang="en-US" dirty="0" smtClean="0"/>
              <a:t>; therefore</a:t>
            </a:r>
            <a:r>
              <a:rPr lang="en-US" dirty="0"/>
              <a:t>, we cannot have the agreement of hire and purchase in one contract, we can </a:t>
            </a:r>
            <a:r>
              <a:rPr lang="en-US" dirty="0" smtClean="0"/>
              <a:t>only undertake/promise </a:t>
            </a:r>
            <a:r>
              <a:rPr lang="en-US" dirty="0"/>
              <a:t>to purchase the leased asset.</a:t>
            </a:r>
          </a:p>
        </p:txBody>
      </p:sp>
      <p:sp>
        <p:nvSpPr>
          <p:cNvPr id="4" name="Slide Number Placeholder 3"/>
          <p:cNvSpPr>
            <a:spLocks noGrp="1"/>
          </p:cNvSpPr>
          <p:nvPr>
            <p:ph type="sldNum" sz="quarter" idx="12"/>
          </p:nvPr>
        </p:nvSpPr>
        <p:spPr/>
        <p:txBody>
          <a:bodyPr/>
          <a:lstStyle/>
          <a:p>
            <a:fld id="{9931545B-6D10-4D83-B019-A5FD60B88761}" type="slidenum">
              <a:rPr lang="en-US" smtClean="0"/>
              <a:pPr/>
              <a:t>8</a:t>
            </a:fld>
            <a:endParaRPr lang="en-US"/>
          </a:p>
        </p:txBody>
      </p:sp>
    </p:spTree>
    <p:extLst>
      <p:ext uri="{BB962C8B-B14F-4D97-AF65-F5344CB8AC3E}">
        <p14:creationId xmlns:p14="http://schemas.microsoft.com/office/powerpoint/2010/main" xmlns="" val="1817187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3" name="Content Placeholder 2"/>
          <p:cNvSpPr>
            <a:spLocks noGrp="1"/>
          </p:cNvSpPr>
          <p:nvPr>
            <p:ph idx="1"/>
          </p:nvPr>
        </p:nvSpPr>
        <p:spPr/>
        <p:txBody>
          <a:bodyPr>
            <a:normAutofit/>
          </a:bodyPr>
          <a:lstStyle/>
          <a:p>
            <a:pPr marL="0" indent="0" algn="just">
              <a:buNone/>
            </a:pPr>
            <a:r>
              <a:rPr lang="en-US" sz="1600" dirty="0"/>
              <a:t>Promise in commercial transactions can be binding or nonbinding. It can be </a:t>
            </a:r>
            <a:r>
              <a:rPr lang="en-US" sz="1600" dirty="0" smtClean="0"/>
              <a:t>legally enforceable</a:t>
            </a:r>
            <a:r>
              <a:rPr lang="en-US" sz="1600" dirty="0"/>
              <a:t>, particularly if the </a:t>
            </a:r>
            <a:r>
              <a:rPr lang="en-US" sz="1600" dirty="0" err="1"/>
              <a:t>promisee</a:t>
            </a:r>
            <a:r>
              <a:rPr lang="en-US" sz="1600" dirty="0"/>
              <a:t> incurs some expenses or liability as required by </a:t>
            </a:r>
            <a:r>
              <a:rPr lang="en-US" sz="1600" dirty="0" smtClean="0"/>
              <a:t>the promise</a:t>
            </a:r>
            <a:r>
              <a:rPr lang="en-US" sz="1600" dirty="0"/>
              <a:t>. Therefore, if the promisor backs out from fulfilling the promise, the other </a:t>
            </a:r>
            <a:r>
              <a:rPr lang="en-US" sz="1600" dirty="0" smtClean="0"/>
              <a:t>party can </a:t>
            </a:r>
            <a:r>
              <a:rPr lang="en-US" sz="1600" dirty="0"/>
              <a:t>claim for the actual loss that could arise due to </a:t>
            </a:r>
            <a:r>
              <a:rPr lang="en-US" sz="1600" dirty="0" err="1"/>
              <a:t>nonfulfilment</a:t>
            </a:r>
            <a:r>
              <a:rPr lang="en-US" sz="1600" dirty="0"/>
              <a:t> of the promise.</a:t>
            </a:r>
          </a:p>
          <a:p>
            <a:pPr marL="0" indent="0" algn="just">
              <a:buNone/>
            </a:pPr>
            <a:r>
              <a:rPr lang="en-US" sz="1600" dirty="0"/>
              <a:t>The validity of the contract requires that its motivating and underlying cause should </a:t>
            </a:r>
            <a:r>
              <a:rPr lang="en-US" sz="1600" dirty="0" smtClean="0"/>
              <a:t>be according </a:t>
            </a:r>
            <a:r>
              <a:rPr lang="en-US" sz="1600" dirty="0"/>
              <a:t>to the requirements of the </a:t>
            </a:r>
            <a:r>
              <a:rPr lang="en-US" sz="1600" dirty="0" err="1"/>
              <a:t>Shar¯ı´ah</a:t>
            </a:r>
            <a:r>
              <a:rPr lang="en-US" sz="1600" dirty="0"/>
              <a:t>. All contracts that promote immorality or </a:t>
            </a:r>
            <a:r>
              <a:rPr lang="en-US" sz="1600" dirty="0" smtClean="0"/>
              <a:t>are against </a:t>
            </a:r>
            <a:r>
              <a:rPr lang="en-US" sz="1600" dirty="0"/>
              <a:t>public welfare, are harmful to a person or property of a third party or which </a:t>
            </a:r>
            <a:r>
              <a:rPr lang="en-US" sz="1600" dirty="0" smtClean="0"/>
              <a:t>are forbidden </a:t>
            </a:r>
            <a:r>
              <a:rPr lang="en-US" sz="1600" dirty="0"/>
              <a:t>by law are deemed to be void.</a:t>
            </a:r>
          </a:p>
          <a:p>
            <a:pPr marL="0" indent="0" algn="just">
              <a:buNone/>
            </a:pPr>
            <a:r>
              <a:rPr lang="en-US" sz="1600" dirty="0"/>
              <a:t>Generally, Islam prohibits all transactions that depend just on chance and speculation</a:t>
            </a:r>
            <a:r>
              <a:rPr lang="en-US" sz="1600" dirty="0" smtClean="0"/>
              <a:t>, those </a:t>
            </a:r>
            <a:r>
              <a:rPr lang="en-US" sz="1600" dirty="0"/>
              <a:t>in which the rights of the contracting parties are not clearly defined and those </a:t>
            </a:r>
            <a:r>
              <a:rPr lang="en-US" sz="1600" dirty="0" smtClean="0"/>
              <a:t>that enable </a:t>
            </a:r>
            <a:r>
              <a:rPr lang="en-US" sz="1600" dirty="0"/>
              <a:t>some to amass wealth at the expense of others and which could result in litigation.</a:t>
            </a:r>
          </a:p>
          <a:p>
            <a:pPr marL="0" indent="0" algn="just">
              <a:buNone/>
            </a:pPr>
            <a:r>
              <a:rPr lang="en-US" sz="1600" dirty="0"/>
              <a:t>Such transactions involve appropriation of other’s wealth without right or justice. </a:t>
            </a:r>
            <a:r>
              <a:rPr lang="en-US" sz="1600" dirty="0" smtClean="0"/>
              <a:t>Practices like </a:t>
            </a:r>
            <a:r>
              <a:rPr lang="en-US" sz="1600" dirty="0" err="1"/>
              <a:t>Riba</a:t>
            </a:r>
            <a:r>
              <a:rPr lang="en-US" sz="1600" dirty="0"/>
              <a:t>, </a:t>
            </a:r>
            <a:r>
              <a:rPr lang="en-US" sz="1600" dirty="0" err="1"/>
              <a:t>Gharar</a:t>
            </a:r>
            <a:r>
              <a:rPr lang="en-US" sz="1600" dirty="0"/>
              <a:t>, fraud, dishonesty, false assertions and breach of contracts and </a:t>
            </a:r>
            <a:r>
              <a:rPr lang="en-US" sz="1600" dirty="0" smtClean="0"/>
              <a:t>promises also </a:t>
            </a:r>
            <a:r>
              <a:rPr lang="en-US" sz="1600" dirty="0"/>
              <a:t>lead to injustice. In every instance of prohibited business conduct one can discern </a:t>
            </a:r>
            <a:r>
              <a:rPr lang="en-US" sz="1600" dirty="0" smtClean="0"/>
              <a:t>an element </a:t>
            </a:r>
            <a:r>
              <a:rPr lang="en-US" sz="1600" dirty="0"/>
              <a:t>of injustice, either to one of the contracting parties or to the general public. In </a:t>
            </a:r>
            <a:r>
              <a:rPr lang="en-US" sz="1600" dirty="0" smtClean="0"/>
              <a:t>some such </a:t>
            </a:r>
            <a:r>
              <a:rPr lang="en-US" sz="1600" dirty="0"/>
              <a:t>cases, the injustice may not be apparent, yet it is always there. In order to nip evil </a:t>
            </a:r>
            <a:r>
              <a:rPr lang="en-US" sz="1600" dirty="0" smtClean="0"/>
              <a:t>in the </a:t>
            </a:r>
            <a:r>
              <a:rPr lang="en-US" sz="1600" dirty="0"/>
              <a:t>bud, Islam seeks to block all those channels that </a:t>
            </a:r>
            <a:r>
              <a:rPr lang="en-US" sz="1600" dirty="0" smtClean="0"/>
              <a:t> eventually </a:t>
            </a:r>
            <a:r>
              <a:rPr lang="en-US" sz="1600" dirty="0"/>
              <a:t>lead to injustice.</a:t>
            </a:r>
          </a:p>
        </p:txBody>
      </p:sp>
      <p:sp>
        <p:nvSpPr>
          <p:cNvPr id="4" name="Slide Number Placeholder 3"/>
          <p:cNvSpPr>
            <a:spLocks noGrp="1"/>
          </p:cNvSpPr>
          <p:nvPr>
            <p:ph type="sldNum" sz="quarter" idx="12"/>
          </p:nvPr>
        </p:nvSpPr>
        <p:spPr/>
        <p:txBody>
          <a:bodyPr/>
          <a:lstStyle/>
          <a:p>
            <a:fld id="{9931545B-6D10-4D83-B019-A5FD60B88761}" type="slidenum">
              <a:rPr lang="en-US" smtClean="0"/>
              <a:pPr/>
              <a:t>9</a:t>
            </a:fld>
            <a:endParaRPr lang="en-US"/>
          </a:p>
        </p:txBody>
      </p:sp>
    </p:spTree>
    <p:extLst>
      <p:ext uri="{BB962C8B-B14F-4D97-AF65-F5344CB8AC3E}">
        <p14:creationId xmlns:p14="http://schemas.microsoft.com/office/powerpoint/2010/main" xmlns="" val="468761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3600" dirty="0" smtClean="0">
                <a:latin typeface="Agency FB" pitchFamily="34" charset="0"/>
              </a:rPr>
              <a:t>The Philosophy of Islamic Finance</a:t>
            </a:r>
            <a:endParaRPr lang="en-US" sz="3600"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r>
              <a:rPr lang="en-US" sz="2200" baseline="0" dirty="0" smtClean="0">
                <a:solidFill>
                  <a:schemeClr val="tx1"/>
                </a:solidFill>
                <a:latin typeface="+mj-lt"/>
              </a:rPr>
              <a:t>Islamic economics, of which Islamic finance is an important part, is broadly based on</a:t>
            </a:r>
            <a:r>
              <a:rPr lang="en-US" sz="2200" dirty="0" smtClean="0">
                <a:solidFill>
                  <a:schemeClr val="tx1"/>
                </a:solidFill>
                <a:latin typeface="+mj-lt"/>
              </a:rPr>
              <a:t> </a:t>
            </a:r>
            <a:r>
              <a:rPr lang="en-US" sz="2200" baseline="0" dirty="0" smtClean="0">
                <a:solidFill>
                  <a:schemeClr val="tx1"/>
                </a:solidFill>
                <a:latin typeface="+mj-lt"/>
              </a:rPr>
              <a:t>some prohibitions and encouragements. The prohibition of </a:t>
            </a:r>
            <a:r>
              <a:rPr lang="en-US" sz="2200" baseline="0" dirty="0" err="1" smtClean="0">
                <a:solidFill>
                  <a:schemeClr val="tx1"/>
                </a:solidFill>
                <a:latin typeface="+mj-lt"/>
              </a:rPr>
              <a:t>Riba</a:t>
            </a:r>
            <a:r>
              <a:rPr lang="en-US" sz="2200" baseline="0" dirty="0" smtClean="0">
                <a:solidFill>
                  <a:schemeClr val="tx1"/>
                </a:solidFill>
                <a:latin typeface="+mj-lt"/>
              </a:rPr>
              <a:t> and permission to trade, as</a:t>
            </a:r>
            <a:r>
              <a:rPr lang="en-US" sz="2200" dirty="0" smtClean="0">
                <a:solidFill>
                  <a:schemeClr val="tx1"/>
                </a:solidFill>
                <a:latin typeface="+mj-lt"/>
              </a:rPr>
              <a:t> </a:t>
            </a:r>
            <a:r>
              <a:rPr lang="en-US" sz="2200" baseline="0" dirty="0" smtClean="0">
                <a:solidFill>
                  <a:schemeClr val="tx1"/>
                </a:solidFill>
                <a:latin typeface="+mj-lt"/>
              </a:rPr>
              <a:t>enshrined in verse 2: 275 of the Holy </a:t>
            </a:r>
            <a:r>
              <a:rPr lang="en-US" sz="2200" baseline="0" dirty="0" err="1" smtClean="0">
                <a:solidFill>
                  <a:schemeClr val="tx1"/>
                </a:solidFill>
                <a:latin typeface="+mj-lt"/>
              </a:rPr>
              <a:t>Qur’¯an</a:t>
            </a:r>
            <a:r>
              <a:rPr lang="en-US" sz="2200" baseline="0" dirty="0" smtClean="0">
                <a:solidFill>
                  <a:schemeClr val="tx1"/>
                </a:solidFill>
                <a:latin typeface="+mj-lt"/>
              </a:rPr>
              <a:t> [Allah has allowed (profit from) trade and</a:t>
            </a:r>
            <a:r>
              <a:rPr lang="en-US" sz="2200" dirty="0" smtClean="0">
                <a:solidFill>
                  <a:schemeClr val="tx1"/>
                </a:solidFill>
                <a:latin typeface="+mj-lt"/>
              </a:rPr>
              <a:t> </a:t>
            </a:r>
            <a:r>
              <a:rPr lang="en-US" sz="2200" baseline="0" dirty="0" smtClean="0">
                <a:solidFill>
                  <a:schemeClr val="tx1"/>
                </a:solidFill>
                <a:latin typeface="+mj-lt"/>
              </a:rPr>
              <a:t>prohibited </a:t>
            </a:r>
            <a:r>
              <a:rPr lang="en-US" sz="2200" baseline="0" dirty="0" err="1" smtClean="0">
                <a:solidFill>
                  <a:schemeClr val="tx1"/>
                </a:solidFill>
                <a:latin typeface="+mj-lt"/>
              </a:rPr>
              <a:t>Riba</a:t>
            </a:r>
            <a:r>
              <a:rPr lang="en-US" sz="2200" baseline="0" dirty="0" smtClean="0">
                <a:solidFill>
                  <a:schemeClr val="tx1"/>
                </a:solidFill>
                <a:latin typeface="+mj-lt"/>
              </a:rPr>
              <a:t>], drive the financial activities in an Islamic economy towards asset-backed</a:t>
            </a:r>
            <a:r>
              <a:rPr lang="en-US" sz="2200" dirty="0" smtClean="0">
                <a:solidFill>
                  <a:schemeClr val="tx1"/>
                </a:solidFill>
                <a:latin typeface="+mj-lt"/>
              </a:rPr>
              <a:t> </a:t>
            </a:r>
            <a:r>
              <a:rPr lang="en-US" sz="2200" baseline="0" dirty="0" smtClean="0">
                <a:solidFill>
                  <a:schemeClr val="tx1"/>
                </a:solidFill>
                <a:latin typeface="+mj-lt"/>
              </a:rPr>
              <a:t>businesses and transactions. This implies that all financial transactions must be representative</a:t>
            </a:r>
            <a:r>
              <a:rPr lang="en-US" sz="2200" dirty="0" smtClean="0">
                <a:solidFill>
                  <a:schemeClr val="tx1"/>
                </a:solidFill>
                <a:latin typeface="+mj-lt"/>
              </a:rPr>
              <a:t> </a:t>
            </a:r>
            <a:r>
              <a:rPr lang="en-US" sz="2200" baseline="0" dirty="0" smtClean="0">
                <a:solidFill>
                  <a:schemeClr val="tx1"/>
                </a:solidFill>
                <a:latin typeface="+mj-lt"/>
              </a:rPr>
              <a:t>of real transactions or the sale of goods, services or benefits. In addition, Islam has also</a:t>
            </a:r>
            <a:r>
              <a:rPr lang="en-US" sz="2200" dirty="0" smtClean="0">
                <a:solidFill>
                  <a:schemeClr val="tx1"/>
                </a:solidFill>
                <a:latin typeface="+mj-lt"/>
              </a:rPr>
              <a:t> </a:t>
            </a:r>
            <a:r>
              <a:rPr lang="en-US" sz="2200" baseline="0" dirty="0" smtClean="0">
                <a:solidFill>
                  <a:schemeClr val="tx1"/>
                </a:solidFill>
                <a:latin typeface="+mj-lt"/>
              </a:rPr>
              <a:t>prescribed a moral/</a:t>
            </a:r>
            <a:r>
              <a:rPr lang="en-US" sz="2200" baseline="0" dirty="0" err="1" smtClean="0">
                <a:solidFill>
                  <a:schemeClr val="tx1"/>
                </a:solidFill>
                <a:latin typeface="+mj-lt"/>
              </a:rPr>
              <a:t>behavioural</a:t>
            </a:r>
            <a:r>
              <a:rPr lang="en-US" sz="2200" baseline="0" dirty="0" smtClean="0">
                <a:solidFill>
                  <a:schemeClr val="tx1"/>
                </a:solidFill>
                <a:latin typeface="+mj-lt"/>
              </a:rPr>
              <a:t> standard that is almost common in all civilized societies of</a:t>
            </a:r>
            <a:r>
              <a:rPr lang="en-US" sz="2200" dirty="0" smtClean="0">
                <a:solidFill>
                  <a:schemeClr val="tx1"/>
                </a:solidFill>
                <a:latin typeface="+mj-lt"/>
              </a:rPr>
              <a:t> </a:t>
            </a:r>
            <a:r>
              <a:rPr lang="en-US" sz="2200" baseline="0" dirty="0" smtClean="0">
                <a:solidFill>
                  <a:schemeClr val="tx1"/>
                </a:solidFill>
                <a:latin typeface="+mj-lt"/>
              </a:rPr>
              <a:t>the world.</a:t>
            </a:r>
            <a:endParaRPr lang="en-US" sz="2200" dirty="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10</a:t>
            </a:fld>
            <a:endParaRPr lang="en-US"/>
          </a:p>
        </p:txBody>
      </p:sp>
    </p:spTree>
    <p:extLst>
      <p:ext uri="{BB962C8B-B14F-4D97-AF65-F5344CB8AC3E}">
        <p14:creationId xmlns:p14="http://schemas.microsoft.com/office/powerpoint/2010/main" xmlns="" val="3578478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524000"/>
            <a:ext cx="8153400" cy="4724400"/>
          </a:xfrm>
        </p:spPr>
        <p:txBody>
          <a:bodyPr>
            <a:normAutofit fontScale="92500"/>
          </a:bodyPr>
          <a:lstStyle/>
          <a:p>
            <a:pPr algn="just"/>
            <a:r>
              <a:rPr lang="en-US" sz="2200" dirty="0" smtClean="0">
                <a:solidFill>
                  <a:schemeClr val="tx1"/>
                </a:solidFill>
                <a:latin typeface="+mj-lt"/>
              </a:rPr>
              <a:t>The structure of Islamic finance revolves around the prohibition of any return derived on a loan/debt (</a:t>
            </a:r>
            <a:r>
              <a:rPr lang="en-US" sz="2200" dirty="0" err="1" smtClean="0">
                <a:solidFill>
                  <a:schemeClr val="tx1"/>
                </a:solidFill>
                <a:latin typeface="+mj-lt"/>
              </a:rPr>
              <a:t>Riba</a:t>
            </a:r>
            <a:r>
              <a:rPr lang="en-US" sz="2200" dirty="0" smtClean="0">
                <a:solidFill>
                  <a:schemeClr val="tx1"/>
                </a:solidFill>
                <a:latin typeface="+mj-lt"/>
              </a:rPr>
              <a:t>) and the legality of profit. </a:t>
            </a:r>
            <a:r>
              <a:rPr lang="en-US" sz="2200" dirty="0" err="1" smtClean="0">
                <a:solidFill>
                  <a:schemeClr val="tx1"/>
                </a:solidFill>
                <a:latin typeface="+mj-lt"/>
              </a:rPr>
              <a:t>Riba</a:t>
            </a:r>
            <a:r>
              <a:rPr lang="en-US" sz="2200" dirty="0" smtClean="0">
                <a:solidFill>
                  <a:schemeClr val="tx1"/>
                </a:solidFill>
                <a:latin typeface="+mj-lt"/>
              </a:rPr>
              <a:t> – commonly known as interest – is an increase taken as a premium from the debtor. It represents the return on transactions involving exchange of money for money, or an addition, on account of delay in payment, to the agreed price on sale debts/debts. The </a:t>
            </a:r>
            <a:r>
              <a:rPr lang="en-US" sz="2200" dirty="0" err="1" smtClean="0">
                <a:solidFill>
                  <a:schemeClr val="tx1"/>
                </a:solidFill>
                <a:latin typeface="+mj-lt"/>
              </a:rPr>
              <a:t>Shar¯ı´ah</a:t>
            </a:r>
            <a:r>
              <a:rPr lang="en-US" sz="2200" dirty="0" smtClean="0">
                <a:solidFill>
                  <a:schemeClr val="tx1"/>
                </a:solidFill>
                <a:latin typeface="+mj-lt"/>
              </a:rPr>
              <a:t> has prohibited it as it generates imbalances in the economy. As all transactions involving interest payments are strictly prohibited, debt contracts cannot be sold at a premium or discount, and exchange transactions of money or goods representing money like gold and silver must be equal for equal and hand to hand. While the term “equal for equal” is obvious, meaning that any increase on one side would be </a:t>
            </a:r>
            <a:r>
              <a:rPr lang="en-US" sz="2200" dirty="0" err="1" smtClean="0">
                <a:solidFill>
                  <a:schemeClr val="tx1"/>
                </a:solidFill>
                <a:latin typeface="+mj-lt"/>
              </a:rPr>
              <a:t>Riba</a:t>
            </a:r>
            <a:r>
              <a:rPr lang="en-US" sz="2200" dirty="0" smtClean="0">
                <a:solidFill>
                  <a:schemeClr val="tx1"/>
                </a:solidFill>
                <a:latin typeface="+mj-lt"/>
              </a:rPr>
              <a:t>, the exchange of money as business must also be hand to hand, because otherwise, a person can take benefit by the use of money/currency which he has received while he has not given its counter value from which the other party could take benefit.</a:t>
            </a:r>
            <a:endParaRPr lang="en-US" sz="2200" dirty="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11</a:t>
            </a:fld>
            <a:endParaRPr lang="en-US"/>
          </a:p>
        </p:txBody>
      </p:sp>
    </p:spTree>
    <p:extLst>
      <p:ext uri="{BB962C8B-B14F-4D97-AF65-F5344CB8AC3E}">
        <p14:creationId xmlns:p14="http://schemas.microsoft.com/office/powerpoint/2010/main" xmlns="" val="2501206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524000"/>
            <a:ext cx="8153400" cy="4724400"/>
          </a:xfrm>
        </p:spPr>
        <p:txBody>
          <a:bodyPr>
            <a:normAutofit/>
          </a:bodyPr>
          <a:lstStyle/>
          <a:p>
            <a:pPr algn="just"/>
            <a:r>
              <a:rPr lang="en-US" sz="2000" dirty="0" smtClean="0">
                <a:solidFill>
                  <a:schemeClr val="tx1"/>
                </a:solidFill>
                <a:latin typeface="+mj-lt"/>
              </a:rPr>
              <a:t>In the context of Islamic finance, a loan will be considered only a monetary or financial transaction where only funds exchange hands with a guarantee for repayment in full without any return for the creditor. It will not be considered an investment. Investment in the Islamic context is not merely a financial or monetary transaction in which the transfer of funds is the only activity. Investment will be considered only if it becomes a part of real activity or is itself a real activity. </a:t>
            </a:r>
            <a:r>
              <a:rPr lang="en-US" sz="2000" dirty="0">
                <a:solidFill>
                  <a:schemeClr val="tx1"/>
                </a:solidFill>
              </a:rPr>
              <a:t>Thus, purchasing a bond issued by a government or </a:t>
            </a:r>
            <a:r>
              <a:rPr lang="en-US" sz="2000" dirty="0" smtClean="0">
                <a:solidFill>
                  <a:schemeClr val="tx1"/>
                </a:solidFill>
              </a:rPr>
              <a:t>corporation or </a:t>
            </a:r>
            <a:r>
              <a:rPr lang="en-US" sz="2000" dirty="0">
                <a:solidFill>
                  <a:schemeClr val="tx1"/>
                </a:solidFill>
              </a:rPr>
              <a:t>making a deposit in a conventional bank in the form of a loan will not be </a:t>
            </a:r>
            <a:r>
              <a:rPr lang="en-US" sz="2000" dirty="0" smtClean="0">
                <a:solidFill>
                  <a:schemeClr val="tx1"/>
                </a:solidFill>
              </a:rPr>
              <a:t>considered investment</a:t>
            </a:r>
            <a:r>
              <a:rPr lang="en-US" sz="2000" dirty="0">
                <a:solidFill>
                  <a:schemeClr val="tx1"/>
                </a:solidFill>
              </a:rPr>
              <a:t>, because they are merely financial transactions and no real activity is </a:t>
            </a:r>
            <a:r>
              <a:rPr lang="en-US" sz="2000" dirty="0" smtClean="0">
                <a:solidFill>
                  <a:schemeClr val="tx1"/>
                </a:solidFill>
              </a:rPr>
              <a:t>involved. However</a:t>
            </a:r>
            <a:r>
              <a:rPr lang="en-US" sz="2000" dirty="0">
                <a:solidFill>
                  <a:schemeClr val="tx1"/>
                </a:solidFill>
              </a:rPr>
              <a:t>, if the funds are used to purchase real goods or services and then sell them </a:t>
            </a:r>
            <a:r>
              <a:rPr lang="en-US" sz="2000" dirty="0" smtClean="0">
                <a:solidFill>
                  <a:schemeClr val="tx1"/>
                </a:solidFill>
              </a:rPr>
              <a:t>on at </a:t>
            </a:r>
            <a:r>
              <a:rPr lang="en-US" sz="2000" dirty="0">
                <a:solidFill>
                  <a:schemeClr val="tx1"/>
                </a:solidFill>
              </a:rPr>
              <a:t>a profit, this use of funds will be treated as investment</a:t>
            </a:r>
            <a:r>
              <a:rPr lang="en-US" sz="2000" dirty="0" smtClean="0">
                <a:solidFill>
                  <a:schemeClr val="tx1"/>
                </a:solidFill>
              </a:rPr>
              <a:t>. </a:t>
            </a:r>
            <a:r>
              <a:rPr lang="en-US" sz="2000" dirty="0">
                <a:solidFill>
                  <a:schemeClr val="tx1"/>
                </a:solidFill>
              </a:rPr>
              <a:t>But using the funds </a:t>
            </a:r>
            <a:r>
              <a:rPr lang="en-US" sz="2000" dirty="0" smtClean="0">
                <a:solidFill>
                  <a:schemeClr val="tx1"/>
                </a:solidFill>
              </a:rPr>
              <a:t>borrowed on </a:t>
            </a:r>
            <a:r>
              <a:rPr lang="en-US" sz="2000" dirty="0">
                <a:solidFill>
                  <a:schemeClr val="tx1"/>
                </a:solidFill>
              </a:rPr>
              <a:t>interest for buying or building a physical asset is not a permissible activity. </a:t>
            </a:r>
            <a:r>
              <a:rPr lang="en-US" sz="2000" dirty="0" smtClean="0">
                <a:solidFill>
                  <a:schemeClr val="tx1"/>
                </a:solidFill>
              </a:rPr>
              <a:t>Similarly, buying </a:t>
            </a:r>
            <a:r>
              <a:rPr lang="en-US" sz="2000" dirty="0">
                <a:solidFill>
                  <a:schemeClr val="tx1"/>
                </a:solidFill>
              </a:rPr>
              <a:t>and selling a financial document will not be an investment because no real </a:t>
            </a:r>
            <a:r>
              <a:rPr lang="en-US" sz="2000" dirty="0" smtClean="0">
                <a:solidFill>
                  <a:schemeClr val="tx1"/>
                </a:solidFill>
              </a:rPr>
              <a:t>activity by </a:t>
            </a:r>
            <a:r>
              <a:rPr lang="en-US" sz="2000" dirty="0">
                <a:solidFill>
                  <a:schemeClr val="tx1"/>
                </a:solidFill>
              </a:rPr>
              <a:t>the holder is involved in this exchange.</a:t>
            </a:r>
            <a:endParaRPr lang="en-US" sz="2000" dirty="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12</a:t>
            </a:fld>
            <a:endParaRPr lang="en-US"/>
          </a:p>
        </p:txBody>
      </p:sp>
    </p:spTree>
    <p:extLst>
      <p:ext uri="{BB962C8B-B14F-4D97-AF65-F5344CB8AC3E}">
        <p14:creationId xmlns:p14="http://schemas.microsoft.com/office/powerpoint/2010/main" xmlns="" val="3535322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524000"/>
            <a:ext cx="8153400" cy="4724400"/>
          </a:xfrm>
        </p:spPr>
        <p:txBody>
          <a:bodyPr>
            <a:normAutofit lnSpcReduction="10000"/>
          </a:bodyPr>
          <a:lstStyle/>
          <a:p>
            <a:pPr algn="just"/>
            <a:r>
              <a:rPr lang="en-US" sz="2000" dirty="0">
                <a:solidFill>
                  <a:schemeClr val="tx1"/>
                </a:solidFill>
              </a:rPr>
              <a:t>As such, while earning on loans is prohibited </a:t>
            </a:r>
            <a:r>
              <a:rPr lang="en-US" sz="2000" dirty="0" smtClean="0">
                <a:solidFill>
                  <a:schemeClr val="tx1"/>
                </a:solidFill>
              </a:rPr>
              <a:t>by virtue </a:t>
            </a:r>
            <a:r>
              <a:rPr lang="en-US" sz="2000" dirty="0">
                <a:solidFill>
                  <a:schemeClr val="tx1"/>
                </a:solidFill>
              </a:rPr>
              <a:t>of it being interest, any return on investment is permissible and allowed</a:t>
            </a:r>
            <a:r>
              <a:rPr lang="en-US" sz="2000" dirty="0" smtClean="0">
                <a:solidFill>
                  <a:schemeClr val="tx1"/>
                </a:solidFill>
              </a:rPr>
              <a:t>. </a:t>
            </a:r>
          </a:p>
          <a:p>
            <a:pPr algn="just"/>
            <a:r>
              <a:rPr lang="en-US" sz="2000" dirty="0" smtClean="0">
                <a:solidFill>
                  <a:schemeClr val="tx1"/>
                </a:solidFill>
                <a:latin typeface="+mj-lt"/>
              </a:rPr>
              <a:t>In loan transactions, the exchange must be of equal amounts. If the borrowed commodity is fungible, as currency notes are, exactly its like is to be repaid; and in the case of </a:t>
            </a:r>
            <a:r>
              <a:rPr lang="en-US" sz="2000" dirty="0" err="1" smtClean="0">
                <a:solidFill>
                  <a:schemeClr val="tx1"/>
                </a:solidFill>
                <a:latin typeface="+mj-lt"/>
              </a:rPr>
              <a:t>nonfungible</a:t>
            </a:r>
            <a:r>
              <a:rPr lang="en-US" sz="2000" dirty="0">
                <a:solidFill>
                  <a:schemeClr val="tx1"/>
                </a:solidFill>
                <a:latin typeface="+mj-lt"/>
              </a:rPr>
              <a:t> </a:t>
            </a:r>
            <a:r>
              <a:rPr lang="en-US" sz="2000" dirty="0" smtClean="0">
                <a:solidFill>
                  <a:schemeClr val="tx1"/>
                </a:solidFill>
                <a:latin typeface="+mj-lt"/>
              </a:rPr>
              <a:t>goods, the loan contract will be made in terms of money. In the case of two similar goods, the condition of excess payment of either is prohibited, even when it is a transaction of sale, not a loan. The excess has been termed </a:t>
            </a:r>
            <a:r>
              <a:rPr lang="en-US" sz="2000" dirty="0" err="1" smtClean="0">
                <a:solidFill>
                  <a:schemeClr val="tx1"/>
                </a:solidFill>
                <a:latin typeface="+mj-lt"/>
              </a:rPr>
              <a:t>Riba</a:t>
            </a:r>
            <a:r>
              <a:rPr lang="en-US" sz="2000" dirty="0" smtClean="0">
                <a:solidFill>
                  <a:schemeClr val="tx1"/>
                </a:solidFill>
                <a:latin typeface="+mj-lt"/>
              </a:rPr>
              <a:t>. Thus, if one ton of wheat or 1000 dollars are borrowed, one ton of wheat or 1000 dollars will be repaid; any excess shall be usurious. </a:t>
            </a:r>
            <a:r>
              <a:rPr lang="en-US" sz="2000" dirty="0">
                <a:solidFill>
                  <a:schemeClr val="tx1"/>
                </a:solidFill>
              </a:rPr>
              <a:t>Currency notes represent </a:t>
            </a:r>
            <a:r>
              <a:rPr lang="en-US" sz="2000" dirty="0" err="1">
                <a:solidFill>
                  <a:schemeClr val="tx1"/>
                </a:solidFill>
              </a:rPr>
              <a:t>Thaman</a:t>
            </a:r>
            <a:r>
              <a:rPr lang="en-US" sz="2000" dirty="0">
                <a:solidFill>
                  <a:schemeClr val="tx1"/>
                </a:solidFill>
              </a:rPr>
              <a:t> (price) and trading in </a:t>
            </a:r>
            <a:r>
              <a:rPr lang="en-US" sz="2000" dirty="0" err="1">
                <a:solidFill>
                  <a:schemeClr val="tx1"/>
                </a:solidFill>
              </a:rPr>
              <a:t>Thaman</a:t>
            </a:r>
            <a:r>
              <a:rPr lang="en-US" sz="2000" dirty="0">
                <a:solidFill>
                  <a:schemeClr val="tx1"/>
                </a:solidFill>
              </a:rPr>
              <a:t> has been declared by </a:t>
            </a:r>
            <a:r>
              <a:rPr lang="en-US" sz="2000" dirty="0" smtClean="0">
                <a:solidFill>
                  <a:schemeClr val="tx1"/>
                </a:solidFill>
              </a:rPr>
              <a:t>the holy </a:t>
            </a:r>
            <a:r>
              <a:rPr lang="en-US" sz="2000" dirty="0">
                <a:solidFill>
                  <a:schemeClr val="tx1"/>
                </a:solidFill>
              </a:rPr>
              <a:t>Prophet (</a:t>
            </a:r>
            <a:r>
              <a:rPr lang="en-US" sz="2000" dirty="0" err="1">
                <a:solidFill>
                  <a:schemeClr val="tx1"/>
                </a:solidFill>
              </a:rPr>
              <a:t>pbuh</a:t>
            </a:r>
            <a:r>
              <a:rPr lang="en-US" sz="2000" dirty="0">
                <a:solidFill>
                  <a:schemeClr val="tx1"/>
                </a:solidFill>
              </a:rPr>
              <a:t>) as usurious except when exchanged hand to hand and also equal </a:t>
            </a:r>
            <a:r>
              <a:rPr lang="en-US" sz="2000" dirty="0" smtClean="0">
                <a:solidFill>
                  <a:schemeClr val="tx1"/>
                </a:solidFill>
              </a:rPr>
              <a:t>for equal </a:t>
            </a:r>
            <a:r>
              <a:rPr lang="en-US" sz="2000" dirty="0">
                <a:solidFill>
                  <a:schemeClr val="tx1"/>
                </a:solidFill>
              </a:rPr>
              <a:t>(in case of similar currencies</a:t>
            </a:r>
            <a:r>
              <a:rPr lang="en-US" sz="2000" dirty="0" smtClean="0">
                <a:solidFill>
                  <a:schemeClr val="tx1"/>
                </a:solidFill>
              </a:rPr>
              <a:t>). In </a:t>
            </a:r>
            <a:r>
              <a:rPr lang="en-US" sz="2000" dirty="0">
                <a:solidFill>
                  <a:schemeClr val="tx1"/>
                </a:solidFill>
              </a:rPr>
              <a:t>addition to the negation of interest, Islamic finance does not approve </a:t>
            </a:r>
            <a:r>
              <a:rPr lang="en-US" sz="2000" dirty="0" smtClean="0">
                <a:solidFill>
                  <a:schemeClr val="tx1"/>
                </a:solidFill>
              </a:rPr>
              <a:t>involvement in </a:t>
            </a:r>
            <a:r>
              <a:rPr lang="en-US" sz="2000" dirty="0">
                <a:solidFill>
                  <a:schemeClr val="tx1"/>
                </a:solidFill>
              </a:rPr>
              <a:t>excessive risk-taking or any games of chance that also lead to exploitation and loss </a:t>
            </a:r>
            <a:r>
              <a:rPr lang="en-US" sz="2000" dirty="0" smtClean="0">
                <a:solidFill>
                  <a:schemeClr val="tx1"/>
                </a:solidFill>
              </a:rPr>
              <a:t>to both </a:t>
            </a:r>
            <a:r>
              <a:rPr lang="en-US" sz="2000" dirty="0">
                <a:solidFill>
                  <a:schemeClr val="tx1"/>
                </a:solidFill>
              </a:rPr>
              <a:t>or any of the parties to the contracts and to human society as a whole.</a:t>
            </a:r>
            <a:endParaRPr lang="en-US" sz="2000" dirty="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13</a:t>
            </a:fld>
            <a:endParaRPr lang="en-US"/>
          </a:p>
        </p:txBody>
      </p:sp>
    </p:spTree>
    <p:extLst>
      <p:ext uri="{BB962C8B-B14F-4D97-AF65-F5344CB8AC3E}">
        <p14:creationId xmlns:p14="http://schemas.microsoft.com/office/powerpoint/2010/main" xmlns="" val="34783656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One </a:t>
            </a:r>
            <a:r>
              <a:rPr lang="en-US" sz="2000" dirty="0" smtClean="0">
                <a:solidFill>
                  <a:schemeClr val="tx1"/>
                </a:solidFill>
              </a:rPr>
              <a:t>should sufficiently </a:t>
            </a:r>
            <a:r>
              <a:rPr lang="en-US" sz="2000" dirty="0">
                <a:solidFill>
                  <a:schemeClr val="tx1"/>
                </a:solidFill>
              </a:rPr>
              <a:t>know what one is giving and what one is getting in exchange in a </a:t>
            </a:r>
            <a:r>
              <a:rPr lang="en-US" sz="2000" dirty="0" smtClean="0">
                <a:solidFill>
                  <a:schemeClr val="tx1"/>
                </a:solidFill>
              </a:rPr>
              <a:t>contract. This </a:t>
            </a:r>
            <a:r>
              <a:rPr lang="en-US" sz="2000" dirty="0">
                <a:solidFill>
                  <a:schemeClr val="tx1"/>
                </a:solidFill>
              </a:rPr>
              <a:t>implies that certainty about the subject matter and its exchange value, </a:t>
            </a:r>
            <a:r>
              <a:rPr lang="en-US" sz="2000" dirty="0" smtClean="0">
                <a:solidFill>
                  <a:schemeClr val="tx1"/>
                </a:solidFill>
              </a:rPr>
              <a:t>transparency, disclosure </a:t>
            </a:r>
            <a:r>
              <a:rPr lang="en-US" sz="2000" dirty="0">
                <a:solidFill>
                  <a:schemeClr val="tx1"/>
                </a:solidFill>
              </a:rPr>
              <a:t>and free consent of the parties for entering into the contract are the </a:t>
            </a:r>
            <a:r>
              <a:rPr lang="en-US" sz="2000" dirty="0" smtClean="0">
                <a:solidFill>
                  <a:schemeClr val="tx1"/>
                </a:solidFill>
              </a:rPr>
              <a:t>important factors </a:t>
            </a:r>
            <a:r>
              <a:rPr lang="en-US" sz="2000" dirty="0">
                <a:solidFill>
                  <a:schemeClr val="tx1"/>
                </a:solidFill>
              </a:rPr>
              <a:t>in Islamic business and finance. A number of principles and rules stem from </a:t>
            </a:r>
            <a:r>
              <a:rPr lang="en-US" sz="2000" dirty="0" smtClean="0">
                <a:solidFill>
                  <a:schemeClr val="tx1"/>
                </a:solidFill>
              </a:rPr>
              <a:t>the above </a:t>
            </a:r>
            <a:r>
              <a:rPr lang="en-US" sz="2000" dirty="0">
                <a:solidFill>
                  <a:schemeClr val="tx1"/>
                </a:solidFill>
              </a:rPr>
              <a:t>given philosophy of Islamic finance and these </a:t>
            </a:r>
            <a:r>
              <a:rPr lang="en-US" sz="2000" dirty="0" smtClean="0">
                <a:solidFill>
                  <a:schemeClr val="tx1"/>
                </a:solidFill>
              </a:rPr>
              <a:t>are:</a:t>
            </a:r>
          </a:p>
          <a:p>
            <a:pPr marL="457200" indent="-457200" algn="just">
              <a:buFont typeface="+mj-lt"/>
              <a:buAutoNum type="arabicPeriod"/>
            </a:pPr>
            <a:r>
              <a:rPr lang="en-US" sz="2000" b="1" dirty="0" smtClean="0">
                <a:solidFill>
                  <a:schemeClr val="tx1"/>
                </a:solidFill>
                <a:latin typeface="+mj-lt"/>
              </a:rPr>
              <a:t>Avoiding Interest:</a:t>
            </a:r>
          </a:p>
          <a:p>
            <a:pPr algn="just"/>
            <a:r>
              <a:rPr lang="en-US" sz="2000" dirty="0">
                <a:solidFill>
                  <a:schemeClr val="tx1"/>
                </a:solidFill>
              </a:rPr>
              <a:t>Keeping in mind the two verses of the Holy </a:t>
            </a:r>
            <a:r>
              <a:rPr lang="en-US" sz="2000" dirty="0" err="1">
                <a:solidFill>
                  <a:schemeClr val="tx1"/>
                </a:solidFill>
              </a:rPr>
              <a:t>Qur’¯an</a:t>
            </a:r>
            <a:r>
              <a:rPr lang="en-US" sz="2000" dirty="0">
                <a:solidFill>
                  <a:schemeClr val="tx1"/>
                </a:solidFill>
              </a:rPr>
              <a:t> (II: 275, 279), jurists and </a:t>
            </a:r>
            <a:r>
              <a:rPr lang="en-US" sz="2000" dirty="0" err="1" smtClean="0">
                <a:solidFill>
                  <a:schemeClr val="tx1"/>
                </a:solidFill>
              </a:rPr>
              <a:t>Shar¯ı´ah</a:t>
            </a:r>
            <a:r>
              <a:rPr lang="en-US" sz="2000" dirty="0" smtClean="0">
                <a:solidFill>
                  <a:schemeClr val="tx1"/>
                </a:solidFill>
              </a:rPr>
              <a:t> scholars </a:t>
            </a:r>
            <a:r>
              <a:rPr lang="en-US" sz="2000" dirty="0">
                <a:solidFill>
                  <a:schemeClr val="tx1"/>
                </a:solidFill>
              </a:rPr>
              <a:t>have developed a criterion that serves as a fundamental building block of </a:t>
            </a:r>
            <a:r>
              <a:rPr lang="en-US" sz="2000" dirty="0" smtClean="0">
                <a:solidFill>
                  <a:schemeClr val="tx1"/>
                </a:solidFill>
              </a:rPr>
              <a:t>the Islamic </a:t>
            </a:r>
            <a:r>
              <a:rPr lang="en-US" sz="2000" dirty="0">
                <a:solidFill>
                  <a:schemeClr val="tx1"/>
                </a:solidFill>
              </a:rPr>
              <a:t>theory of finance and </a:t>
            </a:r>
            <a:r>
              <a:rPr lang="en-US" sz="2000" dirty="0" smtClean="0">
                <a:solidFill>
                  <a:schemeClr val="tx1"/>
                </a:solidFill>
              </a:rPr>
              <a:t>economics. The </a:t>
            </a:r>
            <a:r>
              <a:rPr lang="en-US" sz="2000" dirty="0">
                <a:solidFill>
                  <a:schemeClr val="tx1"/>
                </a:solidFill>
              </a:rPr>
              <a:t>most important feature of that theory </a:t>
            </a:r>
            <a:r>
              <a:rPr lang="en-US" sz="2000" dirty="0" smtClean="0">
                <a:solidFill>
                  <a:schemeClr val="tx1"/>
                </a:solidFill>
              </a:rPr>
              <a:t>is avoiding </a:t>
            </a:r>
            <a:r>
              <a:rPr lang="en-US" sz="2000" dirty="0">
                <a:solidFill>
                  <a:schemeClr val="tx1"/>
                </a:solidFill>
              </a:rPr>
              <a:t>interest or any ex ante return derived on a loan/debt (</a:t>
            </a:r>
            <a:r>
              <a:rPr lang="en-US" sz="2000" dirty="0" err="1">
                <a:solidFill>
                  <a:schemeClr val="tx1"/>
                </a:solidFill>
              </a:rPr>
              <a:t>Riba</a:t>
            </a:r>
            <a:r>
              <a:rPr lang="en-US" sz="2000" dirty="0">
                <a:solidFill>
                  <a:schemeClr val="tx1"/>
                </a:solidFill>
              </a:rPr>
              <a:t>). The lender, </a:t>
            </a:r>
            <a:r>
              <a:rPr lang="en-US" sz="2000" dirty="0" smtClean="0">
                <a:solidFill>
                  <a:schemeClr val="tx1"/>
                </a:solidFill>
              </a:rPr>
              <a:t>according </a:t>
            </a:r>
            <a:r>
              <a:rPr lang="en-US" sz="2000" dirty="0">
                <a:solidFill>
                  <a:schemeClr val="tx1"/>
                </a:solidFill>
              </a:rPr>
              <a:t>to </a:t>
            </a:r>
            <a:r>
              <a:rPr lang="en-US" sz="2000" dirty="0" err="1">
                <a:solidFill>
                  <a:schemeClr val="tx1"/>
                </a:solidFill>
              </a:rPr>
              <a:t>Shar¯ı´ah</a:t>
            </a:r>
            <a:r>
              <a:rPr lang="en-US" sz="2000" dirty="0">
                <a:solidFill>
                  <a:schemeClr val="tx1"/>
                </a:solidFill>
              </a:rPr>
              <a:t> tenets, has to give away the lent goods/money to the borrower for the </a:t>
            </a:r>
            <a:r>
              <a:rPr lang="en-US" sz="2000" dirty="0" smtClean="0">
                <a:solidFill>
                  <a:schemeClr val="tx1"/>
                </a:solidFill>
              </a:rPr>
              <a:t>period of </a:t>
            </a:r>
            <a:r>
              <a:rPr lang="en-US" sz="2000" dirty="0">
                <a:solidFill>
                  <a:schemeClr val="tx1"/>
                </a:solidFill>
              </a:rPr>
              <a:t>the loan without seeking any worldly compensation. Therefore, Islamic banks will </a:t>
            </a:r>
            <a:r>
              <a:rPr lang="en-US" sz="2000" dirty="0" smtClean="0">
                <a:solidFill>
                  <a:schemeClr val="tx1"/>
                </a:solidFill>
              </a:rPr>
              <a:t>not take </a:t>
            </a:r>
            <a:r>
              <a:rPr lang="en-US" sz="2000" dirty="0">
                <a:solidFill>
                  <a:schemeClr val="tx1"/>
                </a:solidFill>
              </a:rPr>
              <a:t>or give any loan or enter into contracts seeking any increase over the principal </a:t>
            </a:r>
            <a:r>
              <a:rPr lang="en-US" sz="2000" dirty="0" smtClean="0">
                <a:solidFill>
                  <a:schemeClr val="tx1"/>
                </a:solidFill>
              </a:rPr>
              <a:t>of loans </a:t>
            </a:r>
            <a:r>
              <a:rPr lang="en-US" sz="2000" dirty="0">
                <a:solidFill>
                  <a:schemeClr val="tx1"/>
                </a:solidFill>
              </a:rPr>
              <a:t>or debts created as a result of any credit transaction.</a:t>
            </a:r>
            <a:endParaRPr lang="en-US" sz="2000" dirty="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14</a:t>
            </a:fld>
            <a:endParaRPr lang="en-US"/>
          </a:p>
        </p:txBody>
      </p:sp>
    </p:spTree>
    <p:extLst>
      <p:ext uri="{BB962C8B-B14F-4D97-AF65-F5344CB8AC3E}">
        <p14:creationId xmlns:p14="http://schemas.microsoft.com/office/powerpoint/2010/main" xmlns="" val="25509355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Buying/selling goods, both </a:t>
            </a:r>
            <a:r>
              <a:rPr lang="en-US" sz="2000" dirty="0" smtClean="0">
                <a:solidFill>
                  <a:schemeClr val="tx1"/>
                </a:solidFill>
              </a:rPr>
              <a:t>on cash </a:t>
            </a:r>
            <a:r>
              <a:rPr lang="en-US" sz="2000" dirty="0">
                <a:solidFill>
                  <a:schemeClr val="tx1"/>
                </a:solidFill>
              </a:rPr>
              <a:t>payment and credit, for the purpose of earning profit is permissible. Pricing the </a:t>
            </a:r>
            <a:r>
              <a:rPr lang="en-US" sz="2000" dirty="0" smtClean="0">
                <a:solidFill>
                  <a:schemeClr val="tx1"/>
                </a:solidFill>
              </a:rPr>
              <a:t>goods, keeping </a:t>
            </a:r>
            <a:r>
              <a:rPr lang="en-US" sz="2000" dirty="0">
                <a:solidFill>
                  <a:schemeClr val="tx1"/>
                </a:solidFill>
              </a:rPr>
              <a:t>in mind the time given for payment of the price in credit transactions, is </a:t>
            </a:r>
            <a:r>
              <a:rPr lang="en-US" sz="2000" dirty="0" smtClean="0">
                <a:solidFill>
                  <a:schemeClr val="tx1"/>
                </a:solidFill>
              </a:rPr>
              <a:t>also acceptable </a:t>
            </a:r>
            <a:r>
              <a:rPr lang="en-US" sz="2000" dirty="0">
                <a:solidFill>
                  <a:schemeClr val="tx1"/>
                </a:solidFill>
              </a:rPr>
              <a:t>with the condition that it should not involve any addition or enhancement </a:t>
            </a:r>
            <a:r>
              <a:rPr lang="en-US" sz="2000" dirty="0" smtClean="0">
                <a:solidFill>
                  <a:schemeClr val="tx1"/>
                </a:solidFill>
              </a:rPr>
              <a:t>to the </a:t>
            </a:r>
            <a:r>
              <a:rPr lang="en-US" sz="2000" dirty="0">
                <a:solidFill>
                  <a:schemeClr val="tx1"/>
                </a:solidFill>
              </a:rPr>
              <a:t>principal amount of the debt created as a result of the sale transaction. This </a:t>
            </a:r>
            <a:r>
              <a:rPr lang="en-US" sz="2000" dirty="0" smtClean="0">
                <a:solidFill>
                  <a:schemeClr val="tx1"/>
                </a:solidFill>
              </a:rPr>
              <a:t>aspect has </a:t>
            </a:r>
            <a:r>
              <a:rPr lang="en-US" sz="2000" dirty="0">
                <a:solidFill>
                  <a:schemeClr val="tx1"/>
                </a:solidFill>
              </a:rPr>
              <a:t>been discussed in detail </a:t>
            </a:r>
            <a:r>
              <a:rPr lang="en-US" sz="2000" dirty="0" smtClean="0">
                <a:solidFill>
                  <a:schemeClr val="tx1"/>
                </a:solidFill>
              </a:rPr>
              <a:t>later while </a:t>
            </a:r>
            <a:r>
              <a:rPr lang="en-US" sz="2000" dirty="0">
                <a:solidFill>
                  <a:schemeClr val="tx1"/>
                </a:solidFill>
              </a:rPr>
              <a:t>discussing the concept of time </a:t>
            </a:r>
            <a:r>
              <a:rPr lang="en-US" sz="2000" dirty="0" smtClean="0">
                <a:solidFill>
                  <a:schemeClr val="tx1"/>
                </a:solidFill>
              </a:rPr>
              <a:t>value of </a:t>
            </a:r>
            <a:r>
              <a:rPr lang="en-US" sz="2000" dirty="0">
                <a:solidFill>
                  <a:schemeClr val="tx1"/>
                </a:solidFill>
              </a:rPr>
              <a:t>money</a:t>
            </a:r>
            <a:r>
              <a:rPr lang="en-US" sz="2000" dirty="0" smtClean="0">
                <a:solidFill>
                  <a:schemeClr val="tx1"/>
                </a:solidFill>
              </a:rPr>
              <a:t>. </a:t>
            </a:r>
          </a:p>
          <a:p>
            <a:pPr algn="just"/>
            <a:r>
              <a:rPr lang="en-US" sz="2000" dirty="0" smtClean="0">
                <a:solidFill>
                  <a:schemeClr val="tx1"/>
                </a:solidFill>
              </a:rPr>
              <a:t>This </a:t>
            </a:r>
            <a:r>
              <a:rPr lang="en-US" sz="2000" dirty="0">
                <a:solidFill>
                  <a:schemeClr val="tx1"/>
                </a:solidFill>
              </a:rPr>
              <a:t>implies that once any debt is created, the seller cannot demand more than the </a:t>
            </a:r>
            <a:r>
              <a:rPr lang="en-US" sz="2000" dirty="0" smtClean="0">
                <a:solidFill>
                  <a:schemeClr val="tx1"/>
                </a:solidFill>
              </a:rPr>
              <a:t>credit price </a:t>
            </a:r>
            <a:r>
              <a:rPr lang="en-US" sz="2000" dirty="0">
                <a:solidFill>
                  <a:schemeClr val="tx1"/>
                </a:solidFill>
              </a:rPr>
              <a:t>stipulated in the sale or other contracts. Those who were involved in usurious </a:t>
            </a:r>
            <a:r>
              <a:rPr lang="en-US" sz="2000" dirty="0" smtClean="0">
                <a:solidFill>
                  <a:schemeClr val="tx1"/>
                </a:solidFill>
              </a:rPr>
              <a:t>transactions at </a:t>
            </a:r>
            <a:r>
              <a:rPr lang="en-US" sz="2000" dirty="0">
                <a:solidFill>
                  <a:schemeClr val="tx1"/>
                </a:solidFill>
              </a:rPr>
              <a:t>the time the Holy </a:t>
            </a:r>
            <a:r>
              <a:rPr lang="en-US" sz="2000" dirty="0" err="1">
                <a:solidFill>
                  <a:schemeClr val="tx1"/>
                </a:solidFill>
              </a:rPr>
              <a:t>Qur’¯an</a:t>
            </a:r>
            <a:r>
              <a:rPr lang="en-US" sz="2000" dirty="0">
                <a:solidFill>
                  <a:schemeClr val="tx1"/>
                </a:solidFill>
              </a:rPr>
              <a:t> was revealed protested and argued that lending </a:t>
            </a:r>
            <a:r>
              <a:rPr lang="en-US" sz="2000" dirty="0" smtClean="0">
                <a:solidFill>
                  <a:schemeClr val="tx1"/>
                </a:solidFill>
              </a:rPr>
              <a:t>on interest </a:t>
            </a:r>
            <a:r>
              <a:rPr lang="en-US" sz="2000" dirty="0">
                <a:solidFill>
                  <a:schemeClr val="tx1"/>
                </a:solidFill>
              </a:rPr>
              <a:t>was like an act of trade and that they should be allowed to add more and </a:t>
            </a:r>
            <a:r>
              <a:rPr lang="en-US" sz="2000" dirty="0" smtClean="0">
                <a:solidFill>
                  <a:schemeClr val="tx1"/>
                </a:solidFill>
              </a:rPr>
              <a:t>more so </a:t>
            </a:r>
            <a:r>
              <a:rPr lang="en-US" sz="2000" dirty="0">
                <a:solidFill>
                  <a:schemeClr val="tx1"/>
                </a:solidFill>
              </a:rPr>
              <a:t>long as the debtor did not pay. They were admonished through the revelation in </a:t>
            </a:r>
            <a:r>
              <a:rPr lang="en-US" sz="2000" dirty="0" smtClean="0">
                <a:solidFill>
                  <a:schemeClr val="tx1"/>
                </a:solidFill>
              </a:rPr>
              <a:t>the Holy </a:t>
            </a:r>
            <a:r>
              <a:rPr lang="en-US" sz="2000" dirty="0" err="1">
                <a:solidFill>
                  <a:schemeClr val="tx1"/>
                </a:solidFill>
              </a:rPr>
              <a:t>Qur’¯an</a:t>
            </a:r>
            <a:r>
              <a:rPr lang="en-US" sz="2000" dirty="0">
                <a:solidFill>
                  <a:schemeClr val="tx1"/>
                </a:solidFill>
              </a:rPr>
              <a:t> that while “trade” was permitted, “</a:t>
            </a:r>
            <a:r>
              <a:rPr lang="en-US" sz="2000" dirty="0" err="1">
                <a:solidFill>
                  <a:schemeClr val="tx1"/>
                </a:solidFill>
              </a:rPr>
              <a:t>Riba</a:t>
            </a:r>
            <a:r>
              <a:rPr lang="en-US" sz="2000" dirty="0">
                <a:solidFill>
                  <a:schemeClr val="tx1"/>
                </a:solidFill>
              </a:rPr>
              <a:t>” was forbidden. Any increase over </a:t>
            </a:r>
            <a:r>
              <a:rPr lang="en-US" sz="2000" dirty="0" smtClean="0">
                <a:solidFill>
                  <a:schemeClr val="tx1"/>
                </a:solidFill>
              </a:rPr>
              <a:t>the receivable </a:t>
            </a:r>
            <a:r>
              <a:rPr lang="en-US" sz="2000" dirty="0">
                <a:solidFill>
                  <a:schemeClr val="tx1"/>
                </a:solidFill>
              </a:rPr>
              <a:t>of the sale was </a:t>
            </a:r>
            <a:r>
              <a:rPr lang="en-US" sz="2000" dirty="0" err="1">
                <a:solidFill>
                  <a:schemeClr val="tx1"/>
                </a:solidFill>
              </a:rPr>
              <a:t>Riba</a:t>
            </a:r>
            <a:r>
              <a:rPr lang="en-US" sz="2000" dirty="0">
                <a:solidFill>
                  <a:schemeClr val="tx1"/>
                </a:solidFill>
              </a:rPr>
              <a:t> and in loans or debts they were entitled to their </a:t>
            </a:r>
            <a:r>
              <a:rPr lang="en-US" sz="2000" dirty="0" smtClean="0">
                <a:solidFill>
                  <a:schemeClr val="tx1"/>
                </a:solidFill>
              </a:rPr>
              <a:t>principal sums </a:t>
            </a:r>
            <a:r>
              <a:rPr lang="en-US" sz="2000" dirty="0">
                <a:solidFill>
                  <a:schemeClr val="tx1"/>
                </a:solidFill>
              </a:rPr>
              <a:t>only.</a:t>
            </a:r>
            <a:endParaRPr lang="en-US" sz="2000" dirty="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15</a:t>
            </a:fld>
            <a:endParaRPr lang="en-US"/>
          </a:p>
        </p:txBody>
      </p:sp>
    </p:spTree>
    <p:extLst>
      <p:ext uri="{BB962C8B-B14F-4D97-AF65-F5344CB8AC3E}">
        <p14:creationId xmlns:p14="http://schemas.microsoft.com/office/powerpoint/2010/main" xmlns="" val="25379881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Therefore, lending on interest is alien to Islamic banks and financial </a:t>
            </a:r>
            <a:r>
              <a:rPr lang="en-US" sz="2000" dirty="0" smtClean="0">
                <a:solidFill>
                  <a:schemeClr val="tx1"/>
                </a:solidFill>
              </a:rPr>
              <a:t>institutions. In </a:t>
            </a:r>
            <a:r>
              <a:rPr lang="en-US" sz="2000" dirty="0">
                <a:solidFill>
                  <a:schemeClr val="tx1"/>
                </a:solidFill>
              </a:rPr>
              <a:t>case of any debts created by way of trade or </a:t>
            </a:r>
            <a:r>
              <a:rPr lang="en-US" sz="2000" dirty="0" err="1">
                <a:solidFill>
                  <a:schemeClr val="tx1"/>
                </a:solidFill>
              </a:rPr>
              <a:t>Ijarah</a:t>
            </a:r>
            <a:r>
              <a:rPr lang="en-US" sz="2000" dirty="0">
                <a:solidFill>
                  <a:schemeClr val="tx1"/>
                </a:solidFill>
              </a:rPr>
              <a:t> transactions, they are </a:t>
            </a:r>
            <a:r>
              <a:rPr lang="en-US" sz="2000" dirty="0" smtClean="0">
                <a:solidFill>
                  <a:schemeClr val="tx1"/>
                </a:solidFill>
              </a:rPr>
              <a:t>not allowed </a:t>
            </a:r>
            <a:r>
              <a:rPr lang="en-US" sz="2000" dirty="0">
                <a:solidFill>
                  <a:schemeClr val="tx1"/>
                </a:solidFill>
              </a:rPr>
              <a:t>to charge anything over and above the principal of the debt. They are not </a:t>
            </a:r>
            <a:r>
              <a:rPr lang="en-US" sz="2000" dirty="0" smtClean="0">
                <a:solidFill>
                  <a:schemeClr val="tx1"/>
                </a:solidFill>
              </a:rPr>
              <a:t>allowed to </a:t>
            </a:r>
            <a:r>
              <a:rPr lang="en-US" sz="2000" dirty="0">
                <a:solidFill>
                  <a:schemeClr val="tx1"/>
                </a:solidFill>
              </a:rPr>
              <a:t>charge costs of funds or rent on money in short-, medium- or long-term loans, </a:t>
            </a:r>
            <a:r>
              <a:rPr lang="en-US" sz="2000" dirty="0" smtClean="0">
                <a:solidFill>
                  <a:schemeClr val="tx1"/>
                </a:solidFill>
              </a:rPr>
              <a:t>overdrafts, guarantees</a:t>
            </a:r>
            <a:r>
              <a:rPr lang="en-US" sz="2000" dirty="0">
                <a:solidFill>
                  <a:schemeClr val="tx1"/>
                </a:solidFill>
              </a:rPr>
              <a:t>, financing against bills, receivables or other instruments or sell their </a:t>
            </a:r>
            <a:r>
              <a:rPr lang="en-US" sz="2000" dirty="0" smtClean="0">
                <a:solidFill>
                  <a:schemeClr val="tx1"/>
                </a:solidFill>
              </a:rPr>
              <a:t>debt instruments. </a:t>
            </a:r>
          </a:p>
          <a:p>
            <a:pPr marL="457200" indent="-457200" algn="just">
              <a:buAutoNum type="arabicPeriod" startAt="2"/>
            </a:pPr>
            <a:r>
              <a:rPr lang="en-US" sz="2000" b="1" dirty="0" smtClean="0">
                <a:solidFill>
                  <a:schemeClr val="tx1"/>
                </a:solidFill>
                <a:latin typeface="+mj-lt"/>
              </a:rPr>
              <a:t>Avoiding </a:t>
            </a:r>
            <a:r>
              <a:rPr lang="en-US" sz="2000" b="1" dirty="0" err="1" smtClean="0">
                <a:solidFill>
                  <a:schemeClr val="tx1"/>
                </a:solidFill>
                <a:latin typeface="+mj-lt"/>
              </a:rPr>
              <a:t>Gharar</a:t>
            </a:r>
            <a:r>
              <a:rPr lang="en-US" sz="2000" b="1" dirty="0" smtClean="0">
                <a:solidFill>
                  <a:schemeClr val="tx1"/>
                </a:solidFill>
                <a:latin typeface="+mj-lt"/>
              </a:rPr>
              <a:t>:</a:t>
            </a:r>
            <a:endParaRPr lang="en-US" sz="2000" b="1" dirty="0">
              <a:solidFill>
                <a:schemeClr val="tx1"/>
              </a:solidFill>
              <a:latin typeface="+mj-lt"/>
            </a:endParaRPr>
          </a:p>
          <a:p>
            <a:pPr algn="just"/>
            <a:r>
              <a:rPr lang="en-US" sz="2000" dirty="0" smtClean="0">
                <a:solidFill>
                  <a:schemeClr val="tx1"/>
                </a:solidFill>
                <a:latin typeface="+mj-lt"/>
              </a:rPr>
              <a:t>Avoiding </a:t>
            </a:r>
            <a:r>
              <a:rPr lang="en-US" sz="2000" dirty="0" err="1" smtClean="0">
                <a:solidFill>
                  <a:schemeClr val="tx1"/>
                </a:solidFill>
                <a:latin typeface="+mj-lt"/>
              </a:rPr>
              <a:t>Gharar</a:t>
            </a:r>
            <a:r>
              <a:rPr lang="en-US" sz="2000" dirty="0" smtClean="0">
                <a:solidFill>
                  <a:schemeClr val="tx1"/>
                </a:solidFill>
                <a:latin typeface="+mj-lt"/>
              </a:rPr>
              <a:t> is another main principle of Islamic finance. </a:t>
            </a:r>
            <a:r>
              <a:rPr lang="en-US" sz="2000" dirty="0" err="1" smtClean="0">
                <a:solidFill>
                  <a:schemeClr val="tx1"/>
                </a:solidFill>
                <a:latin typeface="+mj-lt"/>
              </a:rPr>
              <a:t>Gharar</a:t>
            </a:r>
            <a:r>
              <a:rPr lang="en-US" sz="2000" dirty="0" smtClean="0">
                <a:solidFill>
                  <a:schemeClr val="tx1"/>
                </a:solidFill>
                <a:latin typeface="+mj-lt"/>
              </a:rPr>
              <a:t>, as discussed in detail in the previous chapter, refers to entering into a contract in absolute risk or uncertainty about the ultimate result of the contract and the nature and/or quality and specifications of the subject matter or the rights and obligations of the parties. </a:t>
            </a:r>
            <a:r>
              <a:rPr lang="en-US" sz="2000" dirty="0" err="1">
                <a:solidFill>
                  <a:schemeClr val="tx1"/>
                </a:solidFill>
              </a:rPr>
              <a:t>Gharar</a:t>
            </a:r>
            <a:r>
              <a:rPr lang="en-US" sz="2000" dirty="0">
                <a:solidFill>
                  <a:schemeClr val="tx1"/>
                </a:solidFill>
              </a:rPr>
              <a:t> </a:t>
            </a:r>
            <a:r>
              <a:rPr lang="en-US" sz="2000" dirty="0" smtClean="0">
                <a:solidFill>
                  <a:schemeClr val="tx1"/>
                </a:solidFill>
              </a:rPr>
              <a:t>is also </a:t>
            </a:r>
            <a:r>
              <a:rPr lang="en-US" sz="2000" dirty="0">
                <a:solidFill>
                  <a:schemeClr val="tx1"/>
                </a:solidFill>
              </a:rPr>
              <a:t>involved if there is a lack of adequate value-relevant information (</a:t>
            </a:r>
            <a:r>
              <a:rPr lang="en-US" sz="2000" dirty="0" err="1">
                <a:solidFill>
                  <a:schemeClr val="tx1"/>
                </a:solidFill>
              </a:rPr>
              <a:t>Jahl</a:t>
            </a:r>
            <a:r>
              <a:rPr lang="en-US" sz="2000" dirty="0">
                <a:solidFill>
                  <a:schemeClr val="tx1"/>
                </a:solidFill>
              </a:rPr>
              <a:t>) or </a:t>
            </a:r>
            <a:r>
              <a:rPr lang="en-US" sz="2000" dirty="0" smtClean="0">
                <a:solidFill>
                  <a:schemeClr val="tx1"/>
                </a:solidFill>
              </a:rPr>
              <a:t>there is </a:t>
            </a:r>
            <a:r>
              <a:rPr lang="en-US" sz="2000" dirty="0">
                <a:solidFill>
                  <a:schemeClr val="tx1"/>
                </a:solidFill>
              </a:rPr>
              <a:t>inadequacy and inaccuracy of any vital information which leads to uncertainty </a:t>
            </a:r>
            <a:r>
              <a:rPr lang="en-US" sz="2000" dirty="0" smtClean="0">
                <a:solidFill>
                  <a:schemeClr val="tx1"/>
                </a:solidFill>
              </a:rPr>
              <a:t>and exploitation </a:t>
            </a:r>
            <a:r>
              <a:rPr lang="en-US" sz="2000" dirty="0">
                <a:solidFill>
                  <a:schemeClr val="tx1"/>
                </a:solidFill>
              </a:rPr>
              <a:t>of any of the parties. </a:t>
            </a:r>
            <a:endParaRPr lang="en-US" sz="2000" dirty="0" smtClean="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16</a:t>
            </a:fld>
            <a:endParaRPr lang="en-US"/>
          </a:p>
        </p:txBody>
      </p:sp>
    </p:spTree>
    <p:extLst>
      <p:ext uri="{BB962C8B-B14F-4D97-AF65-F5344CB8AC3E}">
        <p14:creationId xmlns:p14="http://schemas.microsoft.com/office/powerpoint/2010/main" xmlns="" val="1488782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smtClean="0">
                <a:solidFill>
                  <a:schemeClr val="tx1"/>
                </a:solidFill>
                <a:latin typeface="+mj-lt"/>
              </a:rPr>
              <a:t>Deceit, fraud or deliberate withholding of value-relevant information is tantamount to </a:t>
            </a:r>
            <a:r>
              <a:rPr lang="en-US" sz="2000" dirty="0" err="1" smtClean="0">
                <a:solidFill>
                  <a:schemeClr val="tx1"/>
                </a:solidFill>
                <a:latin typeface="+mj-lt"/>
              </a:rPr>
              <a:t>Gharar</a:t>
            </a:r>
            <a:r>
              <a:rPr lang="en-US" sz="2000" dirty="0" smtClean="0">
                <a:solidFill>
                  <a:schemeClr val="tx1"/>
                </a:solidFill>
                <a:latin typeface="+mj-lt"/>
              </a:rPr>
              <a:t>. Islamic banks should not engage in any bargain in which the result is hidden, as they would not be certain whether the delivery could or would be made, which is necessary for the completion of any genuine business transaction. </a:t>
            </a:r>
          </a:p>
          <a:p>
            <a:pPr algn="just"/>
            <a:r>
              <a:rPr lang="en-US" sz="2000" dirty="0">
                <a:solidFill>
                  <a:schemeClr val="tx1"/>
                </a:solidFill>
              </a:rPr>
              <a:t>The current practices of financial institutions and insurance companies in the futures </a:t>
            </a:r>
            <a:r>
              <a:rPr lang="en-US" sz="2000" dirty="0" smtClean="0">
                <a:solidFill>
                  <a:schemeClr val="tx1"/>
                </a:solidFill>
              </a:rPr>
              <a:t>and options </a:t>
            </a:r>
            <a:r>
              <a:rPr lang="en-US" sz="2000" dirty="0">
                <a:solidFill>
                  <a:schemeClr val="tx1"/>
                </a:solidFill>
              </a:rPr>
              <a:t>markets are un-Islamic because of the elements of </a:t>
            </a:r>
            <a:r>
              <a:rPr lang="en-US" sz="2000" dirty="0" err="1">
                <a:solidFill>
                  <a:schemeClr val="tx1"/>
                </a:solidFill>
              </a:rPr>
              <a:t>Gharar</a:t>
            </a:r>
            <a:r>
              <a:rPr lang="en-US" sz="2000" dirty="0">
                <a:solidFill>
                  <a:schemeClr val="tx1"/>
                </a:solidFill>
              </a:rPr>
              <a:t>, interest, gambling, </a:t>
            </a:r>
            <a:r>
              <a:rPr lang="en-US" sz="2000" dirty="0" smtClean="0">
                <a:solidFill>
                  <a:schemeClr val="tx1"/>
                </a:solidFill>
              </a:rPr>
              <a:t>etc. The </a:t>
            </a:r>
            <a:r>
              <a:rPr lang="en-US" sz="2000" dirty="0">
                <a:solidFill>
                  <a:schemeClr val="tx1"/>
                </a:solidFill>
              </a:rPr>
              <a:t>transactions of contemporary stock markets, if cleansed of these elements, would </a:t>
            </a:r>
            <a:r>
              <a:rPr lang="en-US" sz="2000" dirty="0" smtClean="0">
                <a:solidFill>
                  <a:schemeClr val="tx1"/>
                </a:solidFill>
              </a:rPr>
              <a:t>be Islamic. </a:t>
            </a:r>
            <a:r>
              <a:rPr lang="en-US" sz="2000" dirty="0">
                <a:solidFill>
                  <a:schemeClr val="tx1"/>
                </a:solidFill>
              </a:rPr>
              <a:t>The prohibition of </a:t>
            </a:r>
            <a:r>
              <a:rPr lang="en-US" sz="2000" dirty="0" err="1">
                <a:solidFill>
                  <a:schemeClr val="tx1"/>
                </a:solidFill>
              </a:rPr>
              <a:t>Gharar</a:t>
            </a:r>
            <a:r>
              <a:rPr lang="en-US" sz="2000" dirty="0">
                <a:solidFill>
                  <a:schemeClr val="tx1"/>
                </a:solidFill>
              </a:rPr>
              <a:t> requires Islamic banks not to engage in speculative trade </a:t>
            </a:r>
            <a:r>
              <a:rPr lang="en-US" sz="2000" dirty="0" smtClean="0">
                <a:solidFill>
                  <a:schemeClr val="tx1"/>
                </a:solidFill>
              </a:rPr>
              <a:t>in shares</a:t>
            </a:r>
            <a:r>
              <a:rPr lang="en-US" sz="2000" dirty="0">
                <a:solidFill>
                  <a:schemeClr val="tx1"/>
                </a:solidFill>
              </a:rPr>
              <a:t>, short-selling, discounting of bills and securities or trading in unidentified </a:t>
            </a:r>
            <a:r>
              <a:rPr lang="en-US" sz="2000" dirty="0" smtClean="0">
                <a:solidFill>
                  <a:schemeClr val="tx1"/>
                </a:solidFill>
              </a:rPr>
              <a:t>items. Similarly</a:t>
            </a:r>
            <a:r>
              <a:rPr lang="en-US" sz="2000" dirty="0">
                <a:solidFill>
                  <a:schemeClr val="tx1"/>
                </a:solidFill>
              </a:rPr>
              <a:t>, Islamic investment banks’ involvement in IPOs of joint stock companies </a:t>
            </a:r>
            <a:r>
              <a:rPr lang="en-US" sz="2000" dirty="0" smtClean="0">
                <a:solidFill>
                  <a:schemeClr val="tx1"/>
                </a:solidFill>
              </a:rPr>
              <a:t>would require </a:t>
            </a:r>
            <a:r>
              <a:rPr lang="en-US" sz="2000" dirty="0">
                <a:solidFill>
                  <a:schemeClr val="tx1"/>
                </a:solidFill>
              </a:rPr>
              <a:t>care to avoid </a:t>
            </a:r>
            <a:r>
              <a:rPr lang="en-US" sz="2000" dirty="0" err="1">
                <a:solidFill>
                  <a:schemeClr val="tx1"/>
                </a:solidFill>
              </a:rPr>
              <a:t>Gharar</a:t>
            </a:r>
            <a:r>
              <a:rPr lang="en-US" sz="2000" dirty="0">
                <a:solidFill>
                  <a:schemeClr val="tx1"/>
                </a:solidFill>
              </a:rPr>
              <a:t>, as information asymmetry between the investors and </a:t>
            </a:r>
            <a:r>
              <a:rPr lang="en-US" sz="2000" dirty="0" smtClean="0">
                <a:solidFill>
                  <a:schemeClr val="tx1"/>
                </a:solidFill>
              </a:rPr>
              <a:t>promoters in </a:t>
            </a:r>
            <a:r>
              <a:rPr lang="en-US" sz="2000" dirty="0">
                <a:solidFill>
                  <a:schemeClr val="tx1"/>
                </a:solidFill>
              </a:rPr>
              <a:t>the early stages of companies’ establishment may involve </a:t>
            </a:r>
            <a:r>
              <a:rPr lang="en-US" sz="2000" dirty="0" err="1">
                <a:solidFill>
                  <a:schemeClr val="tx1"/>
                </a:solidFill>
              </a:rPr>
              <a:t>Gharar</a:t>
            </a:r>
            <a:r>
              <a:rPr lang="en-US" sz="2000" dirty="0">
                <a:solidFill>
                  <a:schemeClr val="tx1"/>
                </a:solidFill>
              </a:rPr>
              <a:t>. Trading in </a:t>
            </a:r>
            <a:r>
              <a:rPr lang="en-US" sz="2000" dirty="0" smtClean="0">
                <a:solidFill>
                  <a:schemeClr val="tx1"/>
                </a:solidFill>
              </a:rPr>
              <a:t>derivatives also </a:t>
            </a:r>
            <a:r>
              <a:rPr lang="en-US" sz="2000" dirty="0">
                <a:solidFill>
                  <a:schemeClr val="tx1"/>
                </a:solidFill>
              </a:rPr>
              <a:t>involves </a:t>
            </a:r>
            <a:r>
              <a:rPr lang="en-US" sz="2000" dirty="0" err="1">
                <a:solidFill>
                  <a:schemeClr val="tx1"/>
                </a:solidFill>
              </a:rPr>
              <a:t>Gharar</a:t>
            </a:r>
            <a:r>
              <a:rPr lang="en-US" sz="2000" dirty="0">
                <a:solidFill>
                  <a:schemeClr val="tx1"/>
                </a:solidFill>
              </a:rPr>
              <a:t> and, therefore, is a grey area for Islamic banks.</a:t>
            </a:r>
            <a:endParaRPr lang="en-US" sz="2000" dirty="0" smtClean="0">
              <a:solidFill>
                <a:schemeClr val="tx1"/>
              </a:solidFill>
              <a:latin typeface="+mj-lt"/>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17</a:t>
            </a:fld>
            <a:endParaRPr lang="en-US"/>
          </a:p>
        </p:txBody>
      </p:sp>
    </p:spTree>
    <p:extLst>
      <p:ext uri="{BB962C8B-B14F-4D97-AF65-F5344CB8AC3E}">
        <p14:creationId xmlns:p14="http://schemas.microsoft.com/office/powerpoint/2010/main" xmlns="" val="5505688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buAutoNum type="arabicPeriod" startAt="3"/>
            </a:pPr>
            <a:r>
              <a:rPr lang="en-US" sz="2000" b="1" dirty="0" smtClean="0">
                <a:solidFill>
                  <a:schemeClr val="tx1"/>
                </a:solidFill>
                <a:latin typeface="+mj-lt"/>
              </a:rPr>
              <a:t>Avoiding Gambling &amp; Games of Chance:</a:t>
            </a:r>
          </a:p>
          <a:p>
            <a:pPr marL="457200" indent="-457200" algn="just"/>
            <a:r>
              <a:rPr lang="en-US" sz="2000" dirty="0" smtClean="0">
                <a:solidFill>
                  <a:schemeClr val="tx1"/>
                </a:solidFill>
                <a:latin typeface="+mj-lt"/>
              </a:rPr>
              <a:t>	Another kind of activity which </a:t>
            </a:r>
            <a:r>
              <a:rPr lang="en-US" sz="2000" dirty="0" err="1" smtClean="0">
                <a:solidFill>
                  <a:schemeClr val="tx1"/>
                </a:solidFill>
                <a:latin typeface="+mj-lt"/>
              </a:rPr>
              <a:t>IFIs</a:t>
            </a:r>
            <a:r>
              <a:rPr lang="en-US" sz="2000" dirty="0" smtClean="0">
                <a:solidFill>
                  <a:schemeClr val="tx1"/>
                </a:solidFill>
                <a:latin typeface="+mj-lt"/>
              </a:rPr>
              <a:t> have to avoid is gambling/games of chance, which again have been discussed in detail in the previous chapter. All instruments like prize bonds or lotteries in which coupons or tabs are given and inducement or incentives are provided by an uncertain and unknown event depending on chance, or disproportionate prizes are distributed by drawing of lots or where the participating persons intend to avail themselves of chance at prizes are repugnant to the injunctions of Islam. Similarly, a scheme wherein the investors’ money is safe and intact, but the prizes to be given are related to interest generated from capital accumulated through it, does not conform to the injunctions of Islam due to involvement of both </a:t>
            </a:r>
            <a:r>
              <a:rPr lang="en-US" sz="2000" dirty="0" err="1" smtClean="0">
                <a:solidFill>
                  <a:schemeClr val="tx1"/>
                </a:solidFill>
                <a:latin typeface="+mj-lt"/>
              </a:rPr>
              <a:t>Riba</a:t>
            </a:r>
            <a:r>
              <a:rPr lang="en-US" sz="2000" dirty="0" smtClean="0">
                <a:solidFill>
                  <a:schemeClr val="tx1"/>
                </a:solidFill>
                <a:latin typeface="+mj-lt"/>
              </a:rPr>
              <a:t> and </a:t>
            </a:r>
            <a:r>
              <a:rPr lang="en-US" sz="2000" dirty="0" err="1" smtClean="0">
                <a:solidFill>
                  <a:schemeClr val="tx1"/>
                </a:solidFill>
                <a:latin typeface="+mj-lt"/>
              </a:rPr>
              <a:t>Qim¯ar</a:t>
            </a:r>
            <a:r>
              <a:rPr lang="en-US" sz="2000" dirty="0" smtClean="0">
                <a:solidFill>
                  <a:schemeClr val="tx1"/>
                </a:solidFill>
                <a:latin typeface="+mj-lt"/>
              </a:rPr>
              <a:t>. Gambling is involved in a number of financial transactions and conventional banks’ schemes/products, which Islamic banks have to avoid. Conventional insurance is not </a:t>
            </a:r>
            <a:r>
              <a:rPr lang="en-US" sz="2000" dirty="0" err="1" smtClean="0">
                <a:solidFill>
                  <a:schemeClr val="tx1"/>
                </a:solidFill>
                <a:latin typeface="+mj-lt"/>
              </a:rPr>
              <a:t>Shar¯ı´ah</a:t>
            </a:r>
            <a:r>
              <a:rPr lang="en-US" sz="2000" dirty="0" smtClean="0">
                <a:solidFill>
                  <a:schemeClr val="tx1"/>
                </a:solidFill>
                <a:latin typeface="+mj-lt"/>
              </a:rPr>
              <a:t>-compliant due to the involvement of both </a:t>
            </a:r>
            <a:r>
              <a:rPr lang="en-US" sz="2000" dirty="0" err="1" smtClean="0">
                <a:solidFill>
                  <a:schemeClr val="tx1"/>
                </a:solidFill>
                <a:latin typeface="+mj-lt"/>
              </a:rPr>
              <a:t>Riba</a:t>
            </a:r>
            <a:r>
              <a:rPr lang="en-US" sz="2000" dirty="0" smtClean="0">
                <a:solidFill>
                  <a:schemeClr val="tx1"/>
                </a:solidFill>
                <a:latin typeface="+mj-lt"/>
              </a:rPr>
              <a:t> and </a:t>
            </a:r>
            <a:r>
              <a:rPr lang="en-US" sz="2000" dirty="0" err="1" smtClean="0">
                <a:solidFill>
                  <a:schemeClr val="tx1"/>
                </a:solidFill>
                <a:latin typeface="+mj-lt"/>
              </a:rPr>
              <a:t>Maisir</a:t>
            </a:r>
            <a:r>
              <a:rPr lang="en-US" sz="2000" dirty="0" smtClean="0">
                <a:solidFill>
                  <a:schemeClr val="tx1"/>
                </a:solidFill>
                <a:latin typeface="+mj-lt"/>
              </a:rPr>
              <a:t>.</a:t>
            </a:r>
          </a:p>
        </p:txBody>
      </p:sp>
      <p:sp>
        <p:nvSpPr>
          <p:cNvPr id="5" name="Slide Number Placeholder 4"/>
          <p:cNvSpPr>
            <a:spLocks noGrp="1"/>
          </p:cNvSpPr>
          <p:nvPr>
            <p:ph type="sldNum" sz="quarter" idx="12"/>
          </p:nvPr>
        </p:nvSpPr>
        <p:spPr/>
        <p:txBody>
          <a:bodyPr/>
          <a:lstStyle/>
          <a:p>
            <a:fld id="{9931545B-6D10-4D83-B019-A5FD60B88761}" type="slidenum">
              <a:rPr lang="en-US" smtClean="0"/>
              <a:pPr/>
              <a:t>18</a:t>
            </a:fld>
            <a:endParaRPr lang="en-US"/>
          </a:p>
        </p:txBody>
      </p:sp>
    </p:spTree>
    <p:extLst>
      <p:ext uri="{BB962C8B-B14F-4D97-AF65-F5344CB8AC3E}">
        <p14:creationId xmlns:p14="http://schemas.microsoft.com/office/powerpoint/2010/main" xmlns="" val="1673253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Governments and </a:t>
            </a:r>
            <a:r>
              <a:rPr lang="en-US" sz="2000" dirty="0" smtClean="0">
                <a:solidFill>
                  <a:schemeClr val="tx1"/>
                </a:solidFill>
              </a:rPr>
              <a:t>public/ private </a:t>
            </a:r>
            <a:r>
              <a:rPr lang="en-US" sz="2000" dirty="0">
                <a:solidFill>
                  <a:schemeClr val="tx1"/>
                </a:solidFill>
              </a:rPr>
              <a:t>sector corporations mobilize resources on the basis of lotteries and draws, </a:t>
            </a:r>
            <a:r>
              <a:rPr lang="en-US" sz="2000" dirty="0" smtClean="0">
                <a:solidFill>
                  <a:schemeClr val="tx1"/>
                </a:solidFill>
              </a:rPr>
              <a:t>which come </a:t>
            </a:r>
            <a:r>
              <a:rPr lang="en-US" sz="2000" dirty="0">
                <a:solidFill>
                  <a:schemeClr val="tx1"/>
                </a:solidFill>
              </a:rPr>
              <a:t>under the banner of gambling and are, therefore, prohibited. Present futures and </a:t>
            </a:r>
            <a:r>
              <a:rPr lang="en-US" sz="2000" dirty="0" smtClean="0">
                <a:solidFill>
                  <a:schemeClr val="tx1"/>
                </a:solidFill>
              </a:rPr>
              <a:t>options contracts </a:t>
            </a:r>
            <a:r>
              <a:rPr lang="en-US" sz="2000" dirty="0">
                <a:solidFill>
                  <a:schemeClr val="tx1"/>
                </a:solidFill>
              </a:rPr>
              <a:t>that are settled through price differences only are covered under gambling. </a:t>
            </a:r>
            <a:r>
              <a:rPr lang="en-US" sz="2000" dirty="0" smtClean="0">
                <a:solidFill>
                  <a:schemeClr val="tx1"/>
                </a:solidFill>
              </a:rPr>
              <a:t>More relevant </a:t>
            </a:r>
            <a:r>
              <a:rPr lang="en-US" sz="2000" dirty="0">
                <a:solidFill>
                  <a:schemeClr val="tx1"/>
                </a:solidFill>
              </a:rPr>
              <a:t>to the discussion in this regard are lotteries or prize-carrying schemes/bonds </a:t>
            </a:r>
            <a:r>
              <a:rPr lang="en-US" sz="2000" dirty="0" smtClean="0">
                <a:solidFill>
                  <a:schemeClr val="tx1"/>
                </a:solidFill>
              </a:rPr>
              <a:t>that conventional </a:t>
            </a:r>
            <a:r>
              <a:rPr lang="en-US" sz="2000" dirty="0">
                <a:solidFill>
                  <a:schemeClr val="tx1"/>
                </a:solidFill>
              </a:rPr>
              <a:t>institutions launch from time to time. This is because only a small </a:t>
            </a:r>
            <a:r>
              <a:rPr lang="en-US" sz="2000" dirty="0" smtClean="0">
                <a:solidFill>
                  <a:schemeClr val="tx1"/>
                </a:solidFill>
              </a:rPr>
              <a:t>number of </a:t>
            </a:r>
            <a:r>
              <a:rPr lang="en-US" sz="2000" dirty="0">
                <a:solidFill>
                  <a:schemeClr val="tx1"/>
                </a:solidFill>
              </a:rPr>
              <a:t>the participants of such schemes get a prize at the cost of other bondholders, </a:t>
            </a:r>
            <a:r>
              <a:rPr lang="en-US" sz="2000" dirty="0" smtClean="0">
                <a:solidFill>
                  <a:schemeClr val="tx1"/>
                </a:solidFill>
              </a:rPr>
              <a:t>without undertaking </a:t>
            </a:r>
            <a:r>
              <a:rPr lang="en-US" sz="2000" dirty="0">
                <a:solidFill>
                  <a:schemeClr val="tx1"/>
                </a:solidFill>
              </a:rPr>
              <a:t>any liability or doing work for it</a:t>
            </a:r>
            <a:r>
              <a:rPr lang="en-US" sz="2000" dirty="0" smtClean="0">
                <a:solidFill>
                  <a:schemeClr val="tx1"/>
                </a:solidFill>
              </a:rPr>
              <a:t>. </a:t>
            </a:r>
            <a:endParaRPr lang="en-US" sz="2000" dirty="0">
              <a:solidFill>
                <a:schemeClr val="tx1"/>
              </a:solidFill>
              <a:latin typeface="+mj-lt"/>
            </a:endParaRPr>
          </a:p>
          <a:p>
            <a:pPr marL="457200" indent="-457200" algn="just">
              <a:buAutoNum type="arabicPeriod" startAt="4"/>
            </a:pPr>
            <a:r>
              <a:rPr lang="en-US" sz="2000" b="1" dirty="0" smtClean="0">
                <a:solidFill>
                  <a:schemeClr val="tx1"/>
                </a:solidFill>
                <a:latin typeface="+mj-lt"/>
              </a:rPr>
              <a:t>Alternative Financing Principles:</a:t>
            </a:r>
          </a:p>
          <a:p>
            <a:pPr algn="just"/>
            <a:r>
              <a:rPr lang="en-US" sz="2000" dirty="0">
                <a:solidFill>
                  <a:schemeClr val="tx1"/>
                </a:solidFill>
              </a:rPr>
              <a:t>In the absence of interest as a basis of financing, Islamic banks have a number of </a:t>
            </a:r>
            <a:r>
              <a:rPr lang="en-US" sz="2000" dirty="0" smtClean="0">
                <a:solidFill>
                  <a:schemeClr val="tx1"/>
                </a:solidFill>
              </a:rPr>
              <a:t>techniques and </a:t>
            </a:r>
            <a:r>
              <a:rPr lang="en-US" sz="2000" dirty="0">
                <a:solidFill>
                  <a:schemeClr val="tx1"/>
                </a:solidFill>
              </a:rPr>
              <a:t>tools to do their business. Briefly, they will invoke the participation and sharing </a:t>
            </a:r>
            <a:r>
              <a:rPr lang="en-US" sz="2000" dirty="0" smtClean="0">
                <a:solidFill>
                  <a:schemeClr val="tx1"/>
                </a:solidFill>
              </a:rPr>
              <a:t>principle applicable </a:t>
            </a:r>
            <a:r>
              <a:rPr lang="en-US" sz="2000" dirty="0">
                <a:solidFill>
                  <a:schemeClr val="tx1"/>
                </a:solidFill>
              </a:rPr>
              <a:t>in </a:t>
            </a:r>
            <a:r>
              <a:rPr lang="en-US" sz="2000" dirty="0" err="1">
                <a:solidFill>
                  <a:schemeClr val="tx1"/>
                </a:solidFill>
              </a:rPr>
              <a:t>Musharakah</a:t>
            </a:r>
            <a:r>
              <a:rPr lang="en-US" sz="2000" dirty="0">
                <a:solidFill>
                  <a:schemeClr val="tx1"/>
                </a:solidFill>
              </a:rPr>
              <a:t>, </a:t>
            </a:r>
            <a:r>
              <a:rPr lang="en-US" sz="2000" dirty="0" err="1">
                <a:solidFill>
                  <a:schemeClr val="tx1"/>
                </a:solidFill>
              </a:rPr>
              <a:t>Mudarabah</a:t>
            </a:r>
            <a:r>
              <a:rPr lang="en-US" sz="2000" dirty="0">
                <a:solidFill>
                  <a:schemeClr val="tx1"/>
                </a:solidFill>
              </a:rPr>
              <a:t> and their variants, the deferred trading </a:t>
            </a:r>
            <a:r>
              <a:rPr lang="en-US" sz="2000" dirty="0" smtClean="0">
                <a:solidFill>
                  <a:schemeClr val="tx1"/>
                </a:solidFill>
              </a:rPr>
              <a:t>principle applicable </a:t>
            </a:r>
            <a:r>
              <a:rPr lang="en-US" sz="2000" dirty="0">
                <a:solidFill>
                  <a:schemeClr val="tx1"/>
                </a:solidFill>
              </a:rPr>
              <a:t>in respect of credit and forward sales (</a:t>
            </a:r>
            <a:r>
              <a:rPr lang="en-US" sz="2000" dirty="0" err="1">
                <a:solidFill>
                  <a:schemeClr val="tx1"/>
                </a:solidFill>
              </a:rPr>
              <a:t>Mu’ajjal</a:t>
            </a:r>
            <a:r>
              <a:rPr lang="en-US" sz="2000" dirty="0">
                <a:solidFill>
                  <a:schemeClr val="tx1"/>
                </a:solidFill>
              </a:rPr>
              <a:t> and Salam), a combination </a:t>
            </a:r>
            <a:r>
              <a:rPr lang="en-US" sz="2000" dirty="0" smtClean="0">
                <a:solidFill>
                  <a:schemeClr val="tx1"/>
                </a:solidFill>
              </a:rPr>
              <a:t>of techniques </a:t>
            </a:r>
            <a:r>
              <a:rPr lang="en-US" sz="2000" dirty="0">
                <a:solidFill>
                  <a:schemeClr val="tx1"/>
                </a:solidFill>
              </a:rPr>
              <a:t>like </a:t>
            </a:r>
            <a:r>
              <a:rPr lang="en-US" sz="2000" dirty="0" err="1">
                <a:solidFill>
                  <a:schemeClr val="tx1"/>
                </a:solidFill>
              </a:rPr>
              <a:t>Shirkah</a:t>
            </a:r>
            <a:r>
              <a:rPr lang="en-US" sz="2000" dirty="0">
                <a:solidFill>
                  <a:schemeClr val="tx1"/>
                </a:solidFill>
              </a:rPr>
              <a:t> and </a:t>
            </a:r>
            <a:r>
              <a:rPr lang="en-US" sz="2000" dirty="0" err="1">
                <a:solidFill>
                  <a:schemeClr val="tx1"/>
                </a:solidFill>
              </a:rPr>
              <a:t>Ijarah</a:t>
            </a:r>
            <a:r>
              <a:rPr lang="en-US" sz="2000" dirty="0">
                <a:solidFill>
                  <a:schemeClr val="tx1"/>
                </a:solidFill>
              </a:rPr>
              <a:t>, </a:t>
            </a:r>
            <a:r>
              <a:rPr lang="en-US" sz="2000" dirty="0" err="1">
                <a:solidFill>
                  <a:schemeClr val="tx1"/>
                </a:solidFill>
              </a:rPr>
              <a:t>Murabaha</a:t>
            </a:r>
            <a:r>
              <a:rPr lang="en-US" sz="2000" dirty="0">
                <a:solidFill>
                  <a:schemeClr val="tx1"/>
                </a:solidFill>
              </a:rPr>
              <a:t> and Salam/</a:t>
            </a:r>
            <a:r>
              <a:rPr lang="en-US" sz="2000" dirty="0" err="1">
                <a:solidFill>
                  <a:schemeClr val="tx1"/>
                </a:solidFill>
              </a:rPr>
              <a:t>Istisna‘a</a:t>
            </a:r>
            <a:r>
              <a:rPr lang="en-US" sz="2000" dirty="0">
                <a:solidFill>
                  <a:schemeClr val="tx1"/>
                </a:solidFill>
              </a:rPr>
              <a:t>, etc. </a:t>
            </a:r>
            <a:endParaRPr lang="en-US" sz="2000" dirty="0" smtClean="0">
              <a:solidFill>
                <a:schemeClr val="tx1"/>
              </a:solidFill>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19</a:t>
            </a:fld>
            <a:endParaRPr lang="en-US"/>
          </a:p>
        </p:txBody>
      </p:sp>
    </p:spTree>
    <p:extLst>
      <p:ext uri="{BB962C8B-B14F-4D97-AF65-F5344CB8AC3E}">
        <p14:creationId xmlns:p14="http://schemas.microsoft.com/office/powerpoint/2010/main" xmlns="" val="21594706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and return-free </a:t>
            </a:r>
            <a:r>
              <a:rPr lang="en-US" sz="2000" dirty="0" smtClean="0">
                <a:solidFill>
                  <a:schemeClr val="tx1"/>
                </a:solidFill>
              </a:rPr>
              <a:t>loans in </a:t>
            </a:r>
            <a:r>
              <a:rPr lang="en-US" sz="2000" dirty="0">
                <a:solidFill>
                  <a:schemeClr val="tx1"/>
                </a:solidFill>
              </a:rPr>
              <a:t>specific situations and in consultation with various stakeholders</a:t>
            </a:r>
            <a:r>
              <a:rPr lang="en-US" sz="2000" dirty="0" smtClean="0">
                <a:solidFill>
                  <a:schemeClr val="tx1"/>
                </a:solidFill>
              </a:rPr>
              <a:t>.</a:t>
            </a:r>
          </a:p>
          <a:p>
            <a:pPr algn="just"/>
            <a:r>
              <a:rPr lang="en-US" sz="2000" dirty="0" smtClean="0">
                <a:solidFill>
                  <a:schemeClr val="tx1"/>
                </a:solidFill>
              </a:rPr>
              <a:t>Below we give the major forms of Islamic finance so that readers can easily understand the discussion with respect to the philosophy of Islamic banking:</a:t>
            </a:r>
          </a:p>
          <a:p>
            <a:pPr marL="457200" indent="-457200" algn="just">
              <a:buFont typeface="+mj-lt"/>
              <a:buAutoNum type="arabicPeriod"/>
            </a:pPr>
            <a:r>
              <a:rPr lang="en-US" sz="2000" dirty="0" err="1" smtClean="0">
                <a:solidFill>
                  <a:schemeClr val="tx1"/>
                </a:solidFill>
              </a:rPr>
              <a:t>Mudarabah</a:t>
            </a:r>
            <a:r>
              <a:rPr lang="en-US" sz="2000" dirty="0" smtClean="0">
                <a:solidFill>
                  <a:schemeClr val="tx1"/>
                </a:solidFill>
              </a:rPr>
              <a:t> </a:t>
            </a:r>
            <a:r>
              <a:rPr lang="en-US" sz="2000" dirty="0">
                <a:solidFill>
                  <a:schemeClr val="tx1"/>
                </a:solidFill>
              </a:rPr>
              <a:t>is a partnership arrangement in which one party provides capital to </a:t>
            </a:r>
            <a:r>
              <a:rPr lang="en-US" sz="2000" dirty="0" smtClean="0">
                <a:solidFill>
                  <a:schemeClr val="tx1"/>
                </a:solidFill>
              </a:rPr>
              <a:t>the partnership </a:t>
            </a:r>
            <a:r>
              <a:rPr lang="en-US" sz="2000" dirty="0">
                <a:solidFill>
                  <a:schemeClr val="tx1"/>
                </a:solidFill>
              </a:rPr>
              <a:t>while the other party provides entrepreneurial skills. Any loss is borne by </a:t>
            </a:r>
            <a:r>
              <a:rPr lang="en-US" sz="2000" dirty="0" smtClean="0">
                <a:solidFill>
                  <a:schemeClr val="tx1"/>
                </a:solidFill>
              </a:rPr>
              <a:t>the financier</a:t>
            </a:r>
            <a:r>
              <a:rPr lang="en-US" sz="2000" dirty="0">
                <a:solidFill>
                  <a:schemeClr val="tx1"/>
                </a:solidFill>
              </a:rPr>
              <a:t>; any profit is shared by the partners according to a pre-agreed ratio</a:t>
            </a:r>
            <a:r>
              <a:rPr lang="en-US" sz="2000" dirty="0" smtClean="0">
                <a:solidFill>
                  <a:schemeClr val="tx1"/>
                </a:solidFill>
              </a:rPr>
              <a:t>.</a:t>
            </a:r>
          </a:p>
          <a:p>
            <a:pPr marL="457200" indent="-457200" algn="just">
              <a:buFont typeface="+mj-lt"/>
              <a:buAutoNum type="arabicPeriod"/>
            </a:pPr>
            <a:r>
              <a:rPr lang="en-US" sz="2000" dirty="0" err="1">
                <a:solidFill>
                  <a:schemeClr val="tx1"/>
                </a:solidFill>
              </a:rPr>
              <a:t>Musharakah</a:t>
            </a:r>
            <a:r>
              <a:rPr lang="en-US" sz="2000" dirty="0">
                <a:solidFill>
                  <a:schemeClr val="tx1"/>
                </a:solidFill>
              </a:rPr>
              <a:t>, another </a:t>
            </a:r>
            <a:r>
              <a:rPr lang="en-US" sz="2000" dirty="0" err="1">
                <a:solidFill>
                  <a:schemeClr val="tx1"/>
                </a:solidFill>
              </a:rPr>
              <a:t>PLS</a:t>
            </a:r>
            <a:r>
              <a:rPr lang="en-US" sz="2000" dirty="0">
                <a:solidFill>
                  <a:schemeClr val="tx1"/>
                </a:solidFill>
              </a:rPr>
              <a:t> arrangement, may take the form of a permanent equity </a:t>
            </a:r>
            <a:r>
              <a:rPr lang="en-US" sz="2000" dirty="0" smtClean="0">
                <a:solidFill>
                  <a:schemeClr val="tx1"/>
                </a:solidFill>
              </a:rPr>
              <a:t>investment, a </a:t>
            </a:r>
            <a:r>
              <a:rPr lang="en-US" sz="2000" dirty="0">
                <a:solidFill>
                  <a:schemeClr val="tx1"/>
                </a:solidFill>
              </a:rPr>
              <a:t>partnership in a specific project having a fixed duration or a diminishing </a:t>
            </a:r>
            <a:r>
              <a:rPr lang="en-US" sz="2000" dirty="0" smtClean="0">
                <a:solidFill>
                  <a:schemeClr val="tx1"/>
                </a:solidFill>
              </a:rPr>
              <a:t>partnership (the </a:t>
            </a:r>
            <a:r>
              <a:rPr lang="en-US" sz="2000" dirty="0">
                <a:solidFill>
                  <a:schemeClr val="tx1"/>
                </a:solidFill>
              </a:rPr>
              <a:t>bank’s share is reimbursed over time by the company acquiring funds</a:t>
            </a:r>
            <a:r>
              <a:rPr lang="en-US" sz="2000" dirty="0" smtClean="0">
                <a:solidFill>
                  <a:schemeClr val="tx1"/>
                </a:solidFill>
              </a:rPr>
              <a:t>), especially </a:t>
            </a:r>
            <a:r>
              <a:rPr lang="en-US" sz="2000" dirty="0">
                <a:solidFill>
                  <a:schemeClr val="tx1"/>
                </a:solidFill>
              </a:rPr>
              <a:t>for housing and other fixed asset financing that could be leased</a:t>
            </a:r>
            <a:r>
              <a:rPr lang="en-US" sz="2000" dirty="0" smtClean="0">
                <a:solidFill>
                  <a:schemeClr val="tx1"/>
                </a:solidFill>
              </a:rPr>
              <a:t>.</a:t>
            </a:r>
          </a:p>
          <a:p>
            <a:pPr marL="457200" indent="-457200" algn="just">
              <a:buFont typeface="+mj-lt"/>
              <a:buAutoNum type="arabicPeriod"/>
            </a:pPr>
            <a:r>
              <a:rPr lang="en-US" sz="2000" dirty="0" err="1">
                <a:solidFill>
                  <a:schemeClr val="tx1"/>
                </a:solidFill>
              </a:rPr>
              <a:t>Murabaha–Mu’ajjal</a:t>
            </a:r>
            <a:r>
              <a:rPr lang="en-US" sz="2000" dirty="0">
                <a:solidFill>
                  <a:schemeClr val="tx1"/>
                </a:solidFill>
              </a:rPr>
              <a:t> involves acquiring goods upon a customer’s demand or otherwise </a:t>
            </a:r>
            <a:r>
              <a:rPr lang="en-US" sz="2000" dirty="0" smtClean="0">
                <a:solidFill>
                  <a:schemeClr val="tx1"/>
                </a:solidFill>
              </a:rPr>
              <a:t>and their </a:t>
            </a:r>
            <a:r>
              <a:rPr lang="en-US" sz="2000" dirty="0">
                <a:solidFill>
                  <a:schemeClr val="tx1"/>
                </a:solidFill>
              </a:rPr>
              <a:t>credit sale at a profit margin.</a:t>
            </a:r>
            <a:endParaRPr lang="en-US" sz="2000" dirty="0" smtClean="0">
              <a:solidFill>
                <a:schemeClr val="tx1"/>
              </a:solidFill>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20</a:t>
            </a:fld>
            <a:endParaRPr lang="en-US"/>
          </a:p>
        </p:txBody>
      </p:sp>
    </p:spTree>
    <p:extLst>
      <p:ext uri="{BB962C8B-B14F-4D97-AF65-F5344CB8AC3E}">
        <p14:creationId xmlns:p14="http://schemas.microsoft.com/office/powerpoint/2010/main" xmlns="" val="10734644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It </a:t>
            </a:r>
            <a:r>
              <a:rPr lang="en-US" sz="2000" dirty="0">
                <a:solidFill>
                  <a:schemeClr val="tx1"/>
                </a:solidFill>
              </a:rPr>
              <a:t>results in debt covering the cost plus a profit </a:t>
            </a:r>
            <a:r>
              <a:rPr lang="en-US" sz="2000" dirty="0" smtClean="0">
                <a:solidFill>
                  <a:schemeClr val="tx1"/>
                </a:solidFill>
              </a:rPr>
              <a:t>margin. This </a:t>
            </a:r>
            <a:r>
              <a:rPr lang="en-US" sz="2000" dirty="0">
                <a:solidFill>
                  <a:schemeClr val="tx1"/>
                </a:solidFill>
              </a:rPr>
              <a:t>debt has to be paid back irrespective of profit or loss to the person or institution </a:t>
            </a:r>
            <a:r>
              <a:rPr lang="en-US" sz="2000" dirty="0" smtClean="0">
                <a:solidFill>
                  <a:schemeClr val="tx1"/>
                </a:solidFill>
              </a:rPr>
              <a:t>that purchased </a:t>
            </a:r>
            <a:r>
              <a:rPr lang="en-US" sz="2000" dirty="0">
                <a:solidFill>
                  <a:schemeClr val="tx1"/>
                </a:solidFill>
              </a:rPr>
              <a:t>on credit and suffered loss or the wares destroyed in </a:t>
            </a:r>
            <a:r>
              <a:rPr lang="en-US" sz="2000" dirty="0" smtClean="0">
                <a:solidFill>
                  <a:schemeClr val="tx1"/>
                </a:solidFill>
              </a:rPr>
              <a:t>his ownership</a:t>
            </a:r>
            <a:r>
              <a:rPr lang="en-US" sz="2000" dirty="0">
                <a:solidFill>
                  <a:schemeClr val="tx1"/>
                </a:solidFill>
              </a:rPr>
              <a:t>. To </a:t>
            </a:r>
            <a:r>
              <a:rPr lang="en-US" sz="2000" dirty="0" smtClean="0">
                <a:solidFill>
                  <a:schemeClr val="tx1"/>
                </a:solidFill>
              </a:rPr>
              <a:t>this effect</a:t>
            </a:r>
            <a:r>
              <a:rPr lang="en-US" sz="2000" dirty="0">
                <a:solidFill>
                  <a:schemeClr val="tx1"/>
                </a:solidFill>
              </a:rPr>
              <a:t>, we come across a very important reference relating to the period of the </a:t>
            </a:r>
            <a:r>
              <a:rPr lang="en-US" sz="2000" dirty="0" smtClean="0">
                <a:solidFill>
                  <a:schemeClr val="tx1"/>
                </a:solidFill>
              </a:rPr>
              <a:t>second Pious </a:t>
            </a:r>
            <a:r>
              <a:rPr lang="en-US" sz="2000" dirty="0">
                <a:solidFill>
                  <a:schemeClr val="tx1"/>
                </a:solidFill>
              </a:rPr>
              <a:t>Caliph of Islam </a:t>
            </a:r>
            <a:r>
              <a:rPr lang="en-US" sz="2000" dirty="0" err="1">
                <a:solidFill>
                  <a:schemeClr val="tx1"/>
                </a:solidFill>
              </a:rPr>
              <a:t>Umar</a:t>
            </a:r>
            <a:r>
              <a:rPr lang="en-US" sz="2000" dirty="0">
                <a:solidFill>
                  <a:schemeClr val="tx1"/>
                </a:solidFill>
              </a:rPr>
              <a:t> (</a:t>
            </a:r>
            <a:r>
              <a:rPr lang="en-US" sz="2000" dirty="0" err="1">
                <a:solidFill>
                  <a:schemeClr val="tx1"/>
                </a:solidFill>
              </a:rPr>
              <a:t>Gbpwh</a:t>
            </a:r>
            <a:r>
              <a:rPr lang="en-US" sz="2000" dirty="0">
                <a:solidFill>
                  <a:schemeClr val="tx1"/>
                </a:solidFill>
              </a:rPr>
              <a:t>). As reported by </a:t>
            </a:r>
            <a:r>
              <a:rPr lang="en-US" sz="2000" dirty="0" err="1">
                <a:solidFill>
                  <a:schemeClr val="tx1"/>
                </a:solidFill>
              </a:rPr>
              <a:t>Ibn</a:t>
            </a:r>
            <a:r>
              <a:rPr lang="en-US" sz="2000" dirty="0">
                <a:solidFill>
                  <a:schemeClr val="tx1"/>
                </a:solidFill>
              </a:rPr>
              <a:t>-e-</a:t>
            </a:r>
            <a:r>
              <a:rPr lang="en-US" sz="2000" dirty="0" err="1">
                <a:solidFill>
                  <a:schemeClr val="tx1"/>
                </a:solidFill>
              </a:rPr>
              <a:t>Jarir</a:t>
            </a:r>
            <a:r>
              <a:rPr lang="en-US" sz="2000" dirty="0">
                <a:solidFill>
                  <a:schemeClr val="tx1"/>
                </a:solidFill>
              </a:rPr>
              <a:t> </a:t>
            </a:r>
            <a:r>
              <a:rPr lang="en-US" sz="2000" dirty="0" err="1">
                <a:solidFill>
                  <a:schemeClr val="tx1"/>
                </a:solidFill>
              </a:rPr>
              <a:t>Tabari</a:t>
            </a:r>
            <a:r>
              <a:rPr lang="en-US" sz="2000" dirty="0">
                <a:solidFill>
                  <a:schemeClr val="tx1"/>
                </a:solidFill>
              </a:rPr>
              <a:t> (d. 310 AH</a:t>
            </a:r>
            <a:r>
              <a:rPr lang="en-US" sz="2000" dirty="0" smtClean="0">
                <a:solidFill>
                  <a:schemeClr val="tx1"/>
                </a:solidFill>
              </a:rPr>
              <a:t>), “Hind </a:t>
            </a:r>
            <a:r>
              <a:rPr lang="en-US" sz="2000" dirty="0" err="1" smtClean="0">
                <a:solidFill>
                  <a:schemeClr val="tx1"/>
                </a:solidFill>
              </a:rPr>
              <a:t>bint</a:t>
            </a:r>
            <a:r>
              <a:rPr lang="en-US" sz="2000" dirty="0" smtClean="0">
                <a:solidFill>
                  <a:schemeClr val="tx1"/>
                </a:solidFill>
              </a:rPr>
              <a:t>-e </a:t>
            </a:r>
            <a:r>
              <a:rPr lang="en-US" sz="2000" dirty="0" err="1" smtClean="0">
                <a:solidFill>
                  <a:schemeClr val="tx1"/>
                </a:solidFill>
              </a:rPr>
              <a:t>Utbah</a:t>
            </a:r>
            <a:r>
              <a:rPr lang="en-US" sz="2000" dirty="0" smtClean="0">
                <a:solidFill>
                  <a:schemeClr val="tx1"/>
                </a:solidFill>
              </a:rPr>
              <a:t> came to </a:t>
            </a:r>
            <a:r>
              <a:rPr lang="en-US" sz="2000" dirty="0" err="1" smtClean="0">
                <a:solidFill>
                  <a:schemeClr val="tx1"/>
                </a:solidFill>
              </a:rPr>
              <a:t>Umar</a:t>
            </a:r>
            <a:r>
              <a:rPr lang="en-US" sz="2000" dirty="0" smtClean="0">
                <a:solidFill>
                  <a:schemeClr val="tx1"/>
                </a:solidFill>
              </a:rPr>
              <a:t> and asked for a loan of 4000 (dinars) from the public exchequer so that she could trade with it and became liable to pay back the same. After getting the amount, she went to the area of </a:t>
            </a:r>
            <a:r>
              <a:rPr lang="en-US" sz="2000" dirty="0" err="1" smtClean="0">
                <a:solidFill>
                  <a:schemeClr val="tx1"/>
                </a:solidFill>
              </a:rPr>
              <a:t>banu</a:t>
            </a:r>
            <a:r>
              <a:rPr lang="en-US" sz="2000" dirty="0" smtClean="0">
                <a:solidFill>
                  <a:schemeClr val="tx1"/>
                </a:solidFill>
              </a:rPr>
              <a:t> </a:t>
            </a:r>
            <a:r>
              <a:rPr lang="en-US" sz="2000" dirty="0" err="1" smtClean="0">
                <a:solidFill>
                  <a:schemeClr val="tx1"/>
                </a:solidFill>
              </a:rPr>
              <a:t>kalb</a:t>
            </a:r>
            <a:r>
              <a:rPr lang="en-US" sz="2000" dirty="0" smtClean="0">
                <a:solidFill>
                  <a:schemeClr val="tx1"/>
                </a:solidFill>
              </a:rPr>
              <a:t> and engaged in trading; but she suffered loss. </a:t>
            </a:r>
            <a:r>
              <a:rPr lang="en-US" sz="2000" dirty="0" err="1" smtClean="0">
                <a:solidFill>
                  <a:schemeClr val="tx1"/>
                </a:solidFill>
              </a:rPr>
              <a:t>Umar</a:t>
            </a:r>
            <a:r>
              <a:rPr lang="en-US" sz="2000" dirty="0" smtClean="0">
                <a:solidFill>
                  <a:schemeClr val="tx1"/>
                </a:solidFill>
              </a:rPr>
              <a:t> (</a:t>
            </a:r>
            <a:r>
              <a:rPr lang="en-US" sz="2000" dirty="0" err="1" smtClean="0">
                <a:solidFill>
                  <a:schemeClr val="tx1"/>
                </a:solidFill>
              </a:rPr>
              <a:t>Gbpwh</a:t>
            </a:r>
            <a:r>
              <a:rPr lang="en-US" sz="2000" dirty="0" smtClean="0">
                <a:solidFill>
                  <a:schemeClr val="tx1"/>
                </a:solidFill>
              </a:rPr>
              <a:t>) said the loan could not be waived as it was from the public exchequer.”3. </a:t>
            </a:r>
          </a:p>
          <a:p>
            <a:pPr marL="457200" indent="-457200" algn="just"/>
            <a:r>
              <a:rPr lang="en-US" sz="2000" dirty="0" smtClean="0">
                <a:solidFill>
                  <a:schemeClr val="tx1"/>
                </a:solidFill>
              </a:rPr>
              <a:t>4.	Salam </a:t>
            </a:r>
            <a:r>
              <a:rPr lang="en-US" sz="2000" dirty="0">
                <a:solidFill>
                  <a:schemeClr val="tx1"/>
                </a:solidFill>
              </a:rPr>
              <a:t>involves providing funds against the forward purchase of precisely defined </a:t>
            </a:r>
            <a:r>
              <a:rPr lang="en-US" sz="2000" dirty="0" smtClean="0">
                <a:solidFill>
                  <a:schemeClr val="tx1"/>
                </a:solidFill>
              </a:rPr>
              <a:t>goods with </a:t>
            </a:r>
            <a:r>
              <a:rPr lang="en-US" sz="2000" dirty="0">
                <a:solidFill>
                  <a:schemeClr val="tx1"/>
                </a:solidFill>
              </a:rPr>
              <a:t>prepayments.</a:t>
            </a:r>
          </a:p>
          <a:p>
            <a:pPr marL="457200" indent="-457200" algn="just"/>
            <a:r>
              <a:rPr lang="en-US" sz="2000" dirty="0" smtClean="0">
                <a:solidFill>
                  <a:schemeClr val="tx1"/>
                </a:solidFill>
              </a:rPr>
              <a:t>5.	</a:t>
            </a:r>
            <a:r>
              <a:rPr lang="en-US" sz="2000" dirty="0" err="1" smtClean="0">
                <a:solidFill>
                  <a:schemeClr val="tx1"/>
                </a:solidFill>
              </a:rPr>
              <a:t>Ijarah</a:t>
            </a:r>
            <a:r>
              <a:rPr lang="en-US" sz="2000" dirty="0" smtClean="0">
                <a:solidFill>
                  <a:schemeClr val="tx1"/>
                </a:solidFill>
              </a:rPr>
              <a:t> </a:t>
            </a:r>
            <a:r>
              <a:rPr lang="en-US" sz="2000" dirty="0">
                <a:solidFill>
                  <a:schemeClr val="tx1"/>
                </a:solidFill>
              </a:rPr>
              <a:t>involves leasing an asset and receiving rentals; so long as the asset </a:t>
            </a:r>
            <a:r>
              <a:rPr lang="en-US" sz="2000" dirty="0" smtClean="0">
                <a:solidFill>
                  <a:schemeClr val="tx1"/>
                </a:solidFill>
              </a:rPr>
              <a:t>is on </a:t>
            </a:r>
            <a:r>
              <a:rPr lang="en-US" sz="2000" dirty="0">
                <a:solidFill>
                  <a:schemeClr val="tx1"/>
                </a:solidFill>
              </a:rPr>
              <a:t>lease, </a:t>
            </a:r>
            <a:r>
              <a:rPr lang="en-US" sz="2000" dirty="0" smtClean="0">
                <a:solidFill>
                  <a:schemeClr val="tx1"/>
                </a:solidFill>
              </a:rPr>
              <a:t>the </a:t>
            </a:r>
            <a:r>
              <a:rPr lang="en-US" sz="2000" dirty="0" err="1" smtClean="0">
                <a:solidFill>
                  <a:schemeClr val="tx1"/>
                </a:solidFill>
              </a:rPr>
              <a:t>lessor</a:t>
            </a:r>
            <a:r>
              <a:rPr lang="en-US" sz="2000" dirty="0" smtClean="0">
                <a:solidFill>
                  <a:schemeClr val="tx1"/>
                </a:solidFill>
              </a:rPr>
              <a:t> </a:t>
            </a:r>
            <a:r>
              <a:rPr lang="en-US" sz="2000" dirty="0">
                <a:solidFill>
                  <a:schemeClr val="tx1"/>
                </a:solidFill>
              </a:rPr>
              <a:t>owns the asset and the risk and reward of its ownership.</a:t>
            </a:r>
            <a:endParaRPr lang="en-US" sz="2000" dirty="0" smtClean="0">
              <a:solidFill>
                <a:schemeClr val="tx1"/>
              </a:solidFill>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21</a:t>
            </a:fld>
            <a:endParaRPr lang="en-US"/>
          </a:p>
        </p:txBody>
      </p:sp>
    </p:spTree>
    <p:extLst>
      <p:ext uri="{BB962C8B-B14F-4D97-AF65-F5344CB8AC3E}">
        <p14:creationId xmlns:p14="http://schemas.microsoft.com/office/powerpoint/2010/main" xmlns="" val="267401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buAutoNum type="arabicPeriod" startAt="6"/>
            </a:pPr>
            <a:r>
              <a:rPr lang="en-US" sz="2000" dirty="0" err="1" smtClean="0">
                <a:solidFill>
                  <a:schemeClr val="tx1"/>
                </a:solidFill>
              </a:rPr>
              <a:t>Istisna‘a</a:t>
            </a:r>
            <a:r>
              <a:rPr lang="en-US" sz="2000" dirty="0" smtClean="0">
                <a:solidFill>
                  <a:schemeClr val="tx1"/>
                </a:solidFill>
              </a:rPr>
              <a:t> involves engaging a person that could also be a financing agent to manufacture or construct and supply an item at some future date for an explicit sum on periodic payment. The agent contracts with a manufacturer to produce the commodity and the customers make payments to cover the production price and the profit margin. </a:t>
            </a:r>
          </a:p>
          <a:p>
            <a:pPr marL="457200" indent="-457200" algn="just"/>
            <a:r>
              <a:rPr lang="en-US" sz="2000" dirty="0">
                <a:solidFill>
                  <a:schemeClr val="tx1"/>
                </a:solidFill>
              </a:rPr>
              <a:t>	</a:t>
            </a:r>
            <a:r>
              <a:rPr lang="en-US" sz="2000" dirty="0" smtClean="0">
                <a:solidFill>
                  <a:schemeClr val="tx1"/>
                </a:solidFill>
              </a:rPr>
              <a:t>We can distribute the above modes into a number of categories, as will be shown in next slide, which also shows the salient features of the various modes in terms of liquidity, rate of return (known or unknown) and the nature of collateral or guarantee. </a:t>
            </a:r>
            <a:r>
              <a:rPr lang="en-US" sz="2000" dirty="0">
                <a:solidFill>
                  <a:schemeClr val="tx1"/>
                </a:solidFill>
              </a:rPr>
              <a:t>The rate of return </a:t>
            </a:r>
            <a:r>
              <a:rPr lang="en-US" sz="2000" dirty="0" smtClean="0">
                <a:solidFill>
                  <a:schemeClr val="tx1"/>
                </a:solidFill>
              </a:rPr>
              <a:t>for the </a:t>
            </a:r>
            <a:r>
              <a:rPr lang="en-US" sz="2000" dirty="0">
                <a:solidFill>
                  <a:schemeClr val="tx1"/>
                </a:solidFill>
              </a:rPr>
              <a:t>banks is known in credit sales like </a:t>
            </a:r>
            <a:r>
              <a:rPr lang="en-US" sz="2000" dirty="0" err="1">
                <a:solidFill>
                  <a:schemeClr val="tx1"/>
                </a:solidFill>
              </a:rPr>
              <a:t>Murabaha</a:t>
            </a:r>
            <a:r>
              <a:rPr lang="en-US" sz="2000" dirty="0">
                <a:solidFill>
                  <a:schemeClr val="tx1"/>
                </a:solidFill>
              </a:rPr>
              <a:t>, </a:t>
            </a:r>
            <a:r>
              <a:rPr lang="en-US" sz="2000" dirty="0" err="1">
                <a:solidFill>
                  <a:schemeClr val="tx1"/>
                </a:solidFill>
              </a:rPr>
              <a:t>Musawamah</a:t>
            </a:r>
            <a:r>
              <a:rPr lang="en-US" sz="2000" dirty="0">
                <a:solidFill>
                  <a:schemeClr val="tx1"/>
                </a:solidFill>
              </a:rPr>
              <a:t> and in </a:t>
            </a:r>
            <a:r>
              <a:rPr lang="en-US" sz="2000" dirty="0" err="1">
                <a:solidFill>
                  <a:schemeClr val="tx1"/>
                </a:solidFill>
              </a:rPr>
              <a:t>Ijarah</a:t>
            </a:r>
            <a:r>
              <a:rPr lang="en-US" sz="2000" dirty="0">
                <a:solidFill>
                  <a:schemeClr val="tx1"/>
                </a:solidFill>
              </a:rPr>
              <a:t>. However, </a:t>
            </a:r>
            <a:r>
              <a:rPr lang="en-US" sz="2000" dirty="0" smtClean="0">
                <a:solidFill>
                  <a:schemeClr val="tx1"/>
                </a:solidFill>
              </a:rPr>
              <a:t>the risk </a:t>
            </a:r>
            <a:r>
              <a:rPr lang="en-US" sz="2000" dirty="0">
                <a:solidFill>
                  <a:schemeClr val="tx1"/>
                </a:solidFill>
              </a:rPr>
              <a:t>profile of trade and </a:t>
            </a:r>
            <a:r>
              <a:rPr lang="en-US" sz="2000" dirty="0" err="1">
                <a:solidFill>
                  <a:schemeClr val="tx1"/>
                </a:solidFill>
              </a:rPr>
              <a:t>Ijarah</a:t>
            </a:r>
            <a:r>
              <a:rPr lang="en-US" sz="2000" dirty="0">
                <a:solidFill>
                  <a:schemeClr val="tx1"/>
                </a:solidFill>
              </a:rPr>
              <a:t> is different and in the case of the latter, the bank will </a:t>
            </a:r>
            <a:r>
              <a:rPr lang="en-US" sz="2000" dirty="0" smtClean="0">
                <a:solidFill>
                  <a:schemeClr val="tx1"/>
                </a:solidFill>
              </a:rPr>
              <a:t>have to </a:t>
            </a:r>
            <a:r>
              <a:rPr lang="en-US" sz="2000" dirty="0">
                <a:solidFill>
                  <a:schemeClr val="tx1"/>
                </a:solidFill>
              </a:rPr>
              <a:t>bear the asset risk and the ownership related expenses. The net return in </a:t>
            </a:r>
            <a:r>
              <a:rPr lang="en-US" sz="2000" dirty="0" err="1">
                <a:solidFill>
                  <a:schemeClr val="tx1"/>
                </a:solidFill>
              </a:rPr>
              <a:t>Ijarah</a:t>
            </a:r>
            <a:r>
              <a:rPr lang="en-US" sz="2000" dirty="0">
                <a:solidFill>
                  <a:schemeClr val="tx1"/>
                </a:solidFill>
              </a:rPr>
              <a:t> </a:t>
            </a:r>
            <a:r>
              <a:rPr lang="en-US" sz="2000" dirty="0" smtClean="0">
                <a:solidFill>
                  <a:schemeClr val="tx1"/>
                </a:solidFill>
              </a:rPr>
              <a:t>would, therefore</a:t>
            </a:r>
            <a:r>
              <a:rPr lang="en-US" sz="2000" dirty="0">
                <a:solidFill>
                  <a:schemeClr val="tx1"/>
                </a:solidFill>
              </a:rPr>
              <a:t>, be quasi fixed.</a:t>
            </a:r>
            <a:endParaRPr lang="en-US" sz="2000" dirty="0" smtClean="0">
              <a:solidFill>
                <a:schemeClr val="tx1"/>
              </a:solidFill>
            </a:endParaRPr>
          </a:p>
        </p:txBody>
      </p:sp>
      <p:sp>
        <p:nvSpPr>
          <p:cNvPr id="5" name="Slide Number Placeholder 4"/>
          <p:cNvSpPr>
            <a:spLocks noGrp="1"/>
          </p:cNvSpPr>
          <p:nvPr>
            <p:ph type="sldNum" sz="quarter" idx="12"/>
          </p:nvPr>
        </p:nvSpPr>
        <p:spPr/>
        <p:txBody>
          <a:bodyPr/>
          <a:lstStyle/>
          <a:p>
            <a:fld id="{9931545B-6D10-4D83-B019-A5FD60B88761}" type="slidenum">
              <a:rPr lang="en-US" smtClean="0"/>
              <a:pPr/>
              <a:t>22</a:t>
            </a:fld>
            <a:endParaRPr lang="en-US"/>
          </a:p>
        </p:txBody>
      </p:sp>
    </p:spTree>
    <p:extLst>
      <p:ext uri="{BB962C8B-B14F-4D97-AF65-F5344CB8AC3E}">
        <p14:creationId xmlns:p14="http://schemas.microsoft.com/office/powerpoint/2010/main" xmlns="" val="12725472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err="1"/>
              <a:t>Bai</a:t>
            </a:r>
            <a:r>
              <a:rPr lang="en-US" dirty="0"/>
              <a:t> Al ISTIJRAR (Supply Contract)</a:t>
            </a:r>
          </a:p>
          <a:p>
            <a:r>
              <a:rPr lang="en-US" dirty="0"/>
              <a:t>Summary</a:t>
            </a:r>
          </a:p>
          <a:p>
            <a:r>
              <a:rPr lang="en-US" dirty="0"/>
              <a:t>The Philosophy of Islamic Finance</a:t>
            </a:r>
          </a:p>
          <a:p>
            <a:pPr lvl="1"/>
            <a:r>
              <a:rPr lang="en-US" b="1" dirty="0"/>
              <a:t>Avoiding Interest:</a:t>
            </a:r>
          </a:p>
          <a:p>
            <a:pPr lvl="1"/>
            <a:r>
              <a:rPr lang="en-US" b="1" dirty="0"/>
              <a:t>Avoiding </a:t>
            </a:r>
            <a:r>
              <a:rPr lang="en-US" b="1" dirty="0" err="1"/>
              <a:t>Gharar</a:t>
            </a:r>
            <a:r>
              <a:rPr lang="en-US" b="1" dirty="0"/>
              <a:t>:</a:t>
            </a:r>
          </a:p>
          <a:p>
            <a:pPr lvl="1"/>
            <a:r>
              <a:rPr lang="en-US" b="1" dirty="0"/>
              <a:t>Avoiding Gambling &amp; Games of Chance</a:t>
            </a:r>
          </a:p>
          <a:p>
            <a:pPr lvl="1"/>
            <a:r>
              <a:rPr lang="en-US" b="1" dirty="0"/>
              <a:t>Alternative Financing Principles</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9931545B-6D10-4D83-B019-A5FD60B88761}" type="slidenum">
              <a:rPr lang="en-US" smtClean="0"/>
              <a:pPr/>
              <a:t>23</a:t>
            </a:fld>
            <a:endParaRPr lang="en-US"/>
          </a:p>
        </p:txBody>
      </p:sp>
    </p:spTree>
    <p:extLst>
      <p:ext uri="{BB962C8B-B14F-4D97-AF65-F5344CB8AC3E}">
        <p14:creationId xmlns:p14="http://schemas.microsoft.com/office/powerpoint/2010/main" xmlns="" val="356222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67000"/>
            <a:ext cx="6629400" cy="1981200"/>
          </a:xfrm>
          <a:ln>
            <a:miter lim="800000"/>
            <a:headEnd/>
            <a:tailEnd/>
          </a:ln>
        </p:spPr>
        <p:txBody>
          <a:bodyPr rtlCol="0">
            <a:normAutofit/>
          </a:bodyPr>
          <a:lstStyle/>
          <a:p>
            <a:pPr algn="ctr" eaLnBrk="1" fontAlgn="auto" hangingPunct="1">
              <a:spcAft>
                <a:spcPts val="0"/>
              </a:spcAft>
              <a:defRPr/>
            </a:pPr>
            <a:r>
              <a:rPr lang="en-US" sz="8000" dirty="0" smtClean="0"/>
              <a:t>Thank You</a:t>
            </a:r>
            <a:endParaRPr lang="en-US" sz="8000" dirty="0"/>
          </a:p>
        </p:txBody>
      </p:sp>
      <p:sp>
        <p:nvSpPr>
          <p:cNvPr id="3" name="Slide Number Placeholder 2"/>
          <p:cNvSpPr>
            <a:spLocks noGrp="1"/>
          </p:cNvSpPr>
          <p:nvPr>
            <p:ph type="sldNum" sz="quarter" idx="12"/>
          </p:nvPr>
        </p:nvSpPr>
        <p:spPr/>
        <p:txBody>
          <a:bodyPr/>
          <a:lstStyle/>
          <a:p>
            <a:fld id="{9931545B-6D10-4D83-B019-A5FD60B88761}" type="slidenum">
              <a:rPr lang="en-US" smtClean="0"/>
              <a:pPr/>
              <a:t>24</a:t>
            </a:fld>
            <a:endParaRPr lang="en-US"/>
          </a:p>
        </p:txBody>
      </p:sp>
    </p:spTree>
    <p:extLst>
      <p:ext uri="{BB962C8B-B14F-4D97-AF65-F5344CB8AC3E}">
        <p14:creationId xmlns:p14="http://schemas.microsoft.com/office/powerpoint/2010/main" xmlns="" val="2555997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TotalTime>
  <Words>3379</Words>
  <Application>Microsoft Office PowerPoint</Application>
  <PresentationFormat>On-screen Show (4:3)</PresentationFormat>
  <Paragraphs>137</Paragraphs>
  <Slides>24</Slides>
  <Notes>13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Islamic Law of Contracts and Business Transactions   by Dr. Syed Zulfiqar Ali Shah  </vt:lpstr>
      <vt:lpstr>Summary of last lecture</vt:lpstr>
      <vt:lpstr>Plan of todays lecture</vt:lpstr>
      <vt:lpstr>BAI‘ AL ISTIJRAR (SUPPLY CONTRACT)</vt:lpstr>
      <vt:lpstr>BAI‘ AL ISTIJRAR (SUPPLY CONTRACT)</vt:lpstr>
      <vt:lpstr>SUMMARY</vt:lpstr>
      <vt:lpstr>SUMMARY</vt:lpstr>
      <vt:lpstr>SUMMARY</vt:lpstr>
      <vt:lpstr>SUMMARY</vt:lpstr>
      <vt:lpstr>The Philosophy of Islamic Finance</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Economic System</dc:title>
  <dc:creator>Mazhar</dc:creator>
  <cp:lastModifiedBy>NTS</cp:lastModifiedBy>
  <cp:revision>97</cp:revision>
  <dcterms:created xsi:type="dcterms:W3CDTF">2014-07-02T08:03:43Z</dcterms:created>
  <dcterms:modified xsi:type="dcterms:W3CDTF">2014-07-09T17:10:20Z</dcterms:modified>
</cp:coreProperties>
</file>