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317" r:id="rId3"/>
    <p:sldId id="318" r:id="rId4"/>
    <p:sldId id="264" r:id="rId5"/>
    <p:sldId id="265" r:id="rId6"/>
    <p:sldId id="284" r:id="rId7"/>
    <p:sldId id="285" r:id="rId8"/>
    <p:sldId id="321" r:id="rId9"/>
    <p:sldId id="322" r:id="rId10"/>
    <p:sldId id="323" r:id="rId11"/>
    <p:sldId id="324" r:id="rId12"/>
    <p:sldId id="325" r:id="rId13"/>
    <p:sldId id="326" r:id="rId14"/>
    <p:sldId id="327" r:id="rId15"/>
    <p:sldId id="328" r:id="rId16"/>
    <p:sldId id="329" r:id="rId17"/>
    <p:sldId id="330" r:id="rId18"/>
    <p:sldId id="331" r:id="rId19"/>
    <p:sldId id="332" r:id="rId20"/>
    <p:sldId id="333" r:id="rId21"/>
    <p:sldId id="334" r:id="rId22"/>
    <p:sldId id="335" r:id="rId23"/>
    <p:sldId id="336" r:id="rId24"/>
    <p:sldId id="337" r:id="rId25"/>
    <p:sldId id="338" r:id="rId26"/>
    <p:sldId id="339" r:id="rId27"/>
    <p:sldId id="340" r:id="rId28"/>
    <p:sldId id="341" r:id="rId29"/>
    <p:sldId id="342" r:id="rId30"/>
    <p:sldId id="343" r:id="rId31"/>
    <p:sldId id="344" r:id="rId32"/>
    <p:sldId id="345" r:id="rId33"/>
    <p:sldId id="346" r:id="rId34"/>
    <p:sldId id="320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24" autoAdjust="0"/>
    <p:restoredTop sz="94660"/>
  </p:normalViewPr>
  <p:slideViewPr>
    <p:cSldViewPr>
      <p:cViewPr>
        <p:scale>
          <a:sx n="76" d="100"/>
          <a:sy n="76" d="100"/>
        </p:scale>
        <p:origin x="-113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024957-5AC7-4176-9F9C-ABE8B43E93FB}" type="datetimeFigureOut">
              <a:rPr lang="en-US" smtClean="0"/>
              <a:pPr/>
              <a:t>7/8/2014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A7BE02-D06B-4FCD-9104-1DF5D12194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37386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737E3E-F1EC-4F57-9114-13FEBE794D5B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3D1578-B16F-442D-832F-71009211998B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0D0623-85AA-48EA-BC9C-BB8708A030CF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3578D-EF9E-498D-B414-160B6A8ABC4F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98B98-D7C4-45C0-89A8-6CD7264F0EA7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DDF296-6DCC-41B9-AA30-1A452199DCC1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9C15F-1F7B-454E-931A-22449B197445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D7E54-6314-4A44-8C13-0C34EE3BF5F1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FF5BF-B5EE-4DF6-AC02-762734187057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BFECCE-19D7-4282-A2D9-9F8101093E1C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003C0-DB7B-4260-BCC8-7F2B0CF2875B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D99906-87AE-453A-BDEB-8D6C125682B6}" type="datetime1">
              <a:rPr lang="en-US" smtClean="0"/>
              <a:pPr/>
              <a:t>7/8/2014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31545B-6D10-4D83-B019-A5FD60B8876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33400"/>
            <a:ext cx="7772400" cy="5638800"/>
          </a:xfrm>
        </p:spPr>
        <p:txBody>
          <a:bodyPr>
            <a:normAutofit fontScale="90000"/>
          </a:bodyPr>
          <a:lstStyle/>
          <a:p>
            <a:r>
              <a:rPr lang="en-US" sz="4800" dirty="0"/>
              <a:t>Islamic Law of Contracts and </a:t>
            </a:r>
            <a:r>
              <a:rPr lang="en-US" sz="4800" dirty="0" smtClean="0"/>
              <a:t>Business Transactions</a:t>
            </a:r>
            <a:r>
              <a:rPr lang="en-US" sz="4800" b="1" dirty="0" smtClean="0"/>
              <a:t/>
            </a:r>
            <a:br>
              <a:rPr lang="en-US" sz="4800" b="1" dirty="0" smtClean="0"/>
            </a:br>
            <a:r>
              <a:rPr lang="en-US" sz="4800" b="1" dirty="0" smtClean="0"/>
              <a:t/>
            </a:r>
            <a:br>
              <a:rPr lang="en-US" sz="4800" b="1" dirty="0" smtClean="0"/>
            </a:br>
            <a:r>
              <a:rPr lang="en-US" sz="4800" b="1" dirty="0"/>
              <a:t/>
            </a:r>
            <a:br>
              <a:rPr lang="en-US" sz="4800" b="1" dirty="0"/>
            </a:br>
            <a:r>
              <a:rPr lang="en-US" sz="4800" b="1" dirty="0" smtClean="0"/>
              <a:t>by</a:t>
            </a:r>
            <a:br>
              <a:rPr lang="en-US" sz="4800" b="1" dirty="0" smtClean="0"/>
            </a:br>
            <a:r>
              <a:rPr lang="en-US" sz="4800" b="1" dirty="0" smtClean="0"/>
              <a:t>Dr. Syed </a:t>
            </a:r>
            <a:r>
              <a:rPr lang="en-US" sz="4800" b="1" dirty="0" err="1" smtClean="0"/>
              <a:t>Zulfiqar</a:t>
            </a:r>
            <a:r>
              <a:rPr lang="en-US" sz="4800" b="1" dirty="0" smtClean="0"/>
              <a:t> Ali Shah</a:t>
            </a:r>
            <a:br>
              <a:rPr lang="en-US" sz="4800" b="1" dirty="0" smtClean="0"/>
            </a:br>
            <a:r>
              <a:rPr lang="en-US" sz="4800" b="1" dirty="0" smtClean="0"/>
              <a:t/>
            </a:r>
            <a:br>
              <a:rPr lang="en-US" sz="4800" b="1" dirty="0" smtClean="0"/>
            </a:br>
            <a:endParaRPr lang="en-US" sz="5400" b="1" dirty="0">
              <a:latin typeface="Adobe Gothic Std B" pitchFamily="34" charset="-128"/>
              <a:ea typeface="Adobe Gothic Std B" pitchFamily="34" charset="-12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/>
              <a:t>Summary of last lecture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5334000"/>
          </a:xfrm>
        </p:spPr>
        <p:txBody>
          <a:bodyPr rtlCol="0">
            <a:normAutofit/>
          </a:bodyPr>
          <a:lstStyle/>
          <a:p>
            <a:r>
              <a:rPr lang="en-US" sz="2400" dirty="0" smtClean="0"/>
              <a:t>Types </a:t>
            </a:r>
            <a:r>
              <a:rPr lang="en-US" sz="2400" dirty="0"/>
              <a:t>of Contracts</a:t>
            </a:r>
          </a:p>
          <a:p>
            <a:r>
              <a:rPr lang="en-US" sz="2400" dirty="0"/>
              <a:t>Valid Contracts</a:t>
            </a:r>
          </a:p>
          <a:p>
            <a:r>
              <a:rPr lang="en-US" sz="2400" dirty="0" err="1"/>
              <a:t>Mawquf</a:t>
            </a:r>
            <a:r>
              <a:rPr lang="en-US" sz="2400" dirty="0"/>
              <a:t> (Suspended) Contracts</a:t>
            </a:r>
          </a:p>
          <a:p>
            <a:r>
              <a:rPr lang="en-US" sz="2400" dirty="0"/>
              <a:t>Binding (</a:t>
            </a:r>
            <a:r>
              <a:rPr lang="en-US" sz="2400" dirty="0" err="1"/>
              <a:t>L¯azim</a:t>
            </a:r>
            <a:r>
              <a:rPr lang="en-US" sz="2400" dirty="0"/>
              <a:t>) and nonbinding Contracts</a:t>
            </a:r>
          </a:p>
          <a:p>
            <a:r>
              <a:rPr lang="en-US" sz="2400" dirty="0"/>
              <a:t>Voidable (</a:t>
            </a:r>
            <a:r>
              <a:rPr lang="en-US" sz="2400" dirty="0" err="1"/>
              <a:t>F¯asid</a:t>
            </a:r>
            <a:r>
              <a:rPr lang="en-US" sz="2400" dirty="0"/>
              <a:t>) Contracts</a:t>
            </a:r>
          </a:p>
          <a:p>
            <a:r>
              <a:rPr lang="en-US" sz="2400" dirty="0"/>
              <a:t>Some Forms of Voidable Contracts</a:t>
            </a:r>
          </a:p>
          <a:p>
            <a:r>
              <a:rPr lang="en-US" sz="2400" dirty="0"/>
              <a:t>Legal Status of the </a:t>
            </a:r>
            <a:r>
              <a:rPr lang="en-US" sz="2400" dirty="0" err="1"/>
              <a:t>F¯asid</a:t>
            </a:r>
            <a:r>
              <a:rPr lang="en-US" sz="2400" dirty="0"/>
              <a:t> (Voidable) Contract</a:t>
            </a:r>
          </a:p>
          <a:p>
            <a:r>
              <a:rPr lang="en-US" sz="2400" dirty="0"/>
              <a:t>Void (</a:t>
            </a:r>
            <a:r>
              <a:rPr lang="en-US" sz="2400" dirty="0" err="1"/>
              <a:t>Batil</a:t>
            </a:r>
            <a:r>
              <a:rPr lang="en-US" sz="2400" dirty="0"/>
              <a:t>) Contracts</a:t>
            </a:r>
          </a:p>
          <a:p>
            <a:r>
              <a:rPr lang="en-US" sz="2400" dirty="0"/>
              <a:t>Commutative and Non Commutative contracts</a:t>
            </a:r>
          </a:p>
          <a:p>
            <a:r>
              <a:rPr lang="en-US" sz="2400" dirty="0" err="1"/>
              <a:t>Uqood</a:t>
            </a:r>
            <a:r>
              <a:rPr lang="en-US" sz="2400" dirty="0"/>
              <a:t>-e-</a:t>
            </a:r>
            <a:r>
              <a:rPr lang="en-US" sz="2400" dirty="0" err="1"/>
              <a:t>Mu‘awadha</a:t>
            </a:r>
            <a:r>
              <a:rPr lang="en-US" sz="2400" dirty="0"/>
              <a:t> (Commutative Contracts)</a:t>
            </a:r>
          </a:p>
          <a:p>
            <a:r>
              <a:rPr lang="en-US" sz="2400" dirty="0" err="1"/>
              <a:t>Uqood</a:t>
            </a:r>
            <a:r>
              <a:rPr lang="en-US" sz="2400" dirty="0"/>
              <a:t> </a:t>
            </a:r>
            <a:r>
              <a:rPr lang="en-US" sz="2400" dirty="0" err="1"/>
              <a:t>Ghair</a:t>
            </a:r>
            <a:r>
              <a:rPr lang="en-US" sz="2400" dirty="0"/>
              <a:t> </a:t>
            </a:r>
            <a:r>
              <a:rPr lang="en-US" sz="2400" dirty="0" err="1"/>
              <a:t>Mu‘awadha</a:t>
            </a:r>
            <a:r>
              <a:rPr lang="en-US" sz="2400" dirty="0"/>
              <a:t> (</a:t>
            </a:r>
            <a:r>
              <a:rPr lang="en-US" sz="2400" dirty="0" err="1"/>
              <a:t>Tabarru</a:t>
            </a:r>
            <a:r>
              <a:rPr lang="en-US" sz="2400" dirty="0"/>
              <a:t>‘) or Gratuitous Contracts</a:t>
            </a:r>
          </a:p>
          <a:p>
            <a:r>
              <a:rPr lang="en-US" sz="2400" dirty="0"/>
              <a:t>Legal Status of Commutative and </a:t>
            </a:r>
            <a:r>
              <a:rPr lang="en-US" sz="2400" dirty="0" err="1"/>
              <a:t>Noncommutative</a:t>
            </a:r>
            <a:r>
              <a:rPr lang="en-US" sz="2400" dirty="0"/>
              <a:t> Contracts</a:t>
            </a:r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sz="2400" dirty="0" smtClean="0"/>
          </a:p>
          <a:p>
            <a:pPr marL="420624" indent="-384048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en-US" sz="24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7633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Plan of todays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 smtClean="0"/>
              <a:t>Conditional or contingent contracts</a:t>
            </a:r>
          </a:p>
          <a:p>
            <a:r>
              <a:rPr lang="en-US" dirty="0" smtClean="0"/>
              <a:t>Some </a:t>
            </a:r>
            <a:r>
              <a:rPr lang="en-US" dirty="0"/>
              <a:t>Accessory </a:t>
            </a:r>
            <a:r>
              <a:rPr lang="en-US" dirty="0" smtClean="0"/>
              <a:t>Contracts</a:t>
            </a:r>
          </a:p>
          <a:p>
            <a:r>
              <a:rPr lang="en-US" dirty="0" err="1" smtClean="0"/>
              <a:t>Wakalah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smtClean="0"/>
              <a:t>Agency)</a:t>
            </a:r>
          </a:p>
          <a:p>
            <a:r>
              <a:rPr lang="en-US" dirty="0"/>
              <a:t>Types of </a:t>
            </a:r>
            <a:r>
              <a:rPr lang="en-US" dirty="0" err="1" smtClean="0"/>
              <a:t>Wakalah</a:t>
            </a:r>
            <a:endParaRPr lang="en-US" dirty="0" smtClean="0"/>
          </a:p>
          <a:p>
            <a:r>
              <a:rPr lang="en-US" dirty="0" err="1"/>
              <a:t>Wakalatul</a:t>
            </a:r>
            <a:r>
              <a:rPr lang="en-US" dirty="0"/>
              <a:t> </a:t>
            </a:r>
            <a:r>
              <a:rPr lang="en-US" dirty="0" err="1" smtClean="0"/>
              <a:t>Istism¯ar</a:t>
            </a:r>
            <a:endParaRPr lang="en-US" dirty="0" smtClean="0"/>
          </a:p>
          <a:p>
            <a:r>
              <a:rPr lang="en-US" dirty="0" err="1" smtClean="0"/>
              <a:t>Tawarruq</a:t>
            </a:r>
            <a:endParaRPr lang="en-US" dirty="0" smtClean="0"/>
          </a:p>
          <a:p>
            <a:r>
              <a:rPr lang="en-US" dirty="0"/>
              <a:t>Use of </a:t>
            </a:r>
            <a:r>
              <a:rPr lang="en-US" dirty="0" err="1"/>
              <a:t>Tawarruq</a:t>
            </a:r>
            <a:r>
              <a:rPr lang="en-US" dirty="0"/>
              <a:t> for Liquidity </a:t>
            </a:r>
            <a:r>
              <a:rPr lang="en-US" dirty="0" smtClean="0"/>
              <a:t>Management</a:t>
            </a:r>
          </a:p>
          <a:p>
            <a:r>
              <a:rPr lang="en-US" dirty="0" err="1" smtClean="0"/>
              <a:t>Jualah</a:t>
            </a:r>
            <a:endParaRPr lang="en-US" dirty="0" smtClean="0"/>
          </a:p>
          <a:p>
            <a:r>
              <a:rPr lang="en-US" dirty="0"/>
              <a:t>Parties to </a:t>
            </a:r>
            <a:r>
              <a:rPr lang="en-US" dirty="0" err="1" smtClean="0"/>
              <a:t>Ju‘alah</a:t>
            </a:r>
            <a:endParaRPr lang="en-US" dirty="0" smtClean="0"/>
          </a:p>
          <a:p>
            <a:r>
              <a:rPr lang="en-US" dirty="0"/>
              <a:t>Subject Matter of </a:t>
            </a:r>
            <a:r>
              <a:rPr lang="en-US" dirty="0" err="1"/>
              <a:t>Ju‘alah</a:t>
            </a:r>
            <a:r>
              <a:rPr lang="en-US" dirty="0"/>
              <a:t> and </a:t>
            </a:r>
            <a:r>
              <a:rPr lang="en-US" dirty="0" smtClean="0"/>
              <a:t>Reward</a:t>
            </a:r>
          </a:p>
          <a:p>
            <a:r>
              <a:rPr lang="en-US" dirty="0"/>
              <a:t>Execution of a </a:t>
            </a:r>
            <a:r>
              <a:rPr lang="en-US" dirty="0" err="1"/>
              <a:t>Ju‘alah</a:t>
            </a:r>
            <a:r>
              <a:rPr lang="en-US" dirty="0"/>
              <a:t> </a:t>
            </a:r>
            <a:r>
              <a:rPr lang="en-US" dirty="0" smtClean="0"/>
              <a:t>Contract</a:t>
            </a:r>
          </a:p>
          <a:p>
            <a:r>
              <a:rPr lang="en-US" dirty="0"/>
              <a:t>Parallel </a:t>
            </a:r>
            <a:r>
              <a:rPr lang="en-US" dirty="0" err="1"/>
              <a:t>Ju‘alah</a:t>
            </a:r>
            <a:r>
              <a:rPr lang="en-US" dirty="0"/>
              <a:t> </a:t>
            </a:r>
            <a:r>
              <a:rPr lang="en-US" dirty="0" smtClean="0"/>
              <a:t>Contracts</a:t>
            </a:r>
          </a:p>
          <a:p>
            <a:r>
              <a:rPr lang="en-US" dirty="0"/>
              <a:t>Practical Process in </a:t>
            </a:r>
            <a:r>
              <a:rPr lang="en-US" dirty="0" err="1"/>
              <a:t>Ju‘alah</a:t>
            </a:r>
            <a:r>
              <a:rPr lang="en-US" dirty="0"/>
              <a:t> by Islamic </a:t>
            </a:r>
            <a:r>
              <a:rPr lang="en-US" dirty="0" smtClean="0"/>
              <a:t>Banks</a:t>
            </a:r>
          </a:p>
          <a:p>
            <a:r>
              <a:rPr lang="en-US" dirty="0"/>
              <a:t>Some Islamic Financial Products Based on </a:t>
            </a:r>
            <a:r>
              <a:rPr lang="en-US" dirty="0" err="1" smtClean="0"/>
              <a:t>Ju‘alah</a:t>
            </a:r>
            <a:endParaRPr lang="en-US" dirty="0" smtClean="0"/>
          </a:p>
          <a:p>
            <a:r>
              <a:rPr lang="en-US" dirty="0" err="1" smtClean="0"/>
              <a:t>Bai</a:t>
            </a:r>
            <a:r>
              <a:rPr lang="en-US" dirty="0" smtClean="0"/>
              <a:t> Al ISTIJRAR (Supply Contract)</a:t>
            </a:r>
          </a:p>
          <a:p>
            <a:r>
              <a:rPr lang="en-US"/>
              <a:t>Summary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40979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CONDITIONAL OR CONTINGENT CONTRACTS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n-US" dirty="0"/>
              <a:t>As a general rule, conditional contracts are not valid. This, however, requires some </a:t>
            </a:r>
            <a:r>
              <a:rPr lang="en-US" dirty="0" smtClean="0"/>
              <a:t>detail  and </a:t>
            </a:r>
            <a:r>
              <a:rPr lang="en-US" dirty="0"/>
              <a:t>some conditions could be acceptable. We find discussion in the </a:t>
            </a:r>
            <a:r>
              <a:rPr lang="en-US" dirty="0" err="1"/>
              <a:t>Fiqh</a:t>
            </a:r>
            <a:r>
              <a:rPr lang="en-US" dirty="0"/>
              <a:t> literature on </a:t>
            </a:r>
            <a:r>
              <a:rPr lang="en-US" dirty="0" smtClean="0"/>
              <a:t>three types </a:t>
            </a:r>
            <a:r>
              <a:rPr lang="en-US" dirty="0"/>
              <a:t>of stipulations/conditions:</a:t>
            </a:r>
          </a:p>
          <a:p>
            <a:pPr marL="0" indent="0" algn="just">
              <a:buNone/>
            </a:pPr>
            <a:r>
              <a:rPr lang="en-US" dirty="0"/>
              <a:t>1. </a:t>
            </a:r>
            <a:r>
              <a:rPr lang="en-US" dirty="0" err="1"/>
              <a:t>T‘aliq</a:t>
            </a:r>
            <a:r>
              <a:rPr lang="en-US" dirty="0"/>
              <a:t> – conditions which suspend a contract to any future event.</a:t>
            </a:r>
          </a:p>
          <a:p>
            <a:pPr marL="0" indent="0" algn="just">
              <a:buNone/>
            </a:pPr>
            <a:r>
              <a:rPr lang="en-US" dirty="0"/>
              <a:t>2. </a:t>
            </a:r>
            <a:r>
              <a:rPr lang="en-US" dirty="0" err="1"/>
              <a:t>Idafa</a:t>
            </a:r>
            <a:r>
              <a:rPr lang="en-US" dirty="0"/>
              <a:t> – an extension that delays the beginning of any contract until a future time.</a:t>
            </a:r>
          </a:p>
          <a:p>
            <a:pPr marL="0" indent="0" algn="just">
              <a:buNone/>
            </a:pPr>
            <a:r>
              <a:rPr lang="en-US" dirty="0"/>
              <a:t>3. </a:t>
            </a:r>
            <a:r>
              <a:rPr lang="en-US" dirty="0" err="1"/>
              <a:t>Iqtiran</a:t>
            </a:r>
            <a:r>
              <a:rPr lang="en-US" dirty="0"/>
              <a:t> (concomitance) that varies the terms of the </a:t>
            </a:r>
            <a:r>
              <a:rPr lang="en-US" dirty="0" smtClean="0"/>
              <a:t>contract. In </a:t>
            </a:r>
            <a:r>
              <a:rPr lang="en-US" dirty="0"/>
              <a:t>all these cases the contract may or may not be void even if the condition is void. </a:t>
            </a:r>
            <a:r>
              <a:rPr lang="en-US" dirty="0" smtClean="0"/>
              <a:t>Various jurists </a:t>
            </a:r>
            <a:r>
              <a:rPr lang="en-US" dirty="0"/>
              <a:t>differ with regard to the result of stipulation. Both </a:t>
            </a:r>
            <a:r>
              <a:rPr lang="en-US" dirty="0" err="1"/>
              <a:t>Hanafis</a:t>
            </a:r>
            <a:r>
              <a:rPr lang="en-US" dirty="0"/>
              <a:t> and </a:t>
            </a:r>
            <a:r>
              <a:rPr lang="en-US" dirty="0" err="1"/>
              <a:t>Hanbalis</a:t>
            </a:r>
            <a:r>
              <a:rPr lang="en-US" dirty="0"/>
              <a:t> allow </a:t>
            </a:r>
            <a:r>
              <a:rPr lang="en-US" dirty="0" smtClean="0"/>
              <a:t>some delay </a:t>
            </a:r>
            <a:r>
              <a:rPr lang="en-US" dirty="0"/>
              <a:t>in beginning contracts like lease of agency (where property is transferred only </a:t>
            </a:r>
            <a:r>
              <a:rPr lang="en-US" dirty="0" smtClean="0"/>
              <a:t>over time</a:t>
            </a:r>
            <a:r>
              <a:rPr lang="en-US" dirty="0"/>
              <a:t>) until any future event, but not for sale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533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CONDITIONAL OR CONTINGENT CONTRACTS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en-US" dirty="0"/>
              <a:t>As regards concomitant conditions, all schools consider whether the condition agrees </a:t>
            </a:r>
            <a:r>
              <a:rPr lang="en-US" dirty="0" smtClean="0"/>
              <a:t>to or </a:t>
            </a:r>
            <a:r>
              <a:rPr lang="en-US" dirty="0"/>
              <a:t>is in conflict with the purpose of the contract. For example, a stipulation that the </a:t>
            </a:r>
            <a:r>
              <a:rPr lang="en-US" dirty="0" smtClean="0"/>
              <a:t>buyer pays </a:t>
            </a:r>
            <a:r>
              <a:rPr lang="en-US" dirty="0"/>
              <a:t>the price or the seller transfers full title is a valid stipulation. They also approve </a:t>
            </a:r>
            <a:r>
              <a:rPr lang="en-US" dirty="0" smtClean="0"/>
              <a:t>the condition </a:t>
            </a:r>
            <a:r>
              <a:rPr lang="en-US" dirty="0"/>
              <a:t>that the buyer will pay in certain coins/currency or provide a pledge as security.</a:t>
            </a:r>
          </a:p>
          <a:p>
            <a:pPr marL="0" indent="0">
              <a:buNone/>
            </a:pPr>
            <a:r>
              <a:rPr lang="en-US" dirty="0"/>
              <a:t>However, they do not approve a condition that the buyer will never resell the object. </a:t>
            </a:r>
            <a:r>
              <a:rPr lang="en-US" dirty="0" smtClean="0"/>
              <a:t>The conditions </a:t>
            </a:r>
            <a:r>
              <a:rPr lang="en-US" dirty="0"/>
              <a:t>that pose problems are those by which any of the parties gets an additional benefit</a:t>
            </a:r>
            <a:r>
              <a:rPr lang="en-US" dirty="0" smtClean="0"/>
              <a:t>. Here</a:t>
            </a:r>
            <a:r>
              <a:rPr lang="en-US" dirty="0"/>
              <a:t>, jurists differ but </a:t>
            </a:r>
            <a:r>
              <a:rPr lang="en-US" dirty="0" err="1"/>
              <a:t>Ibn</a:t>
            </a:r>
            <a:r>
              <a:rPr lang="en-US" dirty="0"/>
              <a:t> </a:t>
            </a:r>
            <a:r>
              <a:rPr lang="en-US" dirty="0" err="1"/>
              <a:t>Taymiyah</a:t>
            </a:r>
            <a:r>
              <a:rPr lang="en-US" dirty="0"/>
              <a:t> has taken a practical approach by rejecting only </a:t>
            </a:r>
            <a:r>
              <a:rPr lang="en-US" dirty="0" smtClean="0"/>
              <a:t>those conditions </a:t>
            </a:r>
            <a:r>
              <a:rPr lang="en-US" dirty="0"/>
              <a:t>which are in contradiction with the </a:t>
            </a:r>
            <a:r>
              <a:rPr lang="en-US" dirty="0" err="1"/>
              <a:t>Qur</a:t>
            </a:r>
            <a:r>
              <a:rPr lang="en-US" dirty="0"/>
              <a:t>’¯an and </a:t>
            </a:r>
            <a:r>
              <a:rPr lang="en-US" dirty="0" err="1"/>
              <a:t>Sunnah</a:t>
            </a:r>
            <a:r>
              <a:rPr lang="en-US" dirty="0"/>
              <a:t> or the </a:t>
            </a:r>
            <a:r>
              <a:rPr lang="en-US" dirty="0" err="1"/>
              <a:t>Ijma‘a</a:t>
            </a:r>
            <a:r>
              <a:rPr lang="en-US" dirty="0"/>
              <a:t>, or </a:t>
            </a:r>
            <a:r>
              <a:rPr lang="en-US" dirty="0" smtClean="0"/>
              <a:t>which contradict </a:t>
            </a:r>
            <a:r>
              <a:rPr lang="en-US" dirty="0"/>
              <a:t>the very object of the contract.</a:t>
            </a:r>
          </a:p>
          <a:p>
            <a:pPr marL="0" indent="0">
              <a:buNone/>
            </a:pPr>
            <a:r>
              <a:rPr lang="en-US" dirty="0"/>
              <a:t>As regards the overall view of different schools of thought, </a:t>
            </a:r>
            <a:r>
              <a:rPr lang="en-US" dirty="0" err="1"/>
              <a:t>Hanbali</a:t>
            </a:r>
            <a:r>
              <a:rPr lang="en-US" dirty="0"/>
              <a:t> jurists emphasize </a:t>
            </a:r>
            <a:r>
              <a:rPr lang="en-US" dirty="0" smtClean="0"/>
              <a:t>the supremacy </a:t>
            </a:r>
            <a:r>
              <a:rPr lang="en-US" dirty="0"/>
              <a:t>of the discretion of contracting parties and allow every condition and </a:t>
            </a:r>
            <a:r>
              <a:rPr lang="en-US" dirty="0" smtClean="0"/>
              <a:t>stipulation as </a:t>
            </a:r>
            <a:r>
              <a:rPr lang="en-US" dirty="0"/>
              <a:t>long as it does not contradict any text from the </a:t>
            </a:r>
            <a:r>
              <a:rPr lang="en-US" dirty="0" err="1"/>
              <a:t>Qur</a:t>
            </a:r>
            <a:r>
              <a:rPr lang="en-US" dirty="0"/>
              <a:t>’¯an or the </a:t>
            </a:r>
            <a:r>
              <a:rPr lang="en-US" dirty="0" err="1"/>
              <a:t>Sunnah</a:t>
            </a:r>
            <a:r>
              <a:rPr lang="en-US" dirty="0"/>
              <a:t>. The </a:t>
            </a:r>
            <a:r>
              <a:rPr lang="en-US" dirty="0" err="1"/>
              <a:t>Hanafi</a:t>
            </a:r>
            <a:r>
              <a:rPr lang="en-US" dirty="0"/>
              <a:t>, </a:t>
            </a:r>
            <a:r>
              <a:rPr lang="en-US" dirty="0" err="1"/>
              <a:t>Sh¯afi</a:t>
            </a:r>
            <a:r>
              <a:rPr lang="en-US" dirty="0" smtClean="0"/>
              <a:t>’¯I and </a:t>
            </a:r>
            <a:r>
              <a:rPr lang="en-US" dirty="0"/>
              <a:t>Maliki jurists divide conditions into valid, irregular and void.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CONDITIONAL OR CONTINGENT CONTRACTS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en-US" dirty="0"/>
              <a:t>Valid conditions are those that confirm the effects attributed to juridical acts by </a:t>
            </a:r>
            <a:r>
              <a:rPr lang="en-US" dirty="0" smtClean="0"/>
              <a:t>the </a:t>
            </a:r>
            <a:r>
              <a:rPr lang="en-US" dirty="0" err="1" smtClean="0"/>
              <a:t>Shar¯ı´ah</a:t>
            </a:r>
            <a:r>
              <a:rPr lang="en-US" dirty="0" smtClean="0"/>
              <a:t> </a:t>
            </a:r>
            <a:r>
              <a:rPr lang="en-US" dirty="0"/>
              <a:t>and which are admitted explicitly by it, such as the option of stipulation (</a:t>
            </a:r>
            <a:r>
              <a:rPr lang="en-US" dirty="0" err="1" smtClean="0"/>
              <a:t>Khiyar</a:t>
            </a:r>
            <a:r>
              <a:rPr lang="en-US" dirty="0" smtClean="0"/>
              <a:t> al-</a:t>
            </a:r>
            <a:r>
              <a:rPr lang="en-US" dirty="0" err="1" smtClean="0"/>
              <a:t>Shart</a:t>
            </a:r>
            <a:r>
              <a:rPr lang="en-US" dirty="0"/>
              <a:t>) reserved for a party to revoke or ratify a contract within specified days. Such </a:t>
            </a:r>
            <a:r>
              <a:rPr lang="en-US" dirty="0" smtClean="0"/>
              <a:t>a condition </a:t>
            </a:r>
            <a:r>
              <a:rPr lang="en-US" dirty="0"/>
              <a:t>is valid because the </a:t>
            </a:r>
            <a:r>
              <a:rPr lang="en-US" dirty="0" err="1"/>
              <a:t>Shar¯ı´ah</a:t>
            </a:r>
            <a:r>
              <a:rPr lang="en-US" dirty="0"/>
              <a:t> has sanctioned the option of stipulation and the </a:t>
            </a:r>
            <a:r>
              <a:rPr lang="en-US" dirty="0" smtClean="0"/>
              <a:t>option of </a:t>
            </a:r>
            <a:r>
              <a:rPr lang="en-US" dirty="0"/>
              <a:t>inspection (</a:t>
            </a:r>
            <a:r>
              <a:rPr lang="en-US" dirty="0" err="1"/>
              <a:t>Khiyar</a:t>
            </a:r>
            <a:r>
              <a:rPr lang="en-US" dirty="0"/>
              <a:t> al-</a:t>
            </a:r>
            <a:r>
              <a:rPr lang="en-US" dirty="0" err="1"/>
              <a:t>Ru’yah</a:t>
            </a:r>
            <a:r>
              <a:rPr lang="en-US" dirty="0"/>
              <a:t>). The stipulation to sell on the condition that the seller </a:t>
            </a:r>
            <a:r>
              <a:rPr lang="en-US" dirty="0" smtClean="0"/>
              <a:t>will not </a:t>
            </a:r>
            <a:r>
              <a:rPr lang="en-US" dirty="0"/>
              <a:t>hand over the goods to the buyer unless he pays the price is also a valid condition</a:t>
            </a:r>
            <a:r>
              <a:rPr lang="en-US" dirty="0" smtClean="0"/>
              <a:t>, because </a:t>
            </a:r>
            <a:r>
              <a:rPr lang="en-US" dirty="0"/>
              <a:t>it stresses and confirms the effects of the contract and realizes its </a:t>
            </a:r>
            <a:r>
              <a:rPr lang="en-US" dirty="0" smtClean="0"/>
              <a:t>objective. </a:t>
            </a:r>
          </a:p>
          <a:p>
            <a:pPr marL="0" indent="0" algn="just">
              <a:buNone/>
            </a:pPr>
            <a:r>
              <a:rPr lang="en-US" dirty="0" smtClean="0"/>
              <a:t>A </a:t>
            </a:r>
            <a:r>
              <a:rPr lang="en-US" dirty="0"/>
              <a:t>condition in aid of a contract is valid, like a sale with a condition that the </a:t>
            </a:r>
            <a:r>
              <a:rPr lang="en-US" dirty="0" smtClean="0"/>
              <a:t>vendor in </a:t>
            </a:r>
            <a:r>
              <a:rPr lang="en-US" dirty="0"/>
              <a:t>the cash sale will have possession of the property when the price is paid, or a sale </a:t>
            </a:r>
            <a:r>
              <a:rPr lang="en-US" dirty="0" smtClean="0"/>
              <a:t>on condition </a:t>
            </a:r>
            <a:r>
              <a:rPr lang="en-US" dirty="0"/>
              <a:t>that the buyer should pledge something to the vendor as security for the </a:t>
            </a:r>
            <a:r>
              <a:rPr lang="en-US" dirty="0" smtClean="0"/>
              <a:t>price. Similarly</a:t>
            </a:r>
            <a:r>
              <a:rPr lang="en-US" dirty="0"/>
              <a:t>, any condition which is customary to embody in a contract will be upheld</a:t>
            </a:r>
            <a:r>
              <a:rPr lang="en-US" dirty="0" smtClean="0"/>
              <a:t>. </a:t>
            </a:r>
            <a:r>
              <a:rPr lang="en-US" dirty="0"/>
              <a:t>If </a:t>
            </a:r>
            <a:r>
              <a:rPr lang="en-US" dirty="0" smtClean="0"/>
              <a:t>a </a:t>
            </a:r>
            <a:r>
              <a:rPr lang="en-US" dirty="0" err="1" smtClean="0"/>
              <a:t>F¯asid</a:t>
            </a:r>
            <a:r>
              <a:rPr lang="en-US" dirty="0" smtClean="0"/>
              <a:t> </a:t>
            </a:r>
            <a:r>
              <a:rPr lang="en-US" dirty="0"/>
              <a:t>(invalid) condition is put into a contract that is otherwise valid, the condition will </a:t>
            </a:r>
            <a:r>
              <a:rPr lang="en-US" dirty="0" smtClean="0"/>
              <a:t>be void </a:t>
            </a:r>
            <a:r>
              <a:rPr lang="en-US" dirty="0"/>
              <a:t>while the contract will be valid and enforceable, i.e. without regard to that condition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CONDITIONAL OR CONTINGENT CONTRACTS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en-US" dirty="0"/>
              <a:t>A condition which is not of advantage to either party is regarded as superfluous </a:t>
            </a:r>
            <a:r>
              <a:rPr lang="en-US" dirty="0" smtClean="0"/>
              <a:t>and cannot </a:t>
            </a:r>
            <a:r>
              <a:rPr lang="en-US" dirty="0"/>
              <a:t>be enforced. A condition which is repugnant to a contract or transfer of </a:t>
            </a:r>
            <a:r>
              <a:rPr lang="en-US" dirty="0" smtClean="0"/>
              <a:t>ownership but </a:t>
            </a:r>
            <a:r>
              <a:rPr lang="en-US" dirty="0"/>
              <a:t>is of advantage to one of the parties will make the transaction debauched if made </a:t>
            </a:r>
            <a:r>
              <a:rPr lang="en-US" dirty="0" smtClean="0"/>
              <a:t>an inseparable </a:t>
            </a:r>
            <a:r>
              <a:rPr lang="en-US" dirty="0"/>
              <a:t>part of </a:t>
            </a:r>
            <a:r>
              <a:rPr lang="en-US" dirty="0" smtClean="0"/>
              <a:t>it. A </a:t>
            </a:r>
            <a:r>
              <a:rPr lang="en-US" dirty="0"/>
              <a:t>void condition is any condition which directly infringes any rule of the </a:t>
            </a:r>
            <a:r>
              <a:rPr lang="en-US" dirty="0" err="1"/>
              <a:t>Shar¯ı´ah</a:t>
            </a:r>
            <a:r>
              <a:rPr lang="en-US" dirty="0"/>
              <a:t>, </a:t>
            </a:r>
            <a:r>
              <a:rPr lang="en-US" dirty="0" smtClean="0"/>
              <a:t>or inflicts </a:t>
            </a:r>
            <a:r>
              <a:rPr lang="en-US" dirty="0"/>
              <a:t>harm on one of the two contracting parties or derogates from completion of </a:t>
            </a:r>
            <a:r>
              <a:rPr lang="en-US" dirty="0" smtClean="0"/>
              <a:t>the contract</a:t>
            </a:r>
            <a:r>
              <a:rPr lang="en-US" dirty="0"/>
              <a:t>. We can therefore conclude our discussion on the subject of conditions in </a:t>
            </a:r>
            <a:r>
              <a:rPr lang="en-US" dirty="0" smtClean="0"/>
              <a:t>contracts by </a:t>
            </a:r>
            <a:r>
              <a:rPr lang="en-US" dirty="0"/>
              <a:t>stating that a condition or stipulation which is not against the main purpose of the </a:t>
            </a:r>
            <a:r>
              <a:rPr lang="en-US" dirty="0" smtClean="0"/>
              <a:t>contract is </a:t>
            </a:r>
            <a:r>
              <a:rPr lang="en-US" dirty="0"/>
              <a:t>a valid condition. Similarly, a condition which has become a normal practice in the </a:t>
            </a:r>
            <a:r>
              <a:rPr lang="en-US" dirty="0" smtClean="0"/>
              <a:t>market is </a:t>
            </a:r>
            <a:r>
              <a:rPr lang="en-US" dirty="0"/>
              <a:t>not void provided it is not against any explicit injunctions of the Holy </a:t>
            </a:r>
            <a:r>
              <a:rPr lang="en-US" dirty="0" err="1"/>
              <a:t>Qur</a:t>
            </a:r>
            <a:r>
              <a:rPr lang="en-US" dirty="0"/>
              <a:t>’¯an or </a:t>
            </a:r>
            <a:r>
              <a:rPr lang="en-US" dirty="0" err="1"/>
              <a:t>Sunnah</a:t>
            </a:r>
            <a:r>
              <a:rPr lang="en-US" dirty="0"/>
              <a:t>.</a:t>
            </a:r>
          </a:p>
          <a:p>
            <a:pPr marL="0" indent="0" algn="just">
              <a:buNone/>
            </a:pPr>
            <a:r>
              <a:rPr lang="en-US" dirty="0"/>
              <a:t>For example, a condition that the seller will provide five years’ guarantee and one </a:t>
            </a:r>
            <a:r>
              <a:rPr lang="en-US" dirty="0" smtClean="0"/>
              <a:t>year’s free </a:t>
            </a:r>
            <a:r>
              <a:rPr lang="en-US" dirty="0"/>
              <a:t>service is not void, neither is the availability of a warranty against defective goods </a:t>
            </a:r>
            <a:r>
              <a:rPr lang="en-US" dirty="0" smtClean="0"/>
              <a:t>a problem</a:t>
            </a:r>
            <a:r>
              <a:rPr lang="en-US" dirty="0"/>
              <a:t>. Similarly, conditions may be imposed in a sale regarding the service or repair </a:t>
            </a:r>
            <a:r>
              <a:rPr lang="en-US" dirty="0" smtClean="0"/>
              <a:t>of any </a:t>
            </a:r>
            <a:r>
              <a:rPr lang="en-US" dirty="0"/>
              <a:t>manufactured item sold to a buyer. The parties can give each other an option to </a:t>
            </a:r>
            <a:r>
              <a:rPr lang="en-US" dirty="0" smtClean="0"/>
              <a:t>cancel a </a:t>
            </a:r>
            <a:r>
              <a:rPr lang="en-US" dirty="0"/>
              <a:t>transaction during a given period after the conclusion of that transaction.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Accessory Contracts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n-US" dirty="0"/>
              <a:t>Major contracts being used by Islamic financial institutions like </a:t>
            </a:r>
            <a:r>
              <a:rPr lang="en-US" dirty="0" err="1"/>
              <a:t>Shirkah</a:t>
            </a:r>
            <a:r>
              <a:rPr lang="en-US" dirty="0"/>
              <a:t>, </a:t>
            </a:r>
            <a:r>
              <a:rPr lang="en-US" dirty="0" err="1"/>
              <a:t>Bai</a:t>
            </a:r>
            <a:r>
              <a:rPr lang="en-US" dirty="0"/>
              <a:t>‘, </a:t>
            </a:r>
            <a:r>
              <a:rPr lang="en-US" dirty="0" err="1"/>
              <a:t>Ijarah</a:t>
            </a:r>
            <a:r>
              <a:rPr lang="en-US" dirty="0"/>
              <a:t> </a:t>
            </a:r>
            <a:r>
              <a:rPr lang="en-US" dirty="0" smtClean="0"/>
              <a:t>and similar </a:t>
            </a:r>
            <a:r>
              <a:rPr lang="en-US" dirty="0"/>
              <a:t>contracts have been discussed separately in various </a:t>
            </a:r>
            <a:r>
              <a:rPr lang="en-US" dirty="0" smtClean="0"/>
              <a:t>classes. </a:t>
            </a:r>
            <a:r>
              <a:rPr lang="en-US" dirty="0"/>
              <a:t>However, there </a:t>
            </a:r>
            <a:r>
              <a:rPr lang="en-US" dirty="0" smtClean="0"/>
              <a:t>are some </a:t>
            </a:r>
            <a:r>
              <a:rPr lang="en-US" dirty="0"/>
              <a:t>ancillary contracts that are used as part of the major contracts or could be used </a:t>
            </a:r>
            <a:r>
              <a:rPr lang="en-US" dirty="0" smtClean="0"/>
              <a:t>under various </a:t>
            </a:r>
            <a:r>
              <a:rPr lang="en-US" dirty="0"/>
              <a:t>modes. Out of these, two contracts, namely </a:t>
            </a:r>
            <a:r>
              <a:rPr lang="en-US" dirty="0" err="1"/>
              <a:t>Wakalah</a:t>
            </a:r>
            <a:r>
              <a:rPr lang="en-US" dirty="0"/>
              <a:t> (agency) and </a:t>
            </a:r>
            <a:r>
              <a:rPr lang="en-US" dirty="0" err="1"/>
              <a:t>Ju‘alah</a:t>
            </a:r>
            <a:r>
              <a:rPr lang="en-US" dirty="0"/>
              <a:t> (</a:t>
            </a:r>
            <a:r>
              <a:rPr lang="en-US" dirty="0" smtClean="0"/>
              <a:t>rendering a </a:t>
            </a:r>
            <a:r>
              <a:rPr lang="en-US" dirty="0"/>
              <a:t>service against reward), are </a:t>
            </a:r>
            <a:r>
              <a:rPr lang="en-US" dirty="0" smtClean="0"/>
              <a:t>being discussed here. </a:t>
            </a:r>
            <a:r>
              <a:rPr lang="en-US" dirty="0" err="1"/>
              <a:t>Tawarruq</a:t>
            </a:r>
            <a:r>
              <a:rPr lang="en-US" dirty="0"/>
              <a:t> (monetization or </a:t>
            </a:r>
            <a:r>
              <a:rPr lang="en-US" dirty="0" smtClean="0"/>
              <a:t>generating cash </a:t>
            </a:r>
            <a:r>
              <a:rPr lang="en-US" dirty="0"/>
              <a:t>through purchase/sale activity) basically carries the concept of </a:t>
            </a:r>
            <a:r>
              <a:rPr lang="en-US" dirty="0" err="1"/>
              <a:t>Murabaha</a:t>
            </a:r>
            <a:r>
              <a:rPr lang="en-US" dirty="0"/>
              <a:t> in one </a:t>
            </a:r>
            <a:r>
              <a:rPr lang="en-US" dirty="0" smtClean="0"/>
              <a:t>way or </a:t>
            </a:r>
            <a:r>
              <a:rPr lang="en-US" dirty="0"/>
              <a:t>the other, but it has taken the form of a separate mode that Islamic banks use </a:t>
            </a:r>
            <a:r>
              <a:rPr lang="en-US" dirty="0" smtClean="0"/>
              <a:t>along with </a:t>
            </a:r>
            <a:r>
              <a:rPr lang="en-US" dirty="0"/>
              <a:t>some other major modes. Hence, it is also </a:t>
            </a:r>
            <a:r>
              <a:rPr lang="en-US" dirty="0" smtClean="0"/>
              <a:t>being discussed here. </a:t>
            </a:r>
            <a:r>
              <a:rPr lang="en-US" dirty="0" err="1"/>
              <a:t>Istijrar</a:t>
            </a:r>
            <a:r>
              <a:rPr lang="en-US" dirty="0"/>
              <a:t>, a kind </a:t>
            </a:r>
            <a:r>
              <a:rPr lang="en-US" dirty="0" smtClean="0"/>
              <a:t>of repeat </a:t>
            </a:r>
            <a:r>
              <a:rPr lang="en-US" dirty="0"/>
              <a:t>sale that could take place under some major modes, has been discussed briefly. </a:t>
            </a:r>
            <a:r>
              <a:rPr lang="en-US" dirty="0" smtClean="0"/>
              <a:t>Other subcontracts </a:t>
            </a:r>
            <a:r>
              <a:rPr lang="en-US" dirty="0"/>
              <a:t>like </a:t>
            </a:r>
            <a:r>
              <a:rPr lang="en-US" dirty="0" err="1"/>
              <a:t>Hawalah</a:t>
            </a:r>
            <a:r>
              <a:rPr lang="en-US" dirty="0"/>
              <a:t> (assignment of debt), </a:t>
            </a:r>
            <a:r>
              <a:rPr lang="en-US" dirty="0" err="1"/>
              <a:t>Kafalah</a:t>
            </a:r>
            <a:r>
              <a:rPr lang="en-US" dirty="0"/>
              <a:t> (guarantee) and </a:t>
            </a:r>
            <a:r>
              <a:rPr lang="en-US" dirty="0" err="1"/>
              <a:t>Bai</a:t>
            </a:r>
            <a:r>
              <a:rPr lang="en-US" dirty="0"/>
              <a:t>‘ al </a:t>
            </a:r>
            <a:r>
              <a:rPr lang="en-US" dirty="0" err="1"/>
              <a:t>Dayn</a:t>
            </a:r>
            <a:r>
              <a:rPr lang="en-US" dirty="0"/>
              <a:t> (</a:t>
            </a:r>
            <a:r>
              <a:rPr lang="en-US" dirty="0" smtClean="0"/>
              <a:t>sale of </a:t>
            </a:r>
            <a:r>
              <a:rPr lang="en-US" dirty="0"/>
              <a:t>debt) </a:t>
            </a:r>
            <a:r>
              <a:rPr lang="en-US" dirty="0" smtClean="0"/>
              <a:t>would be discussed </a:t>
            </a:r>
            <a:r>
              <a:rPr lang="en-US" dirty="0"/>
              <a:t>in the relevant </a:t>
            </a:r>
            <a:r>
              <a:rPr lang="en-US" dirty="0" smtClean="0"/>
              <a:t>classes.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8663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WAKALAH (AGENCY)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dirty="0"/>
              <a:t>The literal meaning of “</a:t>
            </a:r>
            <a:r>
              <a:rPr lang="en-US" dirty="0" err="1"/>
              <a:t>Wakalah</a:t>
            </a:r>
            <a:r>
              <a:rPr lang="en-US" dirty="0"/>
              <a:t>” is looking after, taking custody or application of skill </a:t>
            </a:r>
            <a:r>
              <a:rPr lang="en-US" dirty="0" smtClean="0"/>
              <a:t>or remedying </a:t>
            </a:r>
            <a:r>
              <a:rPr lang="en-US" dirty="0"/>
              <a:t>on behalf of others. From this, the word “</a:t>
            </a:r>
            <a:r>
              <a:rPr lang="en-US" dirty="0" err="1"/>
              <a:t>Tawkeel</a:t>
            </a:r>
            <a:r>
              <a:rPr lang="en-US" dirty="0"/>
              <a:t>” is derived, which means </a:t>
            </a:r>
            <a:r>
              <a:rPr lang="en-US" dirty="0" smtClean="0"/>
              <a:t>to appoint </a:t>
            </a:r>
            <a:r>
              <a:rPr lang="en-US" dirty="0"/>
              <a:t>someone to take charge of something, and also to delegate any job to any </a:t>
            </a:r>
            <a:r>
              <a:rPr lang="en-US" dirty="0" smtClean="0"/>
              <a:t>other person</a:t>
            </a:r>
            <a:r>
              <a:rPr lang="en-US" dirty="0"/>
              <a:t>. </a:t>
            </a:r>
            <a:r>
              <a:rPr lang="en-US" dirty="0" err="1"/>
              <a:t>Wakalah</a:t>
            </a:r>
            <a:r>
              <a:rPr lang="en-US" dirty="0"/>
              <a:t> is also a responsibility. It is therefore necessary for a </a:t>
            </a:r>
            <a:r>
              <a:rPr lang="en-US" dirty="0" err="1"/>
              <a:t>Wakil</a:t>
            </a:r>
            <a:r>
              <a:rPr lang="en-US" dirty="0"/>
              <a:t> to </a:t>
            </a:r>
            <a:r>
              <a:rPr lang="en-US" dirty="0" smtClean="0"/>
              <a:t>discharge </a:t>
            </a:r>
            <a:r>
              <a:rPr lang="en-US" dirty="0"/>
              <a:t>his responsibility in the way a trustee discharges his responsibility in the case of </a:t>
            </a:r>
            <a:r>
              <a:rPr lang="en-US" dirty="0" err="1"/>
              <a:t>Am¯anah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22983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</a:t>
            </a:r>
            <a:r>
              <a:rPr lang="en-US" dirty="0" err="1"/>
              <a:t>Wakalah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en-US" dirty="0" err="1"/>
              <a:t>Wakil-bil-Kusoomah</a:t>
            </a:r>
            <a:r>
              <a:rPr lang="en-US" dirty="0"/>
              <a:t> (to take up various disputes/cases on behalf of the principal);</a:t>
            </a:r>
          </a:p>
          <a:p>
            <a:pPr algn="just"/>
            <a:r>
              <a:rPr lang="en-US" dirty="0" err="1" smtClean="0"/>
              <a:t>Wakil-bil-Taqazi</a:t>
            </a:r>
            <a:r>
              <a:rPr lang="en-US" dirty="0" smtClean="0"/>
              <a:t> </a:t>
            </a:r>
            <a:r>
              <a:rPr lang="en-US" dirty="0"/>
              <a:t>al </a:t>
            </a:r>
            <a:r>
              <a:rPr lang="en-US" dirty="0" err="1"/>
              <a:t>Dayn</a:t>
            </a:r>
            <a:r>
              <a:rPr lang="en-US" dirty="0"/>
              <a:t> (receiving debt);</a:t>
            </a:r>
          </a:p>
          <a:p>
            <a:pPr algn="just"/>
            <a:r>
              <a:rPr lang="en-US" dirty="0" err="1" smtClean="0"/>
              <a:t>Wakil-bil-Qabaza</a:t>
            </a:r>
            <a:r>
              <a:rPr lang="en-US" dirty="0" smtClean="0"/>
              <a:t> </a:t>
            </a:r>
            <a:r>
              <a:rPr lang="en-US" dirty="0"/>
              <a:t>al </a:t>
            </a:r>
            <a:r>
              <a:rPr lang="en-US" dirty="0" err="1"/>
              <a:t>Dayn</a:t>
            </a:r>
            <a:r>
              <a:rPr lang="en-US" dirty="0"/>
              <a:t> (possession of debt);</a:t>
            </a:r>
          </a:p>
          <a:p>
            <a:pPr algn="just"/>
            <a:r>
              <a:rPr lang="en-US" dirty="0" err="1" smtClean="0"/>
              <a:t>Wakil-bil-Bai</a:t>
            </a:r>
            <a:r>
              <a:rPr lang="en-US" dirty="0"/>
              <a:t>‘ (agency for trading);</a:t>
            </a:r>
          </a:p>
          <a:p>
            <a:pPr algn="just"/>
            <a:r>
              <a:rPr lang="en-US" dirty="0" err="1" smtClean="0"/>
              <a:t>Wakil-bil-Shira</a:t>
            </a:r>
            <a:r>
              <a:rPr lang="en-US" dirty="0" smtClean="0"/>
              <a:t> </a:t>
            </a:r>
            <a:r>
              <a:rPr lang="en-US" dirty="0"/>
              <a:t>(agency for purchase</a:t>
            </a:r>
            <a:r>
              <a:rPr lang="en-US" dirty="0" smtClean="0"/>
              <a:t>).</a:t>
            </a:r>
          </a:p>
          <a:p>
            <a:pPr marL="0" indent="0" algn="just">
              <a:buNone/>
            </a:pPr>
            <a:r>
              <a:rPr lang="en-US" dirty="0"/>
              <a:t>Agency or delegated authority is proved by the texts of the </a:t>
            </a:r>
            <a:r>
              <a:rPr lang="en-US" dirty="0" err="1"/>
              <a:t>Shar¯ı´ah</a:t>
            </a:r>
            <a:r>
              <a:rPr lang="en-US" dirty="0"/>
              <a:t>. The holy </a:t>
            </a:r>
            <a:r>
              <a:rPr lang="en-US" dirty="0" smtClean="0"/>
              <a:t>Prophet (</a:t>
            </a:r>
            <a:r>
              <a:rPr lang="en-US" dirty="0" err="1"/>
              <a:t>pbuh</a:t>
            </a:r>
            <a:r>
              <a:rPr lang="en-US" dirty="0"/>
              <a:t>) himself delegated the job of purchasing a goat for him to a Companion </a:t>
            </a:r>
            <a:r>
              <a:rPr lang="en-US" dirty="0" smtClean="0"/>
              <a:t>named ‘</a:t>
            </a:r>
            <a:r>
              <a:rPr lang="en-US" dirty="0" err="1"/>
              <a:t>Urwah</a:t>
            </a:r>
            <a:r>
              <a:rPr lang="en-US" dirty="0"/>
              <a:t> al </a:t>
            </a:r>
            <a:r>
              <a:rPr lang="en-US" dirty="0" err="1"/>
              <a:t>Barqi</a:t>
            </a:r>
            <a:r>
              <a:rPr lang="en-US" dirty="0" smtClean="0"/>
              <a:t>. </a:t>
            </a:r>
            <a:r>
              <a:rPr lang="en-US" dirty="0"/>
              <a:t>Similarly, the fourth Pious Caliph, </a:t>
            </a:r>
            <a:r>
              <a:rPr lang="en-US" dirty="0" err="1"/>
              <a:t>Hadhrat</a:t>
            </a:r>
            <a:r>
              <a:rPr lang="en-US" dirty="0"/>
              <a:t> Ali, and a number of </a:t>
            </a:r>
            <a:r>
              <a:rPr lang="en-US" dirty="0" smtClean="0"/>
              <a:t>other Companions </a:t>
            </a:r>
            <a:r>
              <a:rPr lang="en-US" dirty="0"/>
              <a:t>(</a:t>
            </a:r>
            <a:r>
              <a:rPr lang="en-US" dirty="0" err="1"/>
              <a:t>Gbpwth</a:t>
            </a:r>
            <a:r>
              <a:rPr lang="en-US" dirty="0"/>
              <a:t>) delegated their business to others.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72196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Types of </a:t>
            </a:r>
            <a:r>
              <a:rPr lang="en-US" dirty="0" err="1"/>
              <a:t>Wakalah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/>
              <a:t>The subject matter of agency or the act to be performed by the agent should </a:t>
            </a:r>
            <a:r>
              <a:rPr lang="en-US" dirty="0" smtClean="0"/>
              <a:t>be known/defined</a:t>
            </a:r>
            <a:r>
              <a:rPr lang="en-US" dirty="0"/>
              <a:t>. If the agency is for the purchase of a thing, the genus, kind, quality </a:t>
            </a:r>
            <a:r>
              <a:rPr lang="en-US" dirty="0" smtClean="0"/>
              <a:t>and other </a:t>
            </a:r>
            <a:r>
              <a:rPr lang="en-US" dirty="0"/>
              <a:t>necessary attributes of the commodity to be bought should be mentioned. </a:t>
            </a:r>
            <a:r>
              <a:rPr lang="en-US" dirty="0" smtClean="0"/>
              <a:t>Agency is </a:t>
            </a:r>
            <a:r>
              <a:rPr lang="en-US" dirty="0"/>
              <a:t>not permissible in acts prohibited in the </a:t>
            </a:r>
            <a:r>
              <a:rPr lang="en-US" dirty="0" err="1"/>
              <a:t>Shar¯i’ah</a:t>
            </a:r>
            <a:r>
              <a:rPr lang="en-US" dirty="0"/>
              <a:t> or acts of disobedience such as theft</a:t>
            </a:r>
            <a:r>
              <a:rPr lang="en-US" dirty="0" smtClean="0"/>
              <a:t>, usurpation </a:t>
            </a:r>
            <a:r>
              <a:rPr lang="en-US" dirty="0"/>
              <a:t>of property or conducting </a:t>
            </a:r>
            <a:r>
              <a:rPr lang="en-US" dirty="0" err="1"/>
              <a:t>Riba</a:t>
            </a:r>
            <a:r>
              <a:rPr lang="en-US" dirty="0"/>
              <a:t>-based business</a:t>
            </a:r>
            <a:r>
              <a:rPr lang="en-US" dirty="0" smtClean="0"/>
              <a:t>.</a:t>
            </a:r>
          </a:p>
          <a:p>
            <a:pPr marL="0" indent="0" algn="just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88192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en-US" dirty="0"/>
              <a:t>An act to be carried out by an agent should be one that admits representation. Hence</a:t>
            </a:r>
            <a:r>
              <a:rPr lang="en-US" dirty="0" smtClean="0"/>
              <a:t>, appointment </a:t>
            </a:r>
            <a:r>
              <a:rPr lang="en-US" dirty="0"/>
              <a:t>of an agent for an act such as prayer, fasting, giving evidence or for taking </a:t>
            </a:r>
            <a:r>
              <a:rPr lang="en-US" dirty="0" smtClean="0"/>
              <a:t>an oath </a:t>
            </a:r>
            <a:r>
              <a:rPr lang="en-US" dirty="0"/>
              <a:t>is not permissible, because these acts should be performed by the principal himself</a:t>
            </a:r>
            <a:r>
              <a:rPr lang="en-US" dirty="0" smtClean="0"/>
              <a:t>. An </a:t>
            </a:r>
            <a:r>
              <a:rPr lang="en-US" dirty="0"/>
              <a:t>eyewitness to an incident, for instance, is required to give testimony himself. He </a:t>
            </a:r>
            <a:r>
              <a:rPr lang="en-US" dirty="0" smtClean="0"/>
              <a:t>is not </a:t>
            </a:r>
            <a:r>
              <a:rPr lang="en-US" dirty="0"/>
              <a:t>allowed to delegate this task to another person. Some of the acts for which the </a:t>
            </a:r>
            <a:r>
              <a:rPr lang="en-US" dirty="0" smtClean="0"/>
              <a:t>agency contract </a:t>
            </a:r>
            <a:r>
              <a:rPr lang="en-US" dirty="0"/>
              <a:t>can be invoked include sale and purchase, letting and hiring, borrowing and lending</a:t>
            </a:r>
            <a:r>
              <a:rPr lang="en-US" dirty="0" smtClean="0"/>
              <a:t>, assignment </a:t>
            </a:r>
            <a:r>
              <a:rPr lang="en-US" dirty="0"/>
              <a:t>of debt, guarantee, pledge, gifts, bailment, taking and making payments</a:t>
            </a:r>
            <a:r>
              <a:rPr lang="en-US" dirty="0" smtClean="0"/>
              <a:t>, marriage </a:t>
            </a:r>
            <a:r>
              <a:rPr lang="en-US" dirty="0"/>
              <a:t>and divorce, litigation and relinquishment, admission and acknowledgement </a:t>
            </a:r>
            <a:r>
              <a:rPr lang="en-US" dirty="0" smtClean="0"/>
              <a:t>of rights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35350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n-US" dirty="0"/>
              <a:t>An agency contract may be specific or general. A bank, for example, may appoint </a:t>
            </a:r>
            <a:r>
              <a:rPr lang="en-US" dirty="0" smtClean="0"/>
              <a:t>an agent </a:t>
            </a:r>
            <a:r>
              <a:rPr lang="en-US" dirty="0"/>
              <a:t>to purchase some kinds of goods as and when asked by it. This will be a </a:t>
            </a:r>
            <a:r>
              <a:rPr lang="en-US" dirty="0" smtClean="0"/>
              <a:t>general agency </a:t>
            </a:r>
            <a:r>
              <a:rPr lang="en-US" dirty="0"/>
              <a:t>contract. If a bank asks an agent to sell his particular asset at a given price or as </a:t>
            </a:r>
            <a:r>
              <a:rPr lang="en-US" dirty="0" smtClean="0"/>
              <a:t>per its </a:t>
            </a:r>
            <a:r>
              <a:rPr lang="en-US" dirty="0"/>
              <a:t>instruction, it will be a specific agency contract. Even in a general contract, the nature </a:t>
            </a:r>
            <a:r>
              <a:rPr lang="en-US" dirty="0" smtClean="0"/>
              <a:t>of job </a:t>
            </a:r>
            <a:r>
              <a:rPr lang="en-US" dirty="0"/>
              <a:t>to be undertaken has to be clearly defined to avoid any disputes.</a:t>
            </a:r>
          </a:p>
          <a:p>
            <a:pPr marL="0" indent="0" algn="just">
              <a:buNone/>
            </a:pPr>
            <a:r>
              <a:rPr lang="en-US" dirty="0"/>
              <a:t>Delivery of the subject matter, claiming the price, exercise of the right of option of </a:t>
            </a:r>
            <a:r>
              <a:rPr lang="en-US" dirty="0" smtClean="0"/>
              <a:t>defect or </a:t>
            </a:r>
            <a:r>
              <a:rPr lang="en-US" dirty="0"/>
              <a:t>inspection and returning goods in the case of reclaiming and similar rights and </a:t>
            </a:r>
            <a:r>
              <a:rPr lang="en-US" dirty="0" smtClean="0"/>
              <a:t>liabilities are </a:t>
            </a:r>
            <a:r>
              <a:rPr lang="en-US" dirty="0"/>
              <a:t>attributed to the agent, who is responsible for making payment and receiving goods </a:t>
            </a:r>
            <a:r>
              <a:rPr lang="en-US" dirty="0" smtClean="0"/>
              <a:t>on behalf </a:t>
            </a:r>
            <a:r>
              <a:rPr lang="en-US" dirty="0"/>
              <a:t>of the principal. He would demand the price from the purchaser in case of sale. </a:t>
            </a:r>
            <a:r>
              <a:rPr lang="en-US" dirty="0" smtClean="0"/>
              <a:t>The agent </a:t>
            </a:r>
            <a:r>
              <a:rPr lang="en-US" dirty="0"/>
              <a:t>can be sued for not performing as per the agency agreement in the case of </a:t>
            </a:r>
            <a:r>
              <a:rPr lang="en-US" dirty="0" smtClean="0"/>
              <a:t>purchase or </a:t>
            </a:r>
            <a:r>
              <a:rPr lang="en-US" dirty="0"/>
              <a:t>sale. However, there are certain contracts which are attributed explicitly to the principal</a:t>
            </a:r>
            <a:r>
              <a:rPr lang="en-US" dirty="0" smtClean="0"/>
              <a:t>, such </a:t>
            </a:r>
            <a:r>
              <a:rPr lang="en-US" dirty="0"/>
              <a:t>as marriage, divorce and settlement of murder.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52005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n-US" dirty="0"/>
              <a:t>The agent must perform according to the instructions of the principal and exercise due </a:t>
            </a:r>
            <a:r>
              <a:rPr lang="en-US" dirty="0" smtClean="0"/>
              <a:t>care and </a:t>
            </a:r>
            <a:r>
              <a:rPr lang="en-US" dirty="0"/>
              <a:t>skill. He cannot entrust the job to another person without the consent of the principal</a:t>
            </a:r>
            <a:r>
              <a:rPr lang="en-US" dirty="0" smtClean="0"/>
              <a:t>. He </a:t>
            </a:r>
            <a:r>
              <a:rPr lang="en-US" dirty="0"/>
              <a:t>must also avoid conflicts of interest. Hence, for example, he cannot sell his own </a:t>
            </a:r>
            <a:r>
              <a:rPr lang="en-US" dirty="0" smtClean="0"/>
              <a:t>property to </a:t>
            </a:r>
            <a:r>
              <a:rPr lang="en-US" dirty="0"/>
              <a:t>the principal without fully disclosing that it belongs to him. Agency could generate </a:t>
            </a:r>
            <a:r>
              <a:rPr lang="en-US" dirty="0" smtClean="0"/>
              <a:t>third party </a:t>
            </a:r>
            <a:r>
              <a:rPr lang="en-US" dirty="0"/>
              <a:t>liabilities. Banks, while appointing an agent for the conduct of any business, </a:t>
            </a:r>
            <a:r>
              <a:rPr lang="en-US" dirty="0" smtClean="0"/>
              <a:t>should take </a:t>
            </a:r>
            <a:r>
              <a:rPr lang="en-US" dirty="0"/>
              <a:t>care of this aspect to ensure that the agent performs the function in good faith </a:t>
            </a:r>
            <a:r>
              <a:rPr lang="en-US" dirty="0" smtClean="0"/>
              <a:t>and with </a:t>
            </a:r>
            <a:r>
              <a:rPr lang="en-US" dirty="0"/>
              <a:t>due diligence, and the contract may contain a clause to make him liable in the case </a:t>
            </a:r>
            <a:r>
              <a:rPr lang="en-US" dirty="0" smtClean="0"/>
              <a:t>of negligence </a:t>
            </a:r>
            <a:r>
              <a:rPr lang="en-US" dirty="0"/>
              <a:t>on his part.</a:t>
            </a:r>
          </a:p>
          <a:p>
            <a:pPr marL="0" indent="0" algn="just">
              <a:buNone/>
            </a:pPr>
            <a:r>
              <a:rPr lang="en-US" dirty="0"/>
              <a:t>An action performed by an agent on behalf of the principal will be deemed an action </a:t>
            </a:r>
            <a:r>
              <a:rPr lang="en-US" dirty="0" smtClean="0"/>
              <a:t>by the </a:t>
            </a:r>
            <a:r>
              <a:rPr lang="en-US" dirty="0"/>
              <a:t>principal. According to the preferred juristic view, particularly of </a:t>
            </a:r>
            <a:r>
              <a:rPr lang="en-US" dirty="0" err="1"/>
              <a:t>Shafi‘is</a:t>
            </a:r>
            <a:r>
              <a:rPr lang="en-US" dirty="0"/>
              <a:t> and </a:t>
            </a:r>
            <a:r>
              <a:rPr lang="en-US" dirty="0" err="1"/>
              <a:t>Hanbalis</a:t>
            </a:r>
            <a:r>
              <a:rPr lang="en-US" dirty="0" smtClean="0"/>
              <a:t>, ownership </a:t>
            </a:r>
            <a:r>
              <a:rPr lang="en-US" dirty="0"/>
              <a:t>of a commodity purchased by an agent for the principal will stand </a:t>
            </a:r>
            <a:r>
              <a:rPr lang="en-US" dirty="0" smtClean="0"/>
              <a:t>transferred from </a:t>
            </a:r>
            <a:r>
              <a:rPr lang="en-US" dirty="0"/>
              <a:t>the seller to the principal, without first entering into the ownership of the agent.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74905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en-US" dirty="0"/>
              <a:t>Sometimes jobs are undertaken without the proper authority of the principal. Such an </a:t>
            </a:r>
            <a:r>
              <a:rPr lang="en-US" dirty="0" smtClean="0"/>
              <a:t>unauthorized person </a:t>
            </a:r>
            <a:r>
              <a:rPr lang="en-US" dirty="0"/>
              <a:t>is termed </a:t>
            </a:r>
            <a:r>
              <a:rPr lang="en-US" dirty="0" err="1"/>
              <a:t>Fuduli</a:t>
            </a:r>
            <a:r>
              <a:rPr lang="en-US" dirty="0"/>
              <a:t> in Islamic jurisprudence. There are two opinions </a:t>
            </a:r>
            <a:r>
              <a:rPr lang="en-US" dirty="0" smtClean="0"/>
              <a:t>regarding the </a:t>
            </a:r>
            <a:r>
              <a:rPr lang="en-US" dirty="0"/>
              <a:t>legal status of contracts concluded on behalf of another without proper authority. </a:t>
            </a:r>
            <a:r>
              <a:rPr lang="en-US" dirty="0" smtClean="0"/>
              <a:t>The preferred </a:t>
            </a:r>
            <a:r>
              <a:rPr lang="en-US" dirty="0"/>
              <a:t>view is that these are valid subject to ratification by the principal.</a:t>
            </a:r>
          </a:p>
          <a:p>
            <a:pPr marL="0" indent="0" algn="just">
              <a:buNone/>
            </a:pPr>
            <a:r>
              <a:rPr lang="en-US" dirty="0"/>
              <a:t>A </a:t>
            </a:r>
            <a:r>
              <a:rPr lang="en-US" dirty="0" err="1"/>
              <a:t>Wakalah</a:t>
            </a:r>
            <a:r>
              <a:rPr lang="en-US" dirty="0"/>
              <a:t> contract comes to an end by mutual agreement, unilateral termination</a:t>
            </a:r>
            <a:r>
              <a:rPr lang="en-US" dirty="0" smtClean="0"/>
              <a:t>, discharging </a:t>
            </a:r>
            <a:r>
              <a:rPr lang="en-US" dirty="0"/>
              <a:t>of obligation, destruction of the subject matter or death or loss of </a:t>
            </a:r>
            <a:r>
              <a:rPr lang="en-US" dirty="0" smtClean="0"/>
              <a:t>legal capacity. A </a:t>
            </a:r>
            <a:r>
              <a:rPr lang="en-US" dirty="0" err="1"/>
              <a:t>Wakalah</a:t>
            </a:r>
            <a:r>
              <a:rPr lang="en-US" dirty="0"/>
              <a:t> contract is used by Islamic financial institutions in respect of almost </a:t>
            </a:r>
            <a:r>
              <a:rPr lang="en-US" dirty="0" smtClean="0"/>
              <a:t>all modes </a:t>
            </a:r>
            <a:r>
              <a:rPr lang="en-US" dirty="0"/>
              <a:t>like </a:t>
            </a:r>
            <a:r>
              <a:rPr lang="en-US" dirty="0" err="1"/>
              <a:t>Murabaha</a:t>
            </a:r>
            <a:r>
              <a:rPr lang="en-US" dirty="0"/>
              <a:t>, Salam, </a:t>
            </a:r>
            <a:r>
              <a:rPr lang="en-US" dirty="0" err="1"/>
              <a:t>Istisna‘a</a:t>
            </a:r>
            <a:r>
              <a:rPr lang="en-US" dirty="0"/>
              <a:t>, </a:t>
            </a:r>
            <a:r>
              <a:rPr lang="en-US" dirty="0" err="1"/>
              <a:t>Ijarah</a:t>
            </a:r>
            <a:r>
              <a:rPr lang="en-US" dirty="0"/>
              <a:t>, Diminishing </a:t>
            </a:r>
            <a:r>
              <a:rPr lang="en-US" dirty="0" err="1"/>
              <a:t>Musharakah</a:t>
            </a:r>
            <a:r>
              <a:rPr lang="en-US" dirty="0"/>
              <a:t> and activities </a:t>
            </a:r>
            <a:r>
              <a:rPr lang="en-US" dirty="0" smtClean="0"/>
              <a:t>like </a:t>
            </a:r>
            <a:r>
              <a:rPr lang="en-US" dirty="0"/>
              <a:t>L/C, payment and collection of bills, fund management and securitization. </a:t>
            </a:r>
            <a:r>
              <a:rPr lang="en-US" dirty="0" err="1"/>
              <a:t>Wakalah</a:t>
            </a:r>
            <a:r>
              <a:rPr lang="en-US" dirty="0"/>
              <a:t> </a:t>
            </a:r>
            <a:r>
              <a:rPr lang="en-US" dirty="0" smtClean="0"/>
              <a:t>may be </a:t>
            </a:r>
            <a:r>
              <a:rPr lang="en-US" dirty="0"/>
              <a:t>both commutative and </a:t>
            </a:r>
            <a:r>
              <a:rPr lang="en-US" dirty="0" err="1"/>
              <a:t>noncommutative</a:t>
            </a:r>
            <a:r>
              <a:rPr lang="en-US" dirty="0"/>
              <a:t>. Islamic banks mostly do not pay a fee to </a:t>
            </a:r>
            <a:r>
              <a:rPr lang="en-US" dirty="0" smtClean="0"/>
              <a:t>their clients </a:t>
            </a:r>
            <a:r>
              <a:rPr lang="en-US" dirty="0"/>
              <a:t>who purchase/sell goods on their behalf or perform other functions. However, </a:t>
            </a:r>
            <a:r>
              <a:rPr lang="en-US" dirty="0" smtClean="0"/>
              <a:t>banks normally </a:t>
            </a:r>
            <a:r>
              <a:rPr lang="en-US" dirty="0"/>
              <a:t>charge fees for agency services rendered by them on behalf of their clients</a:t>
            </a:r>
            <a:r>
              <a:rPr lang="en-US" dirty="0" smtClean="0"/>
              <a:t>. Fund </a:t>
            </a:r>
            <a:r>
              <a:rPr lang="en-US" dirty="0"/>
              <a:t>management on the basis of </a:t>
            </a:r>
            <a:r>
              <a:rPr lang="en-US" dirty="0" err="1"/>
              <a:t>Wakalatul</a:t>
            </a:r>
            <a:r>
              <a:rPr lang="en-US" dirty="0"/>
              <a:t> </a:t>
            </a:r>
            <a:r>
              <a:rPr lang="en-US" dirty="0" err="1"/>
              <a:t>Istism¯ar</a:t>
            </a:r>
            <a:r>
              <a:rPr lang="en-US" dirty="0"/>
              <a:t> is one such example, wherein </a:t>
            </a:r>
            <a:r>
              <a:rPr lang="en-US" dirty="0" smtClean="0"/>
              <a:t>banks charge </a:t>
            </a:r>
            <a:r>
              <a:rPr lang="en-US" dirty="0"/>
              <a:t>a fixed fee remitting all profits/losses to the investors. We discuss this </a:t>
            </a:r>
            <a:r>
              <a:rPr lang="en-US" dirty="0" smtClean="0"/>
              <a:t>briefly below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3653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Wakalatul</a:t>
            </a:r>
            <a:r>
              <a:rPr lang="en-US" dirty="0"/>
              <a:t> </a:t>
            </a:r>
            <a:r>
              <a:rPr lang="en-US" dirty="0" err="1"/>
              <a:t>Istism¯ar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en-US" dirty="0"/>
              <a:t>Islamic financial institutions can manage funds of investors on the basis of </a:t>
            </a:r>
            <a:r>
              <a:rPr lang="en-US" dirty="0" err="1" smtClean="0"/>
              <a:t>Wakalatul</a:t>
            </a:r>
            <a:r>
              <a:rPr lang="en-US" dirty="0" smtClean="0"/>
              <a:t> </a:t>
            </a:r>
            <a:r>
              <a:rPr lang="en-US" dirty="0" err="1" smtClean="0"/>
              <a:t>Istism¯ar</a:t>
            </a:r>
            <a:r>
              <a:rPr lang="en-US" dirty="0"/>
              <a:t>, meaning agency services for the management of the funds. For their services, </a:t>
            </a:r>
            <a:r>
              <a:rPr lang="en-US" dirty="0" smtClean="0"/>
              <a:t>banks can </a:t>
            </a:r>
            <a:r>
              <a:rPr lang="en-US" dirty="0"/>
              <a:t>get a pre-agreed fee irrespective of the profit or loss on the relevant portfolio. This </a:t>
            </a:r>
            <a:r>
              <a:rPr lang="en-US" dirty="0" smtClean="0"/>
              <a:t>fee may </a:t>
            </a:r>
            <a:r>
              <a:rPr lang="en-US" dirty="0"/>
              <a:t>be fixed in a lump sum or as a monthly or annual remuneration in percentage of </a:t>
            </a:r>
            <a:r>
              <a:rPr lang="en-US" dirty="0" smtClean="0"/>
              <a:t>the amount </a:t>
            </a:r>
            <a:r>
              <a:rPr lang="en-US" dirty="0"/>
              <a:t>of investment or the net asset value of the fund. For example, it may be agreed </a:t>
            </a:r>
            <a:r>
              <a:rPr lang="en-US" dirty="0" smtClean="0"/>
              <a:t>that the </a:t>
            </a:r>
            <a:r>
              <a:rPr lang="en-US" dirty="0"/>
              <a:t>management will get 2% or 3% of the net asset value of the fund at the end of </a:t>
            </a:r>
            <a:r>
              <a:rPr lang="en-US" dirty="0" smtClean="0"/>
              <a:t>every financial </a:t>
            </a:r>
            <a:r>
              <a:rPr lang="en-US" dirty="0"/>
              <a:t>year.</a:t>
            </a:r>
          </a:p>
          <a:p>
            <a:pPr marL="0" indent="0" algn="just">
              <a:buNone/>
            </a:pPr>
            <a:r>
              <a:rPr lang="en-US" dirty="0"/>
              <a:t>However, it is necessary to determine any one of the aforesaid methods before the </a:t>
            </a:r>
            <a:r>
              <a:rPr lang="en-US" dirty="0" smtClean="0"/>
              <a:t>launch of </a:t>
            </a:r>
            <a:r>
              <a:rPr lang="en-US" dirty="0"/>
              <a:t>the fund. The practical means of doing this would be to disclose in the prospectus of </a:t>
            </a:r>
            <a:r>
              <a:rPr lang="en-US" dirty="0" smtClean="0"/>
              <a:t>the fund </a:t>
            </a:r>
            <a:r>
              <a:rPr lang="en-US" dirty="0"/>
              <a:t>the basis on which the fees of the management will be paid. It is generally </a:t>
            </a:r>
            <a:r>
              <a:rPr lang="en-US" dirty="0" smtClean="0"/>
              <a:t>presumed that </a:t>
            </a:r>
            <a:r>
              <a:rPr lang="en-US" dirty="0"/>
              <a:t>whoever subscribes to the fund agrees with the terms mentioned in the prospectus</a:t>
            </a:r>
            <a:r>
              <a:rPr lang="en-US" dirty="0" smtClean="0"/>
              <a:t>. Therefore</a:t>
            </a:r>
            <a:r>
              <a:rPr lang="en-US" dirty="0"/>
              <a:t>, the manner of paying the management fee will be taken as agreed upon by all</a:t>
            </a:r>
          </a:p>
          <a:p>
            <a:pPr marL="0" indent="0" algn="just">
              <a:buNone/>
            </a:pPr>
            <a:r>
              <a:rPr lang="en-US" dirty="0"/>
              <a:t>the subscribers.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92965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TAWARRUQ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en-US" dirty="0" err="1"/>
              <a:t>Tawarruq</a:t>
            </a:r>
            <a:r>
              <a:rPr lang="en-US" dirty="0"/>
              <a:t> means to buy on credit and sell at spot value with the objective of getting cash</a:t>
            </a:r>
            <a:r>
              <a:rPr lang="en-US" dirty="0" smtClean="0"/>
              <a:t>, meaning </a:t>
            </a:r>
            <a:r>
              <a:rPr lang="en-US" dirty="0"/>
              <a:t>that the transaction is not the need of the buyer; he simply wants liquidity, </a:t>
            </a:r>
            <a:r>
              <a:rPr lang="en-US" dirty="0" smtClean="0"/>
              <a:t>which he </a:t>
            </a:r>
            <a:r>
              <a:rPr lang="en-US" dirty="0"/>
              <a:t>gets by purchasing a commodity on credit and selling the same forthwith for cash. If </a:t>
            </a:r>
            <a:r>
              <a:rPr lang="en-US" dirty="0" smtClean="0"/>
              <a:t>he sells </a:t>
            </a:r>
            <a:r>
              <a:rPr lang="en-US" dirty="0"/>
              <a:t>to any third party, it is acceptable from the </a:t>
            </a:r>
            <a:r>
              <a:rPr lang="en-US" dirty="0" err="1"/>
              <a:t>Shar¯i‘ah</a:t>
            </a:r>
            <a:r>
              <a:rPr lang="en-US" dirty="0"/>
              <a:t> point of view, but if he sells to </a:t>
            </a:r>
            <a:r>
              <a:rPr lang="en-US" dirty="0" smtClean="0"/>
              <a:t>the person </a:t>
            </a:r>
            <a:r>
              <a:rPr lang="en-US" dirty="0"/>
              <a:t>from whom he purchased on credit, it is not </a:t>
            </a:r>
            <a:r>
              <a:rPr lang="en-US" dirty="0" err="1"/>
              <a:t>Shar¯i‘ah</a:t>
            </a:r>
            <a:r>
              <a:rPr lang="en-US" dirty="0"/>
              <a:t> compatible according to </a:t>
            </a:r>
            <a:r>
              <a:rPr lang="en-US" dirty="0" smtClean="0"/>
              <a:t>the majority </a:t>
            </a:r>
            <a:r>
              <a:rPr lang="en-US" dirty="0"/>
              <a:t>view. Despite being a grey area, </a:t>
            </a:r>
            <a:r>
              <a:rPr lang="en-US" dirty="0" err="1"/>
              <a:t>Tawarruq</a:t>
            </a:r>
            <a:r>
              <a:rPr lang="en-US" dirty="0"/>
              <a:t> is being used by many Islamic </a:t>
            </a:r>
            <a:r>
              <a:rPr lang="en-US" dirty="0" smtClean="0"/>
              <a:t>banks for </a:t>
            </a:r>
            <a:r>
              <a:rPr lang="en-US" dirty="0"/>
              <a:t>liquidity management and as a mode of financing, especially for personal financing </a:t>
            </a:r>
            <a:r>
              <a:rPr lang="en-US" dirty="0" smtClean="0"/>
              <a:t>and credit </a:t>
            </a:r>
            <a:r>
              <a:rPr lang="en-US" dirty="0"/>
              <a:t>cards.</a:t>
            </a:r>
          </a:p>
          <a:p>
            <a:pPr marL="0" indent="0" algn="just">
              <a:buNone/>
            </a:pPr>
            <a:r>
              <a:rPr lang="en-US" dirty="0"/>
              <a:t>In the traditional books of Islamic jurisprudence, </a:t>
            </a:r>
            <a:r>
              <a:rPr lang="en-US" dirty="0" err="1"/>
              <a:t>Tawarruq</a:t>
            </a:r>
            <a:r>
              <a:rPr lang="en-US" dirty="0"/>
              <a:t> has been discussed mainly </a:t>
            </a:r>
            <a:r>
              <a:rPr lang="en-US" dirty="0" smtClean="0"/>
              <a:t>by the </a:t>
            </a:r>
            <a:r>
              <a:rPr lang="en-US" dirty="0" err="1"/>
              <a:t>Hanbali</a:t>
            </a:r>
            <a:r>
              <a:rPr lang="en-US" dirty="0"/>
              <a:t> and </a:t>
            </a:r>
            <a:r>
              <a:rPr lang="en-US" dirty="0" err="1"/>
              <a:t>Shafi‘e</a:t>
            </a:r>
            <a:r>
              <a:rPr lang="en-US" dirty="0"/>
              <a:t> jurists; but they also differentiate it from </a:t>
            </a:r>
            <a:r>
              <a:rPr lang="en-US" dirty="0" err="1"/>
              <a:t>Bai</a:t>
            </a:r>
            <a:r>
              <a:rPr lang="en-US" dirty="0"/>
              <a:t>‘ al ‘</a:t>
            </a:r>
            <a:r>
              <a:rPr lang="en-US" dirty="0" err="1"/>
              <a:t>Inah</a:t>
            </a:r>
            <a:r>
              <a:rPr lang="en-US" dirty="0"/>
              <a:t>. The </a:t>
            </a:r>
            <a:r>
              <a:rPr lang="en-US" dirty="0" smtClean="0"/>
              <a:t>difference between </a:t>
            </a:r>
            <a:r>
              <a:rPr lang="en-US" dirty="0"/>
              <a:t>‘</a:t>
            </a:r>
            <a:r>
              <a:rPr lang="en-US" dirty="0" err="1"/>
              <a:t>Inah</a:t>
            </a:r>
            <a:r>
              <a:rPr lang="en-US" dirty="0"/>
              <a:t> and </a:t>
            </a:r>
            <a:r>
              <a:rPr lang="en-US" dirty="0" err="1"/>
              <a:t>Tawarruq</a:t>
            </a:r>
            <a:r>
              <a:rPr lang="en-US" dirty="0"/>
              <a:t> is that “</a:t>
            </a:r>
            <a:r>
              <a:rPr lang="en-US" dirty="0" err="1"/>
              <a:t>Mutawarriq</a:t>
            </a:r>
            <a:r>
              <a:rPr lang="en-US" dirty="0"/>
              <a:t>” (the person who acquires liquidity in </a:t>
            </a:r>
            <a:r>
              <a:rPr lang="en-US" dirty="0" smtClean="0"/>
              <a:t>this way</a:t>
            </a:r>
            <a:r>
              <a:rPr lang="en-US" dirty="0"/>
              <a:t>) sells the commodity to a third party, while in ‘</a:t>
            </a:r>
            <a:r>
              <a:rPr lang="en-US" dirty="0" err="1"/>
              <a:t>Inah</a:t>
            </a:r>
            <a:r>
              <a:rPr lang="en-US" dirty="0"/>
              <a:t>, the buyer resells it to the </a:t>
            </a:r>
            <a:r>
              <a:rPr lang="en-US" dirty="0" smtClean="0"/>
              <a:t>same seller </a:t>
            </a:r>
            <a:r>
              <a:rPr lang="en-US" dirty="0"/>
              <a:t>from whom he had bought the commodity with a difference in the sale and </a:t>
            </a:r>
            <a:r>
              <a:rPr lang="en-US" dirty="0" smtClean="0"/>
              <a:t>purchase price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01432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en-US" dirty="0"/>
              <a:t>The </a:t>
            </a:r>
            <a:r>
              <a:rPr lang="en-US" dirty="0" err="1"/>
              <a:t>Hanbali</a:t>
            </a:r>
            <a:r>
              <a:rPr lang="en-US" dirty="0"/>
              <a:t> and </a:t>
            </a:r>
            <a:r>
              <a:rPr lang="en-US" dirty="0" err="1"/>
              <a:t>Shafi‘e</a:t>
            </a:r>
            <a:r>
              <a:rPr lang="en-US" dirty="0"/>
              <a:t> jurists generally allow </a:t>
            </a:r>
            <a:r>
              <a:rPr lang="en-US" dirty="0" err="1"/>
              <a:t>Tawarruq</a:t>
            </a:r>
            <a:r>
              <a:rPr lang="en-US" dirty="0"/>
              <a:t>. There are two versions </a:t>
            </a:r>
            <a:r>
              <a:rPr lang="en-US" dirty="0" smtClean="0"/>
              <a:t>reported from </a:t>
            </a:r>
            <a:r>
              <a:rPr lang="en-US" dirty="0"/>
              <a:t>Imam Ahmad </a:t>
            </a:r>
            <a:r>
              <a:rPr lang="en-US" dirty="0" err="1"/>
              <a:t>Ibn</a:t>
            </a:r>
            <a:r>
              <a:rPr lang="en-US" dirty="0"/>
              <a:t> </a:t>
            </a:r>
            <a:r>
              <a:rPr lang="en-US" dirty="0" err="1"/>
              <a:t>Hanbal</a:t>
            </a:r>
            <a:r>
              <a:rPr lang="en-US" dirty="0"/>
              <a:t> about the permissibility of </a:t>
            </a:r>
            <a:r>
              <a:rPr lang="en-US" dirty="0" err="1"/>
              <a:t>Tawarruq</a:t>
            </a:r>
            <a:r>
              <a:rPr lang="en-US" dirty="0"/>
              <a:t>. The majority of </a:t>
            </a:r>
            <a:r>
              <a:rPr lang="en-US" dirty="0" smtClean="0"/>
              <a:t>the </a:t>
            </a:r>
            <a:r>
              <a:rPr lang="en-US" dirty="0" err="1" smtClean="0"/>
              <a:t>Hanbali</a:t>
            </a:r>
            <a:r>
              <a:rPr lang="en-US" dirty="0" smtClean="0"/>
              <a:t> </a:t>
            </a:r>
            <a:r>
              <a:rPr lang="en-US" dirty="0"/>
              <a:t>jurists have preferred the version according to which </a:t>
            </a:r>
            <a:r>
              <a:rPr lang="en-US" dirty="0" err="1"/>
              <a:t>Tawarruq</a:t>
            </a:r>
            <a:r>
              <a:rPr lang="en-US" dirty="0"/>
              <a:t> is permissible</a:t>
            </a:r>
            <a:r>
              <a:rPr lang="en-US" dirty="0" smtClean="0"/>
              <a:t>. However</a:t>
            </a:r>
            <a:r>
              <a:rPr lang="en-US" dirty="0"/>
              <a:t>, </a:t>
            </a:r>
            <a:r>
              <a:rPr lang="en-US" dirty="0" err="1"/>
              <a:t>Ibn</a:t>
            </a:r>
            <a:r>
              <a:rPr lang="en-US" dirty="0"/>
              <a:t> </a:t>
            </a:r>
            <a:r>
              <a:rPr lang="en-US" dirty="0" err="1"/>
              <a:t>Taymiyah</a:t>
            </a:r>
            <a:r>
              <a:rPr lang="en-US" dirty="0"/>
              <a:t> and </a:t>
            </a:r>
            <a:r>
              <a:rPr lang="en-US" dirty="0" err="1"/>
              <a:t>Ibn</a:t>
            </a:r>
            <a:r>
              <a:rPr lang="en-US" dirty="0"/>
              <a:t> </a:t>
            </a:r>
            <a:r>
              <a:rPr lang="en-US" dirty="0" err="1"/>
              <a:t>Qayyim</a:t>
            </a:r>
            <a:r>
              <a:rPr lang="en-US" dirty="0"/>
              <a:t> have held it as impermissible. Maliki jurists, </a:t>
            </a:r>
            <a:r>
              <a:rPr lang="en-US" dirty="0" smtClean="0"/>
              <a:t>who are </a:t>
            </a:r>
            <a:r>
              <a:rPr lang="en-US" dirty="0"/>
              <a:t>very strict about ‘</a:t>
            </a:r>
            <a:r>
              <a:rPr lang="en-US" dirty="0" err="1"/>
              <a:t>Inah</a:t>
            </a:r>
            <a:r>
              <a:rPr lang="en-US" dirty="0"/>
              <a:t>, do not see a major problem in </a:t>
            </a:r>
            <a:r>
              <a:rPr lang="en-US" dirty="0" err="1"/>
              <a:t>Tawarruq</a:t>
            </a:r>
            <a:r>
              <a:rPr lang="en-US" dirty="0"/>
              <a:t>. They consider it a </a:t>
            </a:r>
            <a:r>
              <a:rPr lang="en-US" dirty="0" smtClean="0"/>
              <a:t>way to </a:t>
            </a:r>
            <a:r>
              <a:rPr lang="en-US" dirty="0"/>
              <a:t>avoid </a:t>
            </a:r>
            <a:r>
              <a:rPr lang="en-US" dirty="0" err="1"/>
              <a:t>Riba</a:t>
            </a:r>
            <a:r>
              <a:rPr lang="en-US" dirty="0" smtClean="0"/>
              <a:t>. </a:t>
            </a:r>
            <a:r>
              <a:rPr lang="en-US" dirty="0"/>
              <a:t>Some </a:t>
            </a:r>
            <a:r>
              <a:rPr lang="en-US" dirty="0" err="1"/>
              <a:t>Hanafi</a:t>
            </a:r>
            <a:r>
              <a:rPr lang="en-US" dirty="0"/>
              <a:t> jurists of later days have held that </a:t>
            </a:r>
            <a:r>
              <a:rPr lang="en-US" dirty="0" err="1"/>
              <a:t>Tawarruq</a:t>
            </a:r>
            <a:r>
              <a:rPr lang="en-US" dirty="0"/>
              <a:t> is ‘</a:t>
            </a:r>
            <a:r>
              <a:rPr lang="en-US" dirty="0" err="1"/>
              <a:t>Inah</a:t>
            </a:r>
            <a:r>
              <a:rPr lang="en-US" dirty="0"/>
              <a:t>, and hence abominable</a:t>
            </a:r>
            <a:r>
              <a:rPr lang="en-US" dirty="0" smtClean="0"/>
              <a:t>. But </a:t>
            </a:r>
            <a:r>
              <a:rPr lang="en-US" dirty="0"/>
              <a:t>the majority of the </a:t>
            </a:r>
            <a:r>
              <a:rPr lang="en-US" dirty="0" err="1"/>
              <a:t>Hanafi</a:t>
            </a:r>
            <a:r>
              <a:rPr lang="en-US" dirty="0"/>
              <a:t> jurists have preferred the view of </a:t>
            </a:r>
            <a:r>
              <a:rPr lang="en-US" dirty="0" err="1"/>
              <a:t>Ibnul-Hummam</a:t>
            </a:r>
            <a:r>
              <a:rPr lang="en-US" dirty="0"/>
              <a:t> that ‘</a:t>
            </a:r>
            <a:r>
              <a:rPr lang="en-US" dirty="0" err="1" smtClean="0"/>
              <a:t>Inah</a:t>
            </a:r>
            <a:r>
              <a:rPr lang="en-US" dirty="0" smtClean="0"/>
              <a:t> is </a:t>
            </a:r>
            <a:r>
              <a:rPr lang="en-US" dirty="0"/>
              <a:t>restricted to a situation where the commodity is sold back to the person from whom </a:t>
            </a:r>
            <a:r>
              <a:rPr lang="en-US" dirty="0" smtClean="0"/>
              <a:t>it was </a:t>
            </a:r>
            <a:r>
              <a:rPr lang="en-US" dirty="0"/>
              <a:t>purchased; if it is sold in the market, the transaction is valid and permissible. However</a:t>
            </a:r>
            <a:r>
              <a:rPr lang="en-US" dirty="0" smtClean="0"/>
              <a:t>, </a:t>
            </a:r>
            <a:r>
              <a:rPr lang="en-US" dirty="0" err="1" smtClean="0"/>
              <a:t>Qardal</a:t>
            </a:r>
            <a:r>
              <a:rPr lang="en-US" dirty="0" smtClean="0"/>
              <a:t> </a:t>
            </a:r>
            <a:r>
              <a:rPr lang="en-US" dirty="0" err="1"/>
              <a:t>Hasan</a:t>
            </a:r>
            <a:r>
              <a:rPr lang="en-US" dirty="0"/>
              <a:t> (lending money without interest) is more preferable. Thus, the preferred </a:t>
            </a:r>
            <a:r>
              <a:rPr lang="en-US" dirty="0" smtClean="0"/>
              <a:t>view in </a:t>
            </a:r>
            <a:r>
              <a:rPr lang="en-US" dirty="0"/>
              <a:t>all the four schools of Islamic </a:t>
            </a:r>
            <a:r>
              <a:rPr lang="en-US" dirty="0" err="1"/>
              <a:t>Fiqh</a:t>
            </a:r>
            <a:r>
              <a:rPr lang="en-US" dirty="0"/>
              <a:t> is that </a:t>
            </a:r>
            <a:r>
              <a:rPr lang="en-US" dirty="0" err="1"/>
              <a:t>Tawarruq</a:t>
            </a:r>
            <a:r>
              <a:rPr lang="en-US" dirty="0"/>
              <a:t> is permissible. The AAOIFI has </a:t>
            </a:r>
            <a:r>
              <a:rPr lang="en-US" dirty="0" smtClean="0"/>
              <a:t>also taken </a:t>
            </a:r>
            <a:r>
              <a:rPr lang="en-US" dirty="0"/>
              <a:t>up the view that if a commodity is sold back, either directly or indirectly (</a:t>
            </a:r>
            <a:r>
              <a:rPr lang="en-US" dirty="0" smtClean="0"/>
              <a:t>through any </a:t>
            </a:r>
            <a:r>
              <a:rPr lang="en-US" dirty="0"/>
              <a:t>agent), to the original seller from whom it was purchased on a deferred payment basis</a:t>
            </a:r>
            <a:r>
              <a:rPr lang="en-US" dirty="0" smtClean="0"/>
              <a:t>, this </a:t>
            </a:r>
            <a:r>
              <a:rPr lang="en-US" dirty="0"/>
              <a:t>will be invalid, while if the commodity is sold to a third party, it is acceptable in </a:t>
            </a:r>
            <a:r>
              <a:rPr lang="en-US" dirty="0" smtClean="0"/>
              <a:t>the </a:t>
            </a:r>
            <a:r>
              <a:rPr lang="en-US" dirty="0" err="1" smtClean="0"/>
              <a:t>Shar¯ı´ah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67713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en-US" dirty="0"/>
              <a:t>This is the position with regard to the original concept of </a:t>
            </a:r>
            <a:r>
              <a:rPr lang="en-US" dirty="0" err="1"/>
              <a:t>Tawarruq</a:t>
            </a:r>
            <a:r>
              <a:rPr lang="en-US" dirty="0"/>
              <a:t>, but the ruling </a:t>
            </a:r>
            <a:r>
              <a:rPr lang="en-US" dirty="0" smtClean="0"/>
              <a:t>changes if </a:t>
            </a:r>
            <a:r>
              <a:rPr lang="en-US" dirty="0"/>
              <a:t>the transaction is infiltrated by some other elements. If a bank purchases a </a:t>
            </a:r>
            <a:r>
              <a:rPr lang="en-US" dirty="0" smtClean="0"/>
              <a:t>commodity having </a:t>
            </a:r>
            <a:r>
              <a:rPr lang="en-US" dirty="0"/>
              <a:t>brisk market and sells the same to the </a:t>
            </a:r>
            <a:r>
              <a:rPr lang="en-US" dirty="0" err="1"/>
              <a:t>Mutawarriq</a:t>
            </a:r>
            <a:r>
              <a:rPr lang="en-US" dirty="0"/>
              <a:t>, who sells it in the market, </a:t>
            </a:r>
            <a:r>
              <a:rPr lang="en-US" dirty="0" smtClean="0"/>
              <a:t>there is </a:t>
            </a:r>
            <a:r>
              <a:rPr lang="en-US" dirty="0"/>
              <a:t>no </a:t>
            </a:r>
            <a:r>
              <a:rPr lang="en-US" dirty="0" err="1"/>
              <a:t>Shar¯ı´ah</a:t>
            </a:r>
            <a:r>
              <a:rPr lang="en-US" dirty="0"/>
              <a:t> problem. But, if the bank appoints the </a:t>
            </a:r>
            <a:r>
              <a:rPr lang="en-US" dirty="0" err="1"/>
              <a:t>Mutawarriq</a:t>
            </a:r>
            <a:r>
              <a:rPr lang="en-US" dirty="0"/>
              <a:t> its agent to purchase </a:t>
            </a:r>
            <a:r>
              <a:rPr lang="en-US" dirty="0" smtClean="0"/>
              <a:t>the commodity </a:t>
            </a:r>
            <a:r>
              <a:rPr lang="en-US" dirty="0"/>
              <a:t>on its behalf and then to sell the same to himself, the transaction will not </a:t>
            </a:r>
            <a:r>
              <a:rPr lang="en-US" dirty="0" smtClean="0"/>
              <a:t>be valid</a:t>
            </a:r>
            <a:r>
              <a:rPr lang="en-US" dirty="0"/>
              <a:t>, as the two transactions of purchase and sale are interdependent and the bank has </a:t>
            </a:r>
            <a:r>
              <a:rPr lang="en-US" dirty="0" smtClean="0"/>
              <a:t>not taken </a:t>
            </a:r>
            <a:r>
              <a:rPr lang="en-US" dirty="0"/>
              <a:t>the possession and the business risk. However, if the bank appoints him as an </a:t>
            </a:r>
            <a:r>
              <a:rPr lang="en-US" dirty="0" smtClean="0"/>
              <a:t>agent only </a:t>
            </a:r>
            <a:r>
              <a:rPr lang="en-US" dirty="0"/>
              <a:t>for the purchase of a commodity on behalf of the bank, then, once it is purchased, </a:t>
            </a:r>
            <a:r>
              <a:rPr lang="en-US" dirty="0" smtClean="0"/>
              <a:t>the bank </a:t>
            </a:r>
            <a:r>
              <a:rPr lang="en-US" dirty="0"/>
              <a:t>itself sells it to him through a separate contract with proper offer and acceptance, </a:t>
            </a:r>
            <a:r>
              <a:rPr lang="en-US" dirty="0" smtClean="0"/>
              <a:t>the transaction </a:t>
            </a:r>
            <a:r>
              <a:rPr lang="en-US" dirty="0"/>
              <a:t>is valid, but not advisable.</a:t>
            </a:r>
          </a:p>
          <a:p>
            <a:pPr marL="0" indent="0" algn="just">
              <a:buNone/>
            </a:pPr>
            <a:r>
              <a:rPr lang="en-US" dirty="0"/>
              <a:t>If a </a:t>
            </a:r>
            <a:r>
              <a:rPr lang="en-US" dirty="0" err="1"/>
              <a:t>Mutawarriq</a:t>
            </a:r>
            <a:r>
              <a:rPr lang="en-US" dirty="0"/>
              <a:t> appoints the bank his agent to sell a commodity that he would </a:t>
            </a:r>
            <a:r>
              <a:rPr lang="en-US" dirty="0" smtClean="0"/>
              <a:t>purchase from </a:t>
            </a:r>
            <a:r>
              <a:rPr lang="en-US" dirty="0"/>
              <a:t>the bank for </a:t>
            </a:r>
            <a:r>
              <a:rPr lang="en-US" dirty="0" err="1"/>
              <a:t>Tawarruq</a:t>
            </a:r>
            <a:r>
              <a:rPr lang="en-US" dirty="0"/>
              <a:t> in the market and this agency is stipulated in the contract </a:t>
            </a:r>
            <a:r>
              <a:rPr lang="en-US" dirty="0" smtClean="0"/>
              <a:t>of sale </a:t>
            </a:r>
            <a:r>
              <a:rPr lang="en-US" dirty="0"/>
              <a:t>as a condition, the transaction is not valid. However, if the agency was not a </a:t>
            </a:r>
            <a:r>
              <a:rPr lang="en-US" dirty="0" smtClean="0"/>
              <a:t>condition in </a:t>
            </a:r>
            <a:r>
              <a:rPr lang="en-US" dirty="0"/>
              <a:t>the sale contract and has been effected after unconditional sale, the transaction is valid</a:t>
            </a:r>
            <a:r>
              <a:rPr lang="en-US" dirty="0" smtClean="0"/>
              <a:t>, but </a:t>
            </a:r>
            <a:r>
              <a:rPr lang="en-US" dirty="0"/>
              <a:t>even then not advisable.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4013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en-US" dirty="0"/>
              <a:t>If </a:t>
            </a:r>
            <a:r>
              <a:rPr lang="en-US" dirty="0" err="1"/>
              <a:t>Tawarruq</a:t>
            </a:r>
            <a:r>
              <a:rPr lang="en-US" dirty="0"/>
              <a:t> is carried out through the national or international commodity exchange</a:t>
            </a:r>
            <a:r>
              <a:rPr lang="en-US" dirty="0" smtClean="0"/>
              <a:t>, wherein </a:t>
            </a:r>
            <a:r>
              <a:rPr lang="en-US" dirty="0"/>
              <a:t>only brokers are doing some agency services and the goods always remain </a:t>
            </a:r>
            <a:r>
              <a:rPr lang="en-US" dirty="0" smtClean="0"/>
              <a:t>where they </a:t>
            </a:r>
            <a:r>
              <a:rPr lang="en-US" dirty="0"/>
              <a:t>were without transfer of ownership from the seller to the buyer, it is vulnerable </a:t>
            </a:r>
            <a:r>
              <a:rPr lang="en-US" dirty="0" smtClean="0"/>
              <a:t>to violation </a:t>
            </a:r>
            <a:r>
              <a:rPr lang="en-US" dirty="0"/>
              <a:t>of </a:t>
            </a:r>
            <a:r>
              <a:rPr lang="en-US" dirty="0" err="1"/>
              <a:t>Shar¯ı´ah</a:t>
            </a:r>
            <a:r>
              <a:rPr lang="en-US" dirty="0"/>
              <a:t> rules one way or another, because a number of conditions of a </a:t>
            </a:r>
            <a:r>
              <a:rPr lang="en-US" dirty="0" smtClean="0"/>
              <a:t>valid sale </a:t>
            </a:r>
            <a:r>
              <a:rPr lang="en-US" dirty="0"/>
              <a:t>may be lacking. Some Islamic banks are conducting </a:t>
            </a:r>
            <a:r>
              <a:rPr lang="en-US" dirty="0" err="1"/>
              <a:t>Tawarruq</a:t>
            </a:r>
            <a:r>
              <a:rPr lang="en-US" dirty="0"/>
              <a:t> by way of shares of </a:t>
            </a:r>
            <a:r>
              <a:rPr lang="en-US" dirty="0" smtClean="0"/>
              <a:t>joint stock </a:t>
            </a:r>
            <a:r>
              <a:rPr lang="en-US" dirty="0"/>
              <a:t>companies, </a:t>
            </a:r>
            <a:r>
              <a:rPr lang="en-US" dirty="0" err="1"/>
              <a:t>Ijarah</a:t>
            </a:r>
            <a:r>
              <a:rPr lang="en-US" dirty="0"/>
              <a:t> </a:t>
            </a:r>
            <a:r>
              <a:rPr lang="en-US" dirty="0" err="1"/>
              <a:t>Sukuk</a:t>
            </a:r>
            <a:r>
              <a:rPr lang="en-US" dirty="0"/>
              <a:t> (of tangible assets and also of services) and even “bundles </a:t>
            </a:r>
            <a:r>
              <a:rPr lang="en-US" dirty="0" smtClean="0"/>
              <a:t>of assets</a:t>
            </a:r>
            <a:r>
              <a:rPr lang="en-US" dirty="0"/>
              <a:t>”, comprising real assets as well as cash and receivables (the real assets being in </a:t>
            </a:r>
            <a:r>
              <a:rPr lang="en-US" dirty="0" smtClean="0"/>
              <a:t>the majority </a:t>
            </a:r>
            <a:r>
              <a:rPr lang="en-US" dirty="0"/>
              <a:t>in the bundle). Despite permissibility on legal grounds, use of such financing </a:t>
            </a:r>
            <a:r>
              <a:rPr lang="en-US" dirty="0" smtClean="0"/>
              <a:t>on an </a:t>
            </a:r>
            <a:r>
              <a:rPr lang="en-US" dirty="0"/>
              <a:t>extensive level needs to be avoided. The </a:t>
            </a:r>
            <a:r>
              <a:rPr lang="en-US" dirty="0" err="1"/>
              <a:t>Shar¯ı´ah</a:t>
            </a:r>
            <a:r>
              <a:rPr lang="en-US" dirty="0"/>
              <a:t> scholars and experts in Islamic </a:t>
            </a:r>
            <a:r>
              <a:rPr lang="en-US" dirty="0" smtClean="0"/>
              <a:t>finance advise </a:t>
            </a:r>
            <a:r>
              <a:rPr lang="en-US" dirty="0"/>
              <a:t>that </a:t>
            </a:r>
            <a:r>
              <a:rPr lang="en-US" dirty="0" err="1"/>
              <a:t>Tawarruq</a:t>
            </a:r>
            <a:r>
              <a:rPr lang="en-US" dirty="0"/>
              <a:t> practice must be of limited use only for meeting unavoidable </a:t>
            </a:r>
            <a:r>
              <a:rPr lang="en-US" dirty="0" smtClean="0"/>
              <a:t>liquidity needs </a:t>
            </a:r>
            <a:r>
              <a:rPr lang="en-US" dirty="0"/>
              <a:t>of the corporate sector. “For individual consumers it must be completely out of </a:t>
            </a:r>
            <a:r>
              <a:rPr lang="en-US" dirty="0" smtClean="0"/>
              <a:t>the Islamic </a:t>
            </a:r>
            <a:r>
              <a:rPr lang="en-US" dirty="0"/>
              <a:t>banking practices,” says </a:t>
            </a:r>
            <a:r>
              <a:rPr lang="en-US" dirty="0" err="1"/>
              <a:t>Monzer</a:t>
            </a:r>
            <a:r>
              <a:rPr lang="en-US" dirty="0"/>
              <a:t> </a:t>
            </a:r>
            <a:r>
              <a:rPr lang="en-US" dirty="0" err="1"/>
              <a:t>Kahf</a:t>
            </a:r>
            <a:r>
              <a:rPr lang="en-US" dirty="0"/>
              <a:t>, a renowned scholar of Islamic economics </a:t>
            </a:r>
            <a:r>
              <a:rPr lang="en-US" dirty="0" smtClean="0"/>
              <a:t>and finance. </a:t>
            </a:r>
            <a:r>
              <a:rPr lang="en-US" dirty="0" err="1"/>
              <a:t>Nejatullah</a:t>
            </a:r>
            <a:r>
              <a:rPr lang="en-US" dirty="0"/>
              <a:t> </a:t>
            </a:r>
            <a:r>
              <a:rPr lang="en-US" dirty="0" err="1"/>
              <a:t>Siddiqi</a:t>
            </a:r>
            <a:r>
              <a:rPr lang="en-US" dirty="0"/>
              <a:t> has observed in this regard: “The client approaches the </a:t>
            </a:r>
            <a:r>
              <a:rPr lang="en-US" dirty="0" smtClean="0"/>
              <a:t>Islamic bank </a:t>
            </a:r>
            <a:r>
              <a:rPr lang="en-US" dirty="0"/>
              <a:t>with a wish to have cash and a collateral and comes back with the desired cash </a:t>
            </a:r>
            <a:r>
              <a:rPr lang="en-US" dirty="0" smtClean="0"/>
              <a:t>after signing </a:t>
            </a:r>
            <a:r>
              <a:rPr lang="en-US" dirty="0"/>
              <a:t>a number of papers</a:t>
            </a:r>
            <a:r>
              <a:rPr lang="en-US" dirty="0" smtClean="0"/>
              <a:t>”. </a:t>
            </a:r>
            <a:r>
              <a:rPr lang="en-US" dirty="0"/>
              <a:t>This trend of wide and careless use of </a:t>
            </a:r>
            <a:r>
              <a:rPr lang="en-US" dirty="0" err="1"/>
              <a:t>Tawarruq</a:t>
            </a:r>
            <a:r>
              <a:rPr lang="en-US" dirty="0"/>
              <a:t> would </a:t>
            </a:r>
            <a:r>
              <a:rPr lang="en-US" dirty="0" smtClean="0"/>
              <a:t>create systemic </a:t>
            </a:r>
            <a:r>
              <a:rPr lang="en-US" dirty="0"/>
              <a:t>risk for the nascent finance industry. However, if all the conditions of a valid </a:t>
            </a:r>
            <a:r>
              <a:rPr lang="en-US" dirty="0" smtClean="0"/>
              <a:t>sale are </a:t>
            </a:r>
            <a:r>
              <a:rPr lang="en-US" dirty="0"/>
              <a:t>properly observed, the transaction may be valid, but even then its extensive use </a:t>
            </a:r>
            <a:r>
              <a:rPr lang="en-US" dirty="0" smtClean="0"/>
              <a:t>could be </a:t>
            </a:r>
            <a:r>
              <a:rPr lang="en-US" dirty="0"/>
              <a:t>problematic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36531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Use of </a:t>
            </a:r>
            <a:r>
              <a:rPr lang="en-US" dirty="0" err="1"/>
              <a:t>Tawarruq</a:t>
            </a:r>
            <a:r>
              <a:rPr lang="en-US" dirty="0"/>
              <a:t> for Liquidity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en-US" dirty="0"/>
              <a:t>Some Islamic banks use </a:t>
            </a:r>
            <a:r>
              <a:rPr lang="en-US" dirty="0" err="1"/>
              <a:t>Tawarruq</a:t>
            </a:r>
            <a:r>
              <a:rPr lang="en-US" dirty="0"/>
              <a:t> to place and obtain funds. It can give a fixed </a:t>
            </a:r>
            <a:r>
              <a:rPr lang="en-US" dirty="0" smtClean="0"/>
              <a:t>return to </a:t>
            </a:r>
            <a:r>
              <a:rPr lang="en-US" dirty="0"/>
              <a:t>the banks and, hence, it is widely used as Commodity </a:t>
            </a:r>
            <a:r>
              <a:rPr lang="en-US" dirty="0" err="1"/>
              <a:t>Murabaha</a:t>
            </a:r>
            <a:r>
              <a:rPr lang="en-US" dirty="0"/>
              <a:t> or Shares </a:t>
            </a:r>
            <a:r>
              <a:rPr lang="en-US" dirty="0" err="1" smtClean="0"/>
              <a:t>Murabaha</a:t>
            </a:r>
            <a:r>
              <a:rPr lang="en-US" dirty="0" smtClean="0"/>
              <a:t> in </a:t>
            </a:r>
            <a:r>
              <a:rPr lang="en-US" dirty="0"/>
              <a:t>the Middle East. Acceptable </a:t>
            </a:r>
            <a:r>
              <a:rPr lang="en-US" dirty="0" err="1"/>
              <a:t>Tawarruq</a:t>
            </a:r>
            <a:r>
              <a:rPr lang="en-US" dirty="0"/>
              <a:t> arrangements can be executed in the </a:t>
            </a:r>
            <a:r>
              <a:rPr lang="en-US" dirty="0" smtClean="0"/>
              <a:t>following manner</a:t>
            </a:r>
            <a:r>
              <a:rPr lang="en-US" dirty="0"/>
              <a:t>: one bank (in need of funds) and another bank (intends to place funds) select </a:t>
            </a:r>
            <a:r>
              <a:rPr lang="en-US" dirty="0" smtClean="0"/>
              <a:t>any commodity/stocks </a:t>
            </a:r>
            <a:r>
              <a:rPr lang="en-US" dirty="0"/>
              <a:t>which are liquid in nature (such as blue chip stocks); the surplus </a:t>
            </a:r>
            <a:r>
              <a:rPr lang="en-US" dirty="0" smtClean="0"/>
              <a:t>bank purchases </a:t>
            </a:r>
            <a:r>
              <a:rPr lang="en-US" dirty="0"/>
              <a:t>the commodity on cash payment from the market; the deficit bank purchases </a:t>
            </a:r>
            <a:r>
              <a:rPr lang="en-US" dirty="0" smtClean="0"/>
              <a:t>it from </a:t>
            </a:r>
            <a:r>
              <a:rPr lang="en-US" dirty="0"/>
              <a:t>the surplus bank on credit (</a:t>
            </a:r>
            <a:r>
              <a:rPr lang="en-US" dirty="0" err="1"/>
              <a:t>Murabaha</a:t>
            </a:r>
            <a:r>
              <a:rPr lang="en-US" dirty="0"/>
              <a:t>) and after taking delivery, sells it in the </a:t>
            </a:r>
            <a:r>
              <a:rPr lang="en-US" dirty="0" smtClean="0"/>
              <a:t>market at </a:t>
            </a:r>
            <a:r>
              <a:rPr lang="en-US" dirty="0"/>
              <a:t>spot price.</a:t>
            </a:r>
          </a:p>
          <a:p>
            <a:pPr marL="0" indent="0" algn="just">
              <a:buNone/>
            </a:pPr>
            <a:r>
              <a:rPr lang="en-US" dirty="0"/>
              <a:t>The </a:t>
            </a:r>
            <a:r>
              <a:rPr lang="en-US" dirty="0" err="1"/>
              <a:t>Tawarruq</a:t>
            </a:r>
            <a:r>
              <a:rPr lang="en-US" dirty="0"/>
              <a:t> process seems to be very simple. However, extreme care should be </a:t>
            </a:r>
            <a:r>
              <a:rPr lang="en-US" dirty="0" smtClean="0"/>
              <a:t>taken while </a:t>
            </a:r>
            <a:r>
              <a:rPr lang="en-US" dirty="0"/>
              <a:t>undertaking such transactions and it should be ensured that the transaction does </a:t>
            </a:r>
            <a:r>
              <a:rPr lang="en-US" dirty="0" smtClean="0"/>
              <a:t>not become </a:t>
            </a:r>
            <a:r>
              <a:rPr lang="en-US" dirty="0"/>
              <a:t>a mere exchange of papers between two brokers and one or two banks. </a:t>
            </a:r>
            <a:r>
              <a:rPr lang="en-US" dirty="0" smtClean="0"/>
              <a:t>Islamic banks </a:t>
            </a:r>
            <a:r>
              <a:rPr lang="en-US" dirty="0"/>
              <a:t>need to understand that </a:t>
            </a:r>
            <a:r>
              <a:rPr lang="en-US" dirty="0" err="1"/>
              <a:t>Tawarruq</a:t>
            </a:r>
            <a:r>
              <a:rPr lang="en-US" dirty="0"/>
              <a:t> arrangements should be used in extreme </a:t>
            </a:r>
            <a:r>
              <a:rPr lang="en-US" dirty="0" smtClean="0"/>
              <a:t>cases where </a:t>
            </a:r>
            <a:r>
              <a:rPr lang="en-US" dirty="0"/>
              <a:t>no option is available to avoid interest. Widespread use of such products is </a:t>
            </a:r>
            <a:r>
              <a:rPr lang="en-US" dirty="0" smtClean="0"/>
              <a:t>harmful to </a:t>
            </a:r>
            <a:r>
              <a:rPr lang="en-US" dirty="0"/>
              <a:t>the Islamic banking industry in the long run. </a:t>
            </a:r>
            <a:r>
              <a:rPr lang="en-US" dirty="0" err="1"/>
              <a:t>Shar¯ı´ah</a:t>
            </a:r>
            <a:r>
              <a:rPr lang="en-US" dirty="0"/>
              <a:t> boards need to strictly monitor </a:t>
            </a:r>
            <a:r>
              <a:rPr lang="en-US" dirty="0" smtClean="0"/>
              <a:t>all </a:t>
            </a:r>
            <a:r>
              <a:rPr lang="en-US" dirty="0" err="1" smtClean="0"/>
              <a:t>Tawarruq</a:t>
            </a:r>
            <a:r>
              <a:rPr lang="en-US" dirty="0" smtClean="0"/>
              <a:t>-based </a:t>
            </a:r>
            <a:r>
              <a:rPr lang="en-US" dirty="0"/>
              <a:t>transactions.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0085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JU‘ALAH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en-US" dirty="0" err="1"/>
              <a:t>Ju‘alah</a:t>
            </a:r>
            <a:r>
              <a:rPr lang="en-US" dirty="0"/>
              <a:t> is a contract in which one party (the </a:t>
            </a:r>
            <a:r>
              <a:rPr lang="en-US" dirty="0" err="1"/>
              <a:t>J¯a‘il</a:t>
            </a:r>
            <a:r>
              <a:rPr lang="en-US" dirty="0"/>
              <a:t>) undertakes to give a specific </a:t>
            </a:r>
            <a:r>
              <a:rPr lang="en-US" dirty="0" smtClean="0"/>
              <a:t>reward (</a:t>
            </a:r>
            <a:r>
              <a:rPr lang="en-US" dirty="0"/>
              <a:t>the </a:t>
            </a:r>
            <a:r>
              <a:rPr lang="en-US" dirty="0" err="1"/>
              <a:t>Jua‘l</a:t>
            </a:r>
            <a:r>
              <a:rPr lang="en-US" dirty="0"/>
              <a:t>) to anyone who may be able to realize a specific or uncertain required result, </a:t>
            </a:r>
            <a:r>
              <a:rPr lang="en-US" dirty="0" smtClean="0"/>
              <a:t>for example</a:t>
            </a:r>
            <a:r>
              <a:rPr lang="en-US" dirty="0"/>
              <a:t>, finding a stolen car. </a:t>
            </a:r>
            <a:r>
              <a:rPr lang="en-US" dirty="0" err="1"/>
              <a:t>Ju‘alah</a:t>
            </a:r>
            <a:r>
              <a:rPr lang="en-US" dirty="0"/>
              <a:t> is permissible on the authority of the Holy </a:t>
            </a:r>
            <a:r>
              <a:rPr lang="en-US" dirty="0" err="1"/>
              <a:t>Qur</a:t>
            </a:r>
            <a:r>
              <a:rPr lang="en-US" dirty="0"/>
              <a:t>’¯an </a:t>
            </a:r>
            <a:r>
              <a:rPr lang="en-US" dirty="0" smtClean="0"/>
              <a:t>and the </a:t>
            </a:r>
            <a:r>
              <a:rPr lang="en-US" dirty="0" err="1"/>
              <a:t>Sunnah</a:t>
            </a:r>
            <a:r>
              <a:rPr lang="en-US" dirty="0"/>
              <a:t>. There is reference in Surah </a:t>
            </a:r>
            <a:r>
              <a:rPr lang="en-US" dirty="0" err="1"/>
              <a:t>Yousuf</a:t>
            </a:r>
            <a:r>
              <a:rPr lang="en-US" dirty="0"/>
              <a:t> to the announcement about the lost </a:t>
            </a:r>
            <a:r>
              <a:rPr lang="en-US" dirty="0" smtClean="0"/>
              <a:t>beaker of </a:t>
            </a:r>
            <a:r>
              <a:rPr lang="en-US" dirty="0"/>
              <a:t>the King that the person who would find the beaker of the King would be given </a:t>
            </a:r>
            <a:r>
              <a:rPr lang="en-US" dirty="0" smtClean="0"/>
              <a:t>reward of </a:t>
            </a:r>
            <a:r>
              <a:rPr lang="en-US" dirty="0"/>
              <a:t>a camel load grain</a:t>
            </a:r>
            <a:r>
              <a:rPr lang="en-US" dirty="0" smtClean="0"/>
              <a:t>. </a:t>
            </a:r>
            <a:r>
              <a:rPr lang="en-US" dirty="0"/>
              <a:t>As regards the </a:t>
            </a:r>
            <a:r>
              <a:rPr lang="en-US" dirty="0" err="1"/>
              <a:t>Sunnah</a:t>
            </a:r>
            <a:r>
              <a:rPr lang="en-US" dirty="0"/>
              <a:t>, the holy Prophet (</a:t>
            </a:r>
            <a:r>
              <a:rPr lang="en-US" dirty="0" err="1"/>
              <a:t>pbuh</a:t>
            </a:r>
            <a:r>
              <a:rPr lang="en-US" dirty="0"/>
              <a:t>) approved a deal </a:t>
            </a:r>
            <a:r>
              <a:rPr lang="en-US" dirty="0" smtClean="0"/>
              <a:t>by some </a:t>
            </a:r>
            <a:r>
              <a:rPr lang="en-US" dirty="0"/>
              <a:t>Companions who stipulated that if the Chief of the tribe was cured, they would </a:t>
            </a:r>
            <a:r>
              <a:rPr lang="en-US" dirty="0" smtClean="0"/>
              <a:t>be given </a:t>
            </a:r>
            <a:r>
              <a:rPr lang="en-US" dirty="0"/>
              <a:t>compensation for that. Although some jurists restrict </a:t>
            </a:r>
            <a:r>
              <a:rPr lang="en-US" dirty="0" err="1"/>
              <a:t>Ju‘alah</a:t>
            </a:r>
            <a:r>
              <a:rPr lang="en-US" dirty="0"/>
              <a:t> to a reward for the </a:t>
            </a:r>
            <a:r>
              <a:rPr lang="en-US" dirty="0" smtClean="0"/>
              <a:t>return of </a:t>
            </a:r>
            <a:r>
              <a:rPr lang="en-US" dirty="0"/>
              <a:t>a runaway slave, the majority of them consider it permissible for a number of activities</a:t>
            </a:r>
            <a:r>
              <a:rPr lang="en-US" dirty="0" smtClean="0"/>
              <a:t>.</a:t>
            </a:r>
          </a:p>
          <a:p>
            <a:pPr marL="0" indent="0" algn="just">
              <a:buNone/>
            </a:pPr>
            <a:endParaRPr lang="en-US" dirty="0"/>
          </a:p>
          <a:p>
            <a:pPr marL="0" indent="0" algn="just">
              <a:buNone/>
            </a:pPr>
            <a:r>
              <a:rPr lang="en-US" dirty="0"/>
              <a:t>The determination of the required end result of the transaction is considered to be </a:t>
            </a:r>
            <a:r>
              <a:rPr lang="en-US" dirty="0" smtClean="0"/>
              <a:t>sufficient to </a:t>
            </a:r>
            <a:r>
              <a:rPr lang="en-US" dirty="0"/>
              <a:t>make it permissible. </a:t>
            </a:r>
            <a:r>
              <a:rPr lang="en-US" dirty="0" err="1"/>
              <a:t>Ju‘alah</a:t>
            </a:r>
            <a:r>
              <a:rPr lang="en-US" dirty="0"/>
              <a:t> is a relevant and useful transaction in events that </a:t>
            </a:r>
            <a:r>
              <a:rPr lang="en-US" dirty="0" smtClean="0"/>
              <a:t>cannot be </a:t>
            </a:r>
            <a:r>
              <a:rPr lang="en-US" dirty="0"/>
              <a:t>accomplished through </a:t>
            </a:r>
            <a:r>
              <a:rPr lang="en-US" dirty="0" err="1"/>
              <a:t>Ijarah</a:t>
            </a:r>
            <a:r>
              <a:rPr lang="en-US" dirty="0"/>
              <a:t>, such as bringing back a lost property from an </a:t>
            </a:r>
            <a:r>
              <a:rPr lang="en-US" dirty="0" smtClean="0"/>
              <a:t>uncertain location</a:t>
            </a:r>
            <a:r>
              <a:rPr lang="en-US" dirty="0"/>
              <a:t>, because the </a:t>
            </a:r>
            <a:r>
              <a:rPr lang="en-US" dirty="0" err="1"/>
              <a:t>Ijarah</a:t>
            </a:r>
            <a:r>
              <a:rPr lang="en-US" dirty="0"/>
              <a:t> contract requires that the work must be specified. Accordingly</a:t>
            </a:r>
            <a:r>
              <a:rPr lang="en-US" dirty="0" smtClean="0"/>
              <a:t>, </a:t>
            </a:r>
            <a:r>
              <a:rPr lang="en-US" dirty="0" err="1" smtClean="0"/>
              <a:t>Ju‘alah</a:t>
            </a:r>
            <a:r>
              <a:rPr lang="en-US" dirty="0" smtClean="0"/>
              <a:t> </a:t>
            </a:r>
            <a:r>
              <a:rPr lang="en-US" dirty="0"/>
              <a:t>may be used by Islamic banks for recovery of overdue debts and certain </a:t>
            </a:r>
            <a:r>
              <a:rPr lang="en-US" dirty="0" smtClean="0"/>
              <a:t>other services </a:t>
            </a:r>
            <a:r>
              <a:rPr lang="en-US" dirty="0"/>
              <a:t>whereby the subject of the required work cannot be minutely specified.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53870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Parties to </a:t>
            </a:r>
            <a:r>
              <a:rPr lang="en-US" dirty="0" err="1"/>
              <a:t>Ju‘alah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en-US" dirty="0"/>
              <a:t>The two parties of </a:t>
            </a:r>
            <a:r>
              <a:rPr lang="en-US" dirty="0" err="1"/>
              <a:t>Ju‘alah</a:t>
            </a:r>
            <a:r>
              <a:rPr lang="en-US" dirty="0"/>
              <a:t> are the </a:t>
            </a:r>
            <a:r>
              <a:rPr lang="en-US" dirty="0" err="1"/>
              <a:t>offeror</a:t>
            </a:r>
            <a:r>
              <a:rPr lang="en-US" dirty="0"/>
              <a:t> and the worker; the former offers </a:t>
            </a:r>
            <a:r>
              <a:rPr lang="en-US" dirty="0" smtClean="0"/>
              <a:t>specified compensation </a:t>
            </a:r>
            <a:r>
              <a:rPr lang="en-US" dirty="0"/>
              <a:t>to anyone (the worker) who has to realize a determined result in a known </a:t>
            </a:r>
            <a:r>
              <a:rPr lang="en-US" dirty="0" smtClean="0"/>
              <a:t>or unknown </a:t>
            </a:r>
            <a:r>
              <a:rPr lang="en-US" dirty="0"/>
              <a:t>period. The worker may be any specified person(s) or the general public. In </a:t>
            </a:r>
            <a:r>
              <a:rPr lang="en-US" dirty="0" smtClean="0"/>
              <a:t>this respect </a:t>
            </a:r>
            <a:r>
              <a:rPr lang="en-US" dirty="0"/>
              <a:t>also, it is different from </a:t>
            </a:r>
            <a:r>
              <a:rPr lang="en-US" dirty="0" err="1"/>
              <a:t>Ijarah</a:t>
            </a:r>
            <a:r>
              <a:rPr lang="en-US" dirty="0"/>
              <a:t>. Realization of the end result is necessary in </a:t>
            </a:r>
            <a:r>
              <a:rPr lang="en-US" dirty="0" err="1" smtClean="0"/>
              <a:t>Ju‘alah</a:t>
            </a:r>
            <a:r>
              <a:rPr lang="en-US" dirty="0" smtClean="0"/>
              <a:t> for </a:t>
            </a:r>
            <a:r>
              <a:rPr lang="en-US" dirty="0"/>
              <a:t>payment of the compensation to the worker(s). In other words, if the worker, </a:t>
            </a:r>
            <a:r>
              <a:rPr lang="en-US" dirty="0" smtClean="0"/>
              <a:t>despite his </a:t>
            </a:r>
            <a:r>
              <a:rPr lang="en-US" dirty="0"/>
              <a:t>effort, is unable to realize the objective, he will not be entitled to any compensation </a:t>
            </a:r>
            <a:r>
              <a:rPr lang="en-US" dirty="0" smtClean="0"/>
              <a:t>for </a:t>
            </a:r>
            <a:r>
              <a:rPr lang="en-US" dirty="0"/>
              <a:t>his effort or time spent. Therefore, </a:t>
            </a:r>
            <a:r>
              <a:rPr lang="en-US" dirty="0" err="1"/>
              <a:t>Ju‘alah</a:t>
            </a:r>
            <a:r>
              <a:rPr lang="en-US" dirty="0"/>
              <a:t> is not affected by the uncertainty with respect </a:t>
            </a:r>
            <a:r>
              <a:rPr lang="en-US" dirty="0" smtClean="0"/>
              <a:t>to the </a:t>
            </a:r>
            <a:r>
              <a:rPr lang="en-US" dirty="0"/>
              <a:t>subject matter or the work to be done. This is why it is suitable for activities for </a:t>
            </a:r>
            <a:r>
              <a:rPr lang="en-US" dirty="0" smtClean="0"/>
              <a:t>which </a:t>
            </a:r>
            <a:r>
              <a:rPr lang="en-US" dirty="0" err="1" smtClean="0"/>
              <a:t>Ijarah</a:t>
            </a:r>
            <a:r>
              <a:rPr lang="en-US" dirty="0" smtClean="0"/>
              <a:t> </a:t>
            </a:r>
            <a:r>
              <a:rPr lang="en-US" dirty="0"/>
              <a:t>is not.</a:t>
            </a:r>
          </a:p>
          <a:p>
            <a:pPr marL="0" indent="0" algn="just">
              <a:buNone/>
            </a:pPr>
            <a:r>
              <a:rPr lang="en-US" dirty="0"/>
              <a:t>It is not a condition of </a:t>
            </a:r>
            <a:r>
              <a:rPr lang="en-US" dirty="0" err="1"/>
              <a:t>Ju‘alah</a:t>
            </a:r>
            <a:r>
              <a:rPr lang="en-US" dirty="0"/>
              <a:t> that the worker be specified and it is sufficient that </a:t>
            </a:r>
            <a:r>
              <a:rPr lang="en-US" dirty="0" smtClean="0"/>
              <a:t>an offer </a:t>
            </a:r>
            <a:r>
              <a:rPr lang="en-US" dirty="0"/>
              <a:t>is issued to the general public, in response to which any person can undertake the </a:t>
            </a:r>
            <a:r>
              <a:rPr lang="en-US" dirty="0" smtClean="0"/>
              <a:t>work himself </a:t>
            </a:r>
            <a:r>
              <a:rPr lang="en-US" dirty="0"/>
              <a:t>or with the help of others. However, if any worker is specified, then he himself </a:t>
            </a:r>
            <a:r>
              <a:rPr lang="en-US" dirty="0" smtClean="0"/>
              <a:t>will have </a:t>
            </a:r>
            <a:r>
              <a:rPr lang="en-US" dirty="0"/>
              <a:t>to undertake the work or he can involve others with the express consent of the </a:t>
            </a:r>
            <a:r>
              <a:rPr lang="en-US" dirty="0" err="1"/>
              <a:t>offeror</a:t>
            </a:r>
            <a:r>
              <a:rPr lang="en-US" dirty="0" smtClean="0"/>
              <a:t>. </a:t>
            </a:r>
            <a:r>
              <a:rPr lang="en-US" dirty="0" err="1" smtClean="0"/>
              <a:t>Ju‘alah</a:t>
            </a:r>
            <a:r>
              <a:rPr lang="en-US" dirty="0" smtClean="0"/>
              <a:t> </a:t>
            </a:r>
            <a:r>
              <a:rPr lang="en-US" dirty="0"/>
              <a:t>is similar to agency, in which seeking help from others is valid.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06421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n-US" dirty="0" err="1"/>
              <a:t>Ju‘alah</a:t>
            </a:r>
            <a:r>
              <a:rPr lang="en-US" dirty="0"/>
              <a:t> per se is not a binding contract. Parties in a </a:t>
            </a:r>
            <a:r>
              <a:rPr lang="en-US" dirty="0" err="1"/>
              <a:t>Ju‘alah</a:t>
            </a:r>
            <a:r>
              <a:rPr lang="en-US" dirty="0"/>
              <a:t> contract are entitled </a:t>
            </a:r>
            <a:r>
              <a:rPr lang="en-US" dirty="0" smtClean="0"/>
              <a:t>to terminate </a:t>
            </a:r>
            <a:r>
              <a:rPr lang="en-US" dirty="0"/>
              <a:t>the contract unilaterally. However, when the worker commences the work, </a:t>
            </a:r>
            <a:r>
              <a:rPr lang="en-US" dirty="0" smtClean="0"/>
              <a:t>it becomes </a:t>
            </a:r>
            <a:r>
              <a:rPr lang="en-US" dirty="0"/>
              <a:t>binding and if the </a:t>
            </a:r>
            <a:r>
              <a:rPr lang="en-US" dirty="0" err="1"/>
              <a:t>offeror</a:t>
            </a:r>
            <a:r>
              <a:rPr lang="en-US" dirty="0"/>
              <a:t> revokes in between, he will have to give a </a:t>
            </a:r>
            <a:r>
              <a:rPr lang="en-US" dirty="0" smtClean="0"/>
              <a:t>reasonable wage </a:t>
            </a:r>
            <a:r>
              <a:rPr lang="en-US" dirty="0"/>
              <a:t>to the worker. The basis for the entitlement of the worker to receive reasonable </a:t>
            </a:r>
            <a:r>
              <a:rPr lang="en-US" dirty="0" smtClean="0"/>
              <a:t>wages when </a:t>
            </a:r>
            <a:r>
              <a:rPr lang="en-US" dirty="0"/>
              <a:t>the contract is revoked after commencement of work is that the work done by </a:t>
            </a:r>
            <a:r>
              <a:rPr lang="en-US" dirty="0" smtClean="0"/>
              <a:t>the worker </a:t>
            </a:r>
            <a:r>
              <a:rPr lang="en-US" dirty="0"/>
              <a:t>is legally valid and loss is not to be caused to him. When the parties undertake not </a:t>
            </a:r>
            <a:r>
              <a:rPr lang="en-US" dirty="0" smtClean="0"/>
              <a:t>to terminate </a:t>
            </a:r>
            <a:r>
              <a:rPr lang="en-US" dirty="0"/>
              <a:t>the contract within a specified period, they must observe such an undertaking. </a:t>
            </a:r>
            <a:r>
              <a:rPr lang="en-US" dirty="0" smtClean="0"/>
              <a:t>If the </a:t>
            </a:r>
            <a:r>
              <a:rPr lang="en-US" dirty="0"/>
              <a:t>worker himself revokes the contract after commencing the work, he has no claim </a:t>
            </a:r>
            <a:r>
              <a:rPr lang="en-US" dirty="0" smtClean="0"/>
              <a:t>against the </a:t>
            </a:r>
            <a:r>
              <a:rPr lang="en-US" dirty="0" err="1"/>
              <a:t>offeror</a:t>
            </a:r>
            <a:r>
              <a:rPr lang="en-US" dirty="0"/>
              <a:t>, unless they had agreed to the contrary.</a:t>
            </a:r>
          </a:p>
          <a:p>
            <a:pPr marL="0" indent="0" algn="just">
              <a:buNone/>
            </a:pPr>
            <a:r>
              <a:rPr lang="en-US" dirty="0"/>
              <a:t>The worker is considered a trustee as to the property of the </a:t>
            </a:r>
            <a:r>
              <a:rPr lang="en-US" dirty="0" err="1"/>
              <a:t>offeror</a:t>
            </a:r>
            <a:r>
              <a:rPr lang="en-US" dirty="0"/>
              <a:t> in his possession. </a:t>
            </a:r>
            <a:r>
              <a:rPr lang="en-US" dirty="0" smtClean="0"/>
              <a:t>As such</a:t>
            </a:r>
            <a:r>
              <a:rPr lang="en-US" dirty="0"/>
              <a:t>, he is not liable for any loss except in the case of negligence, misconduct or </a:t>
            </a:r>
            <a:r>
              <a:rPr lang="en-US" dirty="0" smtClean="0"/>
              <a:t>violation of </a:t>
            </a:r>
            <a:r>
              <a:rPr lang="en-US" dirty="0"/>
              <a:t>the stipulated conditions.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71987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Subject Matter of </a:t>
            </a:r>
            <a:r>
              <a:rPr lang="en-US" dirty="0" err="1"/>
              <a:t>Ju‘alah</a:t>
            </a:r>
            <a:r>
              <a:rPr lang="en-US" dirty="0"/>
              <a:t> and Reward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en-US" dirty="0"/>
              <a:t>The subject matter of </a:t>
            </a:r>
            <a:r>
              <a:rPr lang="en-US" dirty="0" err="1"/>
              <a:t>Ju‘alah</a:t>
            </a:r>
            <a:r>
              <a:rPr lang="en-US" dirty="0"/>
              <a:t> is the work required to be done and the compensation </a:t>
            </a:r>
            <a:r>
              <a:rPr lang="en-US" dirty="0" smtClean="0"/>
              <a:t>agreed for </a:t>
            </a:r>
            <a:r>
              <a:rPr lang="en-US" dirty="0"/>
              <a:t>the work. As </a:t>
            </a:r>
            <a:r>
              <a:rPr lang="en-US" dirty="0" err="1"/>
              <a:t>Ju‘alah</a:t>
            </a:r>
            <a:r>
              <a:rPr lang="en-US" dirty="0"/>
              <a:t> is a contract of exchange, it is necessary to indicate a task </a:t>
            </a:r>
            <a:r>
              <a:rPr lang="en-US" dirty="0" smtClean="0"/>
              <a:t>and the </a:t>
            </a:r>
            <a:r>
              <a:rPr lang="en-US" dirty="0"/>
              <a:t>reward. The task should not be a legal or an employment obligation upon the </a:t>
            </a:r>
            <a:r>
              <a:rPr lang="en-US" dirty="0" smtClean="0"/>
              <a:t>worker and </a:t>
            </a:r>
            <a:r>
              <a:rPr lang="en-US" dirty="0"/>
              <a:t>must involve some effort. The reward should be known and valuable, i.e. is </a:t>
            </a:r>
            <a:r>
              <a:rPr lang="en-US" dirty="0" smtClean="0"/>
              <a:t>permissible consideration</a:t>
            </a:r>
            <a:r>
              <a:rPr lang="en-US" dirty="0"/>
              <a:t>, and deliverable when required, so as to avoid any uncertainty when the </a:t>
            </a:r>
            <a:r>
              <a:rPr lang="en-US" dirty="0" smtClean="0"/>
              <a:t>result is </a:t>
            </a:r>
            <a:r>
              <a:rPr lang="en-US" dirty="0"/>
              <a:t>realized. The reward can also be a certain portion of the realized result.</a:t>
            </a:r>
          </a:p>
          <a:p>
            <a:pPr marL="0" indent="0" algn="just">
              <a:buNone/>
            </a:pPr>
            <a:r>
              <a:rPr lang="en-US" dirty="0"/>
              <a:t>If the work to be realized is determined, a </a:t>
            </a:r>
            <a:r>
              <a:rPr lang="en-US" dirty="0" err="1"/>
              <a:t>Ju‘alah</a:t>
            </a:r>
            <a:r>
              <a:rPr lang="en-US" dirty="0"/>
              <a:t> contract is valid, despite uncertainty</a:t>
            </a:r>
          </a:p>
          <a:p>
            <a:pPr marL="0" indent="0" algn="just">
              <a:buNone/>
            </a:pPr>
            <a:r>
              <a:rPr lang="en-US" dirty="0"/>
              <a:t>about the amount of work to be put in by the worker and the possibility of realization </a:t>
            </a:r>
            <a:r>
              <a:rPr lang="en-US" dirty="0" smtClean="0"/>
              <a:t>of the </a:t>
            </a:r>
            <a:r>
              <a:rPr lang="en-US" dirty="0"/>
              <a:t>result. </a:t>
            </a:r>
            <a:r>
              <a:rPr lang="en-US" dirty="0" err="1"/>
              <a:t>Ju‘alah</a:t>
            </a:r>
            <a:r>
              <a:rPr lang="en-US" dirty="0"/>
              <a:t> can be used for undertaking various activities like extraction of minerals</a:t>
            </a:r>
            <a:r>
              <a:rPr lang="en-US" dirty="0" smtClean="0"/>
              <a:t>, finding </a:t>
            </a:r>
            <a:r>
              <a:rPr lang="en-US" dirty="0"/>
              <a:t>any lost asset or property, collection of debts, getting any information for the </a:t>
            </a:r>
            <a:r>
              <a:rPr lang="en-US" dirty="0" smtClean="0"/>
              <a:t>benefit of </a:t>
            </a:r>
            <a:r>
              <a:rPr lang="en-US" dirty="0"/>
              <a:t>the </a:t>
            </a:r>
            <a:r>
              <a:rPr lang="en-US" dirty="0" err="1"/>
              <a:t>offeror</a:t>
            </a:r>
            <a:r>
              <a:rPr lang="en-US" dirty="0"/>
              <a:t>, such as presenting a report on any subject or the project or undertaking </a:t>
            </a:r>
            <a:r>
              <a:rPr lang="en-US" dirty="0" smtClean="0"/>
              <a:t>any scientific </a:t>
            </a:r>
            <a:r>
              <a:rPr lang="en-US" dirty="0"/>
              <a:t>invention,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47172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en-US" dirty="0"/>
              <a:t>For example, governments may ask some firms for extraction of minerals with the </a:t>
            </a:r>
            <a:r>
              <a:rPr lang="en-US" dirty="0" smtClean="0"/>
              <a:t>condition that </a:t>
            </a:r>
            <a:r>
              <a:rPr lang="en-US" dirty="0"/>
              <a:t>a specified amount of money will be given only to those who find any </a:t>
            </a:r>
            <a:r>
              <a:rPr lang="en-US" dirty="0" smtClean="0"/>
              <a:t>agreed-upon mineral </a:t>
            </a:r>
            <a:r>
              <a:rPr lang="en-US" dirty="0"/>
              <a:t>with specified features. </a:t>
            </a:r>
            <a:r>
              <a:rPr lang="en-US" dirty="0" err="1"/>
              <a:t>Ju‘alah</a:t>
            </a:r>
            <a:r>
              <a:rPr lang="en-US" dirty="0"/>
              <a:t> can also be used for collection of due but </a:t>
            </a:r>
            <a:r>
              <a:rPr lang="en-US" dirty="0" smtClean="0"/>
              <a:t>defaulted debts</a:t>
            </a:r>
            <a:r>
              <a:rPr lang="en-US" dirty="0"/>
              <a:t>, where the entitlement to compensation is contingent upon collection of agreed </a:t>
            </a:r>
            <a:r>
              <a:rPr lang="en-US" dirty="0" err="1"/>
              <a:t>upondebts</a:t>
            </a:r>
            <a:r>
              <a:rPr lang="en-US" dirty="0" smtClean="0"/>
              <a:t>/ receivables</a:t>
            </a:r>
            <a:r>
              <a:rPr lang="en-US" dirty="0"/>
              <a:t>. Compensation in this case can also be related to the amount of </a:t>
            </a:r>
            <a:r>
              <a:rPr lang="en-US" dirty="0" smtClean="0"/>
              <a:t>realized debts </a:t>
            </a:r>
            <a:r>
              <a:rPr lang="en-US" dirty="0"/>
              <a:t>on a proportionate basis.</a:t>
            </a:r>
          </a:p>
          <a:p>
            <a:pPr marL="0" indent="0" algn="just">
              <a:buNone/>
            </a:pPr>
            <a:r>
              <a:rPr lang="en-US" dirty="0"/>
              <a:t>For innovations, scientific discoveries and designs such as trademarks, the entitlement </a:t>
            </a:r>
            <a:r>
              <a:rPr lang="en-US" dirty="0" smtClean="0"/>
              <a:t>to compensation </a:t>
            </a:r>
            <a:r>
              <a:rPr lang="en-US" dirty="0"/>
              <a:t>is contingent upon realization of the discovery or the accomplishment of </a:t>
            </a:r>
            <a:r>
              <a:rPr lang="en-US" dirty="0" smtClean="0"/>
              <a:t>the stipulated </a:t>
            </a:r>
            <a:r>
              <a:rPr lang="en-US" dirty="0"/>
              <a:t>job</a:t>
            </a:r>
            <a:r>
              <a:rPr lang="en-US" dirty="0" smtClean="0"/>
              <a:t>. </a:t>
            </a:r>
            <a:endParaRPr lang="en-US" dirty="0"/>
          </a:p>
          <a:p>
            <a:pPr marL="0" indent="0" algn="just">
              <a:buNone/>
            </a:pPr>
            <a:r>
              <a:rPr lang="en-US" dirty="0"/>
              <a:t>If </a:t>
            </a:r>
            <a:r>
              <a:rPr lang="en-US" dirty="0" err="1"/>
              <a:t>Ju‘alah</a:t>
            </a:r>
            <a:r>
              <a:rPr lang="en-US" dirty="0"/>
              <a:t> is used for brokerage activities, the entitlement to compensation will be </a:t>
            </a:r>
            <a:r>
              <a:rPr lang="en-US" dirty="0" smtClean="0"/>
              <a:t>contingent upon </a:t>
            </a:r>
            <a:r>
              <a:rPr lang="en-US" dirty="0"/>
              <a:t>completion or execution of the contract for which the brokerage service has </a:t>
            </a:r>
            <a:r>
              <a:rPr lang="en-US" dirty="0" smtClean="0"/>
              <a:t>been sought.</a:t>
            </a:r>
          </a:p>
          <a:p>
            <a:pPr marL="0" indent="0" algn="just">
              <a:buNone/>
            </a:pPr>
            <a:r>
              <a:rPr lang="en-US" dirty="0"/>
              <a:t>An </a:t>
            </a:r>
            <a:r>
              <a:rPr lang="en-US" dirty="0" err="1"/>
              <a:t>offeror</a:t>
            </a:r>
            <a:r>
              <a:rPr lang="en-US" dirty="0"/>
              <a:t> can specify a time for accomplishment of a job, after which the worker </a:t>
            </a:r>
            <a:r>
              <a:rPr lang="en-US" dirty="0" smtClean="0"/>
              <a:t>will not </a:t>
            </a:r>
            <a:r>
              <a:rPr lang="en-US" dirty="0"/>
              <a:t>be entitled to any reward except any stipulation or adjustment otherwise. For example</a:t>
            </a:r>
            <a:r>
              <a:rPr lang="en-US" dirty="0" smtClean="0"/>
              <a:t>, parties </a:t>
            </a:r>
            <a:r>
              <a:rPr lang="en-US" dirty="0"/>
              <a:t>can agree that if work on the job is at an advanced stage but remains incomplete </a:t>
            </a:r>
            <a:r>
              <a:rPr lang="en-US" dirty="0" smtClean="0"/>
              <a:t>due to </a:t>
            </a:r>
            <a:r>
              <a:rPr lang="en-US" dirty="0"/>
              <a:t>any genuine problem, the completion time may be increased with mutual consent.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0143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Execution of a </a:t>
            </a:r>
            <a:r>
              <a:rPr lang="en-US" dirty="0" err="1"/>
              <a:t>Ju‘alah</a:t>
            </a:r>
            <a:r>
              <a:rPr lang="en-US" dirty="0"/>
              <a:t> Contract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n-US" dirty="0" err="1"/>
              <a:t>Ju‘alah</a:t>
            </a:r>
            <a:r>
              <a:rPr lang="en-US" dirty="0"/>
              <a:t> can be concluded by an open or informal offer to the public. In this case, any </a:t>
            </a:r>
            <a:r>
              <a:rPr lang="en-US" dirty="0" smtClean="0"/>
              <a:t>person who </a:t>
            </a:r>
            <a:r>
              <a:rPr lang="en-US" dirty="0"/>
              <a:t>hears or receives the offer and is interested to do the job may do so, either himself </a:t>
            </a:r>
            <a:r>
              <a:rPr lang="en-US" dirty="0" smtClean="0"/>
              <a:t>or through </a:t>
            </a:r>
            <a:r>
              <a:rPr lang="en-US" dirty="0"/>
              <a:t>the assistance of another person. However, if a </a:t>
            </a:r>
            <a:r>
              <a:rPr lang="en-US" dirty="0" err="1"/>
              <a:t>Ju‘alah</a:t>
            </a:r>
            <a:r>
              <a:rPr lang="en-US" dirty="0"/>
              <a:t> contract is concluded </a:t>
            </a:r>
            <a:r>
              <a:rPr lang="en-US" dirty="0" smtClean="0"/>
              <a:t>with a </a:t>
            </a:r>
            <a:r>
              <a:rPr lang="en-US" dirty="0"/>
              <a:t>specified worker, such a worker is obliged to perform the work himself</a:t>
            </a:r>
            <a:r>
              <a:rPr lang="en-US" dirty="0" smtClean="0"/>
              <a:t>. Conclusion </a:t>
            </a:r>
            <a:r>
              <a:rPr lang="en-US" dirty="0"/>
              <a:t>of a </a:t>
            </a:r>
            <a:r>
              <a:rPr lang="en-US" dirty="0" err="1"/>
              <a:t>Ju‘alah</a:t>
            </a:r>
            <a:r>
              <a:rPr lang="en-US" dirty="0"/>
              <a:t> contract does not require a counter acceptance by another party (</a:t>
            </a:r>
            <a:r>
              <a:rPr lang="en-US" dirty="0" smtClean="0"/>
              <a:t>as is </a:t>
            </a:r>
            <a:r>
              <a:rPr lang="en-US" dirty="0"/>
              <a:t>required in </a:t>
            </a:r>
            <a:r>
              <a:rPr lang="en-US" dirty="0" err="1"/>
              <a:t>Ijarah</a:t>
            </a:r>
            <a:r>
              <a:rPr lang="en-US" dirty="0"/>
              <a:t>), because the requirement of counter acceptance in </a:t>
            </a:r>
            <a:r>
              <a:rPr lang="en-US" dirty="0" err="1"/>
              <a:t>Ju‘alah</a:t>
            </a:r>
            <a:r>
              <a:rPr lang="en-US" dirty="0"/>
              <a:t> is </a:t>
            </a:r>
            <a:r>
              <a:rPr lang="en-US" dirty="0" smtClean="0"/>
              <a:t>practically unattainable</a:t>
            </a:r>
            <a:r>
              <a:rPr lang="en-US" dirty="0"/>
              <a:t>, except when it is concluded with a specific worker who is obliged to </a:t>
            </a:r>
            <a:r>
              <a:rPr lang="en-US" dirty="0" smtClean="0"/>
              <a:t>perform the </a:t>
            </a:r>
            <a:r>
              <a:rPr lang="en-US" dirty="0"/>
              <a:t>work himself.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87578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en-US" dirty="0"/>
              <a:t>As against </a:t>
            </a:r>
            <a:r>
              <a:rPr lang="en-US" dirty="0" err="1"/>
              <a:t>Ijarah</a:t>
            </a:r>
            <a:r>
              <a:rPr lang="en-US" dirty="0"/>
              <a:t>/</a:t>
            </a:r>
            <a:r>
              <a:rPr lang="en-US" dirty="0" err="1"/>
              <a:t>Ujrah</a:t>
            </a:r>
            <a:r>
              <a:rPr lang="en-US" dirty="0"/>
              <a:t>, the claim to the reward is not enforceable until the </a:t>
            </a:r>
            <a:r>
              <a:rPr lang="en-US" dirty="0" smtClean="0"/>
              <a:t>completion of </a:t>
            </a:r>
            <a:r>
              <a:rPr lang="en-US" dirty="0"/>
              <a:t>the required work. (In </a:t>
            </a:r>
            <a:r>
              <a:rPr lang="en-US" dirty="0" err="1"/>
              <a:t>Ujrah</a:t>
            </a:r>
            <a:r>
              <a:rPr lang="en-US" dirty="0"/>
              <a:t>, the worker who had agreed to work for a stipulated </a:t>
            </a:r>
            <a:r>
              <a:rPr lang="en-US" dirty="0" smtClean="0"/>
              <a:t>time is </a:t>
            </a:r>
            <a:r>
              <a:rPr lang="en-US" dirty="0"/>
              <a:t>entitled to a wage if he has worked for the settled time, irrespective of the work </a:t>
            </a:r>
            <a:r>
              <a:rPr lang="en-US" dirty="0" smtClean="0"/>
              <a:t>being completed </a:t>
            </a:r>
            <a:r>
              <a:rPr lang="en-US" dirty="0"/>
              <a:t>or not.) However, the worker is entitled to the reward prior to the completion </a:t>
            </a:r>
            <a:r>
              <a:rPr lang="en-US" dirty="0" smtClean="0"/>
              <a:t>of the </a:t>
            </a:r>
            <a:r>
              <a:rPr lang="en-US" dirty="0"/>
              <a:t>work in the following situations:</a:t>
            </a:r>
          </a:p>
          <a:p>
            <a:pPr marL="0" indent="0" algn="just">
              <a:buNone/>
            </a:pPr>
            <a:r>
              <a:rPr lang="en-US" dirty="0"/>
              <a:t>1. When it is found that the worker has worked to realize a result in respect of a </a:t>
            </a:r>
            <a:r>
              <a:rPr lang="en-US" dirty="0" smtClean="0"/>
              <a:t>property that </a:t>
            </a:r>
            <a:r>
              <a:rPr lang="en-US" dirty="0"/>
              <a:t>does not belong to the </a:t>
            </a:r>
            <a:r>
              <a:rPr lang="en-US" dirty="0" err="1"/>
              <a:t>offeror</a:t>
            </a:r>
            <a:r>
              <a:rPr lang="en-US" dirty="0"/>
              <a:t> and a legal decision to that effect has been issued.</a:t>
            </a:r>
          </a:p>
          <a:p>
            <a:pPr marL="0" indent="0" algn="just">
              <a:buNone/>
            </a:pPr>
            <a:r>
              <a:rPr lang="en-US" dirty="0"/>
              <a:t>2. When an accident that was not due to the negligence or misconduct of the worker </a:t>
            </a:r>
            <a:r>
              <a:rPr lang="en-US" dirty="0" smtClean="0"/>
              <a:t>causes impairment </a:t>
            </a:r>
            <a:r>
              <a:rPr lang="en-US" dirty="0"/>
              <a:t>of the value of the subject matter of the contract; here, the worker is </a:t>
            </a:r>
            <a:r>
              <a:rPr lang="en-US" dirty="0" smtClean="0"/>
              <a:t>entitled to </a:t>
            </a:r>
            <a:r>
              <a:rPr lang="en-US" dirty="0"/>
              <a:t>the full reward.</a:t>
            </a:r>
          </a:p>
          <a:p>
            <a:pPr marL="0" indent="0" algn="just">
              <a:buNone/>
            </a:pPr>
            <a:r>
              <a:rPr lang="en-US" dirty="0"/>
              <a:t>The worker is not entitled to a reward if </a:t>
            </a:r>
            <a:r>
              <a:rPr lang="en-US" dirty="0" err="1"/>
              <a:t>Ju‘alah</a:t>
            </a:r>
            <a:r>
              <a:rPr lang="en-US" dirty="0"/>
              <a:t> is terminated unilaterally by either </a:t>
            </a:r>
            <a:r>
              <a:rPr lang="en-US" dirty="0" smtClean="0"/>
              <a:t>party before </a:t>
            </a:r>
            <a:r>
              <a:rPr lang="en-US" dirty="0"/>
              <a:t>the commencement of work. However, when the contract is terminated by the </a:t>
            </a:r>
            <a:r>
              <a:rPr lang="en-US" dirty="0" err="1" smtClean="0"/>
              <a:t>offeror</a:t>
            </a:r>
            <a:r>
              <a:rPr lang="en-US" dirty="0" smtClean="0"/>
              <a:t> after </a:t>
            </a:r>
            <a:r>
              <a:rPr lang="en-US" dirty="0"/>
              <a:t>the work is commenced, the former is obliged to pay to the worker the common </a:t>
            </a:r>
            <a:r>
              <a:rPr lang="en-US" dirty="0" smtClean="0"/>
              <a:t>market remuneration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21112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 </a:t>
            </a:r>
            <a:r>
              <a:rPr lang="en-US" dirty="0" err="1"/>
              <a:t>Ju‘alah</a:t>
            </a:r>
            <a:r>
              <a:rPr lang="en-US" dirty="0"/>
              <a:t> Contracts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en-US" dirty="0"/>
              <a:t>A bank, after taking work, can get it done by others on the basis of a Parallel </a:t>
            </a:r>
            <a:r>
              <a:rPr lang="en-US" dirty="0" err="1"/>
              <a:t>Ju‘alah</a:t>
            </a:r>
            <a:r>
              <a:rPr lang="en-US" dirty="0"/>
              <a:t>. </a:t>
            </a:r>
            <a:r>
              <a:rPr lang="en-US" dirty="0" smtClean="0"/>
              <a:t>The two </a:t>
            </a:r>
            <a:r>
              <a:rPr lang="en-US" dirty="0"/>
              <a:t>contracts will be independent of each other. The bank may play the role of the </a:t>
            </a:r>
            <a:r>
              <a:rPr lang="en-US" dirty="0" smtClean="0"/>
              <a:t>worker by </a:t>
            </a:r>
            <a:r>
              <a:rPr lang="en-US" dirty="0"/>
              <a:t>signing a </a:t>
            </a:r>
            <a:r>
              <a:rPr lang="en-US" dirty="0" err="1"/>
              <a:t>Ju‘alah</a:t>
            </a:r>
            <a:r>
              <a:rPr lang="en-US" dirty="0"/>
              <a:t> contract. It may carry out the work itself or through another </a:t>
            </a:r>
            <a:r>
              <a:rPr lang="en-US" dirty="0" smtClean="0"/>
              <a:t>parallel contract </a:t>
            </a:r>
            <a:r>
              <a:rPr lang="en-US" dirty="0"/>
              <a:t>with a third party, provided the first </a:t>
            </a:r>
            <a:r>
              <a:rPr lang="en-US" dirty="0" err="1"/>
              <a:t>Ju‘alah</a:t>
            </a:r>
            <a:r>
              <a:rPr lang="en-US" dirty="0"/>
              <a:t> contract does not require it to do the</a:t>
            </a:r>
          </a:p>
          <a:p>
            <a:pPr marL="0" indent="0" algn="just">
              <a:buNone/>
            </a:pPr>
            <a:r>
              <a:rPr lang="en-US" dirty="0"/>
              <a:t>work itself.</a:t>
            </a:r>
          </a:p>
          <a:p>
            <a:pPr marL="0" indent="0" algn="just">
              <a:buNone/>
            </a:pPr>
            <a:r>
              <a:rPr lang="en-US" dirty="0"/>
              <a:t>It is also possible for the bank to play the role of the </a:t>
            </a:r>
            <a:r>
              <a:rPr lang="en-US" dirty="0" err="1"/>
              <a:t>offeror</a:t>
            </a:r>
            <a:r>
              <a:rPr lang="en-US" dirty="0"/>
              <a:t> for performance, </a:t>
            </a:r>
            <a:r>
              <a:rPr lang="en-US" dirty="0" smtClean="0"/>
              <a:t>irrespective of </a:t>
            </a:r>
            <a:r>
              <a:rPr lang="en-US" dirty="0"/>
              <a:t>whether it needs the work for its own benefit or for the </a:t>
            </a:r>
            <a:r>
              <a:rPr lang="en-US" dirty="0" err="1"/>
              <a:t>fulfilment</a:t>
            </a:r>
            <a:r>
              <a:rPr lang="en-US" dirty="0"/>
              <a:t> of its obligation in </a:t>
            </a:r>
            <a:r>
              <a:rPr lang="en-US" dirty="0" smtClean="0"/>
              <a:t>a Parallel </a:t>
            </a:r>
            <a:r>
              <a:rPr lang="en-US" dirty="0" err="1"/>
              <a:t>Ju‘alah</a:t>
            </a:r>
            <a:r>
              <a:rPr lang="en-US" dirty="0"/>
              <a:t> contract, taking into account that the two contracts remain independent.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61677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Practical Process in </a:t>
            </a:r>
            <a:r>
              <a:rPr lang="en-US" dirty="0" err="1"/>
              <a:t>Ju‘alah</a:t>
            </a:r>
            <a:r>
              <a:rPr lang="en-US" dirty="0"/>
              <a:t> by Islamic Banks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en-US" dirty="0" err="1"/>
              <a:t>Ju‘alah</a:t>
            </a:r>
            <a:r>
              <a:rPr lang="en-US" dirty="0"/>
              <a:t> can be used by Islamic banks for a number of services, directly or through a </a:t>
            </a:r>
            <a:r>
              <a:rPr lang="en-US" dirty="0" smtClean="0"/>
              <a:t>Parallel </a:t>
            </a:r>
            <a:r>
              <a:rPr lang="en-US" dirty="0" err="1" smtClean="0"/>
              <a:t>Ju‘alah</a:t>
            </a:r>
            <a:r>
              <a:rPr lang="en-US" dirty="0" smtClean="0"/>
              <a:t> </a:t>
            </a:r>
            <a:r>
              <a:rPr lang="en-US" dirty="0"/>
              <a:t>contract with the following </a:t>
            </a:r>
            <a:r>
              <a:rPr lang="en-US" dirty="0" smtClean="0"/>
              <a:t>process:</a:t>
            </a:r>
            <a:endParaRPr lang="en-US" dirty="0"/>
          </a:p>
          <a:p>
            <a:pPr marL="514350" indent="-514350" algn="just">
              <a:buFont typeface="+mj-lt"/>
              <a:buAutoNum type="arabicPeriod"/>
            </a:pPr>
            <a:r>
              <a:rPr lang="en-US" dirty="0" smtClean="0"/>
              <a:t>The </a:t>
            </a:r>
            <a:r>
              <a:rPr lang="en-US" dirty="0"/>
              <a:t>customer negotiates with the bank for performance of uncertain work in a </a:t>
            </a:r>
            <a:r>
              <a:rPr lang="en-US" dirty="0" smtClean="0"/>
              <a:t>specified time </a:t>
            </a:r>
            <a:r>
              <a:rPr lang="en-US" dirty="0"/>
              <a:t>for an agreed reward</a:t>
            </a:r>
            <a:r>
              <a:rPr lang="en-US" dirty="0" smtClean="0"/>
              <a:t>.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 smtClean="0"/>
              <a:t>The </a:t>
            </a:r>
            <a:r>
              <a:rPr lang="en-US" dirty="0"/>
              <a:t>bank agrees to perform the work after conducting a cost versus benefit analysis, </a:t>
            </a:r>
            <a:r>
              <a:rPr lang="en-US" dirty="0" smtClean="0"/>
              <a:t>and a </a:t>
            </a:r>
            <a:r>
              <a:rPr lang="en-US" dirty="0" err="1"/>
              <a:t>Ju‘alah</a:t>
            </a:r>
            <a:r>
              <a:rPr lang="en-US" dirty="0"/>
              <a:t> contract is entered into between the bank and the customer</a:t>
            </a:r>
            <a:r>
              <a:rPr lang="en-US" dirty="0" smtClean="0"/>
              <a:t>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 smtClean="0"/>
              <a:t>The </a:t>
            </a:r>
            <a:r>
              <a:rPr lang="en-US" dirty="0"/>
              <a:t>bank finds a worker with the expertise to perform such uncertain work on his </a:t>
            </a:r>
            <a:r>
              <a:rPr lang="en-US" dirty="0" smtClean="0"/>
              <a:t>behalf and </a:t>
            </a:r>
            <a:r>
              <a:rPr lang="en-US" dirty="0"/>
              <a:t>a Parallel </a:t>
            </a:r>
            <a:r>
              <a:rPr lang="en-US" dirty="0" err="1"/>
              <a:t>Ju‘alah</a:t>
            </a:r>
            <a:r>
              <a:rPr lang="en-US" dirty="0"/>
              <a:t> contract is made with him.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 smtClean="0"/>
              <a:t>The </a:t>
            </a:r>
            <a:r>
              <a:rPr lang="en-US" dirty="0"/>
              <a:t>work is completed by the worker and an agreed wage or reward is paid to him </a:t>
            </a:r>
            <a:r>
              <a:rPr lang="en-US" dirty="0" smtClean="0"/>
              <a:t>by the </a:t>
            </a:r>
            <a:r>
              <a:rPr lang="en-US" dirty="0"/>
              <a:t>bank.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US" dirty="0" smtClean="0"/>
              <a:t>The </a:t>
            </a:r>
            <a:r>
              <a:rPr lang="en-US" dirty="0"/>
              <a:t>bank collects its reward from the customer with whom the initial </a:t>
            </a:r>
            <a:r>
              <a:rPr lang="en-US" dirty="0" err="1"/>
              <a:t>Ju‘alah</a:t>
            </a:r>
            <a:r>
              <a:rPr lang="en-US" dirty="0"/>
              <a:t> </a:t>
            </a:r>
            <a:r>
              <a:rPr lang="en-US" dirty="0" smtClean="0"/>
              <a:t>contract had </a:t>
            </a:r>
            <a:r>
              <a:rPr lang="en-US" dirty="0"/>
              <a:t>been entered into</a:t>
            </a:r>
            <a:r>
              <a:rPr lang="en-US" dirty="0" smtClean="0"/>
              <a:t>.</a:t>
            </a:r>
          </a:p>
          <a:p>
            <a:pPr marL="0" indent="0" algn="just">
              <a:buNone/>
            </a:pPr>
            <a:r>
              <a:rPr lang="en-US" dirty="0"/>
              <a:t>Similarly, banks can take services from others on the basis of </a:t>
            </a:r>
            <a:r>
              <a:rPr lang="en-US" dirty="0" err="1"/>
              <a:t>Ju‘alah</a:t>
            </a:r>
            <a:r>
              <a:rPr lang="en-US" dirty="0"/>
              <a:t>. Recovery </a:t>
            </a:r>
            <a:r>
              <a:rPr lang="en-US" dirty="0" smtClean="0"/>
              <a:t>of nonperforming </a:t>
            </a:r>
            <a:r>
              <a:rPr lang="en-US" dirty="0"/>
              <a:t>debts is one such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92313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Practical Process in </a:t>
            </a:r>
            <a:r>
              <a:rPr lang="en-US" dirty="0" err="1"/>
              <a:t>Ju‘alah</a:t>
            </a:r>
            <a:r>
              <a:rPr lang="en-US" dirty="0"/>
              <a:t> by Islamic Banks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C:\Users\Administrator\Desktop\Untitled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524000"/>
            <a:ext cx="7543800" cy="4724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1679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Some Islamic Financial Products Based on </a:t>
            </a:r>
            <a:r>
              <a:rPr lang="en-US" dirty="0" err="1"/>
              <a:t>Ju‘alah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en-US" dirty="0"/>
              <a:t>Collection of Debts</a:t>
            </a:r>
          </a:p>
          <a:p>
            <a:pPr marL="0" indent="0" algn="just">
              <a:buNone/>
            </a:pPr>
            <a:r>
              <a:rPr lang="en-US" dirty="0" err="1"/>
              <a:t>Ju‘alah</a:t>
            </a:r>
            <a:r>
              <a:rPr lang="en-US" dirty="0"/>
              <a:t> contracts can be used for collecting due debts where the entitlement to the reward </a:t>
            </a:r>
            <a:r>
              <a:rPr lang="en-US" dirty="0" smtClean="0"/>
              <a:t>is related </a:t>
            </a:r>
            <a:r>
              <a:rPr lang="en-US" dirty="0"/>
              <a:t>to realization of all or part of the debt. For example, a </a:t>
            </a:r>
            <a:r>
              <a:rPr lang="en-US" dirty="0" err="1"/>
              <a:t>Ju‘alah</a:t>
            </a:r>
            <a:r>
              <a:rPr lang="en-US" dirty="0"/>
              <a:t> contract for </a:t>
            </a:r>
            <a:r>
              <a:rPr lang="en-US" dirty="0" smtClean="0"/>
              <a:t>recovery of </a:t>
            </a:r>
            <a:r>
              <a:rPr lang="en-US" dirty="0"/>
              <a:t>debt is entered into between “A Bank” and “B Ltd”. The </a:t>
            </a:r>
            <a:r>
              <a:rPr lang="en-US" dirty="0" smtClean="0"/>
              <a:t> contract </a:t>
            </a:r>
            <a:r>
              <a:rPr lang="en-US" dirty="0"/>
              <a:t>provides for the </a:t>
            </a:r>
            <a:r>
              <a:rPr lang="en-US" dirty="0" smtClean="0"/>
              <a:t>reward </a:t>
            </a:r>
            <a:r>
              <a:rPr lang="en-US" dirty="0"/>
              <a:t>as a percentage of the amount collected on the basis of </a:t>
            </a:r>
            <a:r>
              <a:rPr lang="en-US" dirty="0" err="1"/>
              <a:t>Ju‘alah</a:t>
            </a:r>
            <a:r>
              <a:rPr lang="en-US" dirty="0"/>
              <a:t>. The reward can also be </a:t>
            </a:r>
            <a:r>
              <a:rPr lang="en-US" dirty="0" smtClean="0"/>
              <a:t>paid in </a:t>
            </a:r>
            <a:r>
              <a:rPr lang="en-US" dirty="0"/>
              <a:t>advance in full or in part, before completion of the work. However, in such a case, </a:t>
            </a:r>
            <a:r>
              <a:rPr lang="en-US" dirty="0" smtClean="0"/>
              <a:t>the worker </a:t>
            </a:r>
            <a:r>
              <a:rPr lang="en-US" dirty="0"/>
              <a:t>shall not be absolutely entitled to reward until the required result is realized and </a:t>
            </a:r>
            <a:r>
              <a:rPr lang="en-US" dirty="0" smtClean="0"/>
              <a:t>the payment </a:t>
            </a:r>
            <a:r>
              <a:rPr lang="en-US" dirty="0"/>
              <a:t>shall be made “on account” to him.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558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Some Islamic Financial Products Based on </a:t>
            </a:r>
            <a:r>
              <a:rPr lang="en-US" dirty="0" err="1"/>
              <a:t>Ju‘alah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n-US" dirty="0"/>
              <a:t>Securing Permissible Financing Facility</a:t>
            </a:r>
          </a:p>
          <a:p>
            <a:pPr marL="0" indent="0" algn="just">
              <a:buNone/>
            </a:pPr>
            <a:r>
              <a:rPr lang="en-US" dirty="0" err="1"/>
              <a:t>Ju‘alah</a:t>
            </a:r>
            <a:r>
              <a:rPr lang="en-US" dirty="0"/>
              <a:t> contracts can be used to secure permissible financing, in which a worker is </a:t>
            </a:r>
            <a:r>
              <a:rPr lang="en-US" dirty="0" smtClean="0"/>
              <a:t>required to </a:t>
            </a:r>
            <a:r>
              <a:rPr lang="en-US" dirty="0"/>
              <a:t>do some form of service, like preparing of feasibility, that will make the bank agree </a:t>
            </a:r>
            <a:r>
              <a:rPr lang="en-US" dirty="0" smtClean="0"/>
              <a:t>to provide </a:t>
            </a:r>
            <a:r>
              <a:rPr lang="en-US" dirty="0"/>
              <a:t>the facility to the </a:t>
            </a:r>
            <a:r>
              <a:rPr lang="en-US" dirty="0" err="1"/>
              <a:t>offeror</a:t>
            </a:r>
            <a:r>
              <a:rPr lang="en-US" dirty="0"/>
              <a:t>.</a:t>
            </a:r>
          </a:p>
          <a:p>
            <a:pPr marL="0" indent="0" algn="just">
              <a:buNone/>
            </a:pPr>
            <a:r>
              <a:rPr lang="en-US" dirty="0"/>
              <a:t>Brokerage</a:t>
            </a:r>
          </a:p>
          <a:p>
            <a:pPr marL="0" indent="0" algn="just">
              <a:buNone/>
            </a:pPr>
            <a:r>
              <a:rPr lang="en-US" dirty="0" err="1"/>
              <a:t>Ju‘alah</a:t>
            </a:r>
            <a:r>
              <a:rPr lang="en-US" dirty="0"/>
              <a:t> contracts may also be used in brokerage activities, where entitlement to reward </a:t>
            </a:r>
            <a:r>
              <a:rPr lang="en-US" dirty="0" smtClean="0"/>
              <a:t>is attached </a:t>
            </a:r>
            <a:r>
              <a:rPr lang="en-US" dirty="0"/>
              <a:t>to the signing of a contract which is intermediated by the broker.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1134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67000"/>
            <a:ext cx="6629400" cy="1981200"/>
          </a:xfrm>
          <a:ln>
            <a:miter lim="800000"/>
            <a:headEnd/>
            <a:tailEnd/>
          </a:ln>
        </p:spPr>
        <p:txBody>
          <a:bodyPr rtlCol="0"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8000" dirty="0" smtClean="0"/>
              <a:t>Thank You</a:t>
            </a:r>
            <a:endParaRPr lang="en-US" sz="80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31545B-6D10-4D83-B019-A5FD60B88761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55997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725</TotalTime>
  <Words>5588</Words>
  <Application>Microsoft Office PowerPoint</Application>
  <PresentationFormat>On-screen Show (4:3)</PresentationFormat>
  <Paragraphs>159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Islamic Law of Contracts and Business Transactions   by Dr. Syed Zulfiqar Ali Shah  </vt:lpstr>
      <vt:lpstr>Summary of last lecture</vt:lpstr>
      <vt:lpstr>Plan of todays lecture</vt:lpstr>
      <vt:lpstr>CONDITIONAL OR CONTINGENT CONTRACTS</vt:lpstr>
      <vt:lpstr>CONDITIONAL OR CONTINGENT CONTRACTS</vt:lpstr>
      <vt:lpstr>CONDITIONAL OR CONTINGENT CONTRACTS</vt:lpstr>
      <vt:lpstr>CONDITIONAL OR CONTINGENT CONTRACTS</vt:lpstr>
      <vt:lpstr>Some Accessory Contracts</vt:lpstr>
      <vt:lpstr>WAKALAH (AGENCY)</vt:lpstr>
      <vt:lpstr>Types of Wakalah</vt:lpstr>
      <vt:lpstr>Types of Wakalah</vt:lpstr>
      <vt:lpstr>Slide 12</vt:lpstr>
      <vt:lpstr>Slide 13</vt:lpstr>
      <vt:lpstr>Slide 14</vt:lpstr>
      <vt:lpstr>Slide 15</vt:lpstr>
      <vt:lpstr>Wakalatul Istism¯ar</vt:lpstr>
      <vt:lpstr>TAWARRUQ</vt:lpstr>
      <vt:lpstr>Slide 18</vt:lpstr>
      <vt:lpstr>Slide 19</vt:lpstr>
      <vt:lpstr>Slide 20</vt:lpstr>
      <vt:lpstr>Use of Tawarruq for Liquidity Management</vt:lpstr>
      <vt:lpstr>JU‘ALAH</vt:lpstr>
      <vt:lpstr>Parties to Ju‘alah</vt:lpstr>
      <vt:lpstr>Slide 24</vt:lpstr>
      <vt:lpstr>Subject Matter of Ju‘alah and Reward</vt:lpstr>
      <vt:lpstr>Slide 26</vt:lpstr>
      <vt:lpstr>Execution of a Ju‘alah Contract</vt:lpstr>
      <vt:lpstr>Slide 28</vt:lpstr>
      <vt:lpstr>Parallel Ju‘alah Contracts</vt:lpstr>
      <vt:lpstr>Practical Process in Ju‘alah by Islamic Banks</vt:lpstr>
      <vt:lpstr>Practical Process in Ju‘alah by Islamic Banks</vt:lpstr>
      <vt:lpstr>Some Islamic Financial Products Based on Ju‘alah</vt:lpstr>
      <vt:lpstr>Some Islamic Financial Products Based on Ju‘alah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Islamic Economic System</dc:title>
  <dc:creator>Mazhar</dc:creator>
  <cp:lastModifiedBy>NTS</cp:lastModifiedBy>
  <cp:revision>96</cp:revision>
  <dcterms:created xsi:type="dcterms:W3CDTF">2014-07-02T08:03:43Z</dcterms:created>
  <dcterms:modified xsi:type="dcterms:W3CDTF">2014-07-08T18:51:57Z</dcterms:modified>
</cp:coreProperties>
</file>