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7" r:id="rId2"/>
    <p:sldId id="258" r:id="rId3"/>
    <p:sldId id="381"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382"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68" autoAdjust="0"/>
    <p:restoredTop sz="94660"/>
  </p:normalViewPr>
  <p:slideViewPr>
    <p:cSldViewPr>
      <p:cViewPr varScale="1">
        <p:scale>
          <a:sx n="64" d="100"/>
          <a:sy n="64" d="100"/>
        </p:scale>
        <p:origin x="-141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EDF2E2-B89D-439A-834F-35AFA55067FE}" type="datetimeFigureOut">
              <a:rPr lang="en-US" smtClean="0"/>
              <a:pPr/>
              <a:t>7/23/2014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8B51D9-2437-43C7-87AD-528D1A3E2A9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50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E5713B-3535-4C4F-9FA0-F32C05A7F2F9}"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7</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9</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10</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11</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13</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14</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15</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16</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17</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19</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20</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21</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22</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23</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24</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25</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26</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27</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28</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29</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30</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31</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32</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33</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34</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35</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36</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37</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5ABF6B-8900-4E66-B829-A8CD646CAECF}" type="datetime1">
              <a:rPr lang="en-US" smtClean="0"/>
              <a:t>7/23/2014</a:t>
            </a:fld>
            <a:endParaRPr lang="en-US"/>
          </a:p>
        </p:txBody>
      </p:sp>
      <p:sp>
        <p:nvSpPr>
          <p:cNvPr id="5" name="Footer Placeholder 4"/>
          <p:cNvSpPr>
            <a:spLocks noGrp="1"/>
          </p:cNvSpPr>
          <p:nvPr>
            <p:ph type="ftr" sz="quarter" idx="11"/>
          </p:nvPr>
        </p:nvSpPr>
        <p:spPr/>
        <p:txBody>
          <a:bodyPr/>
          <a:lstStyle/>
          <a:p>
            <a:r>
              <a:rPr lang="en-US" smtClean="0"/>
              <a:t>Salam &amp; Istisna</a:t>
            </a:r>
            <a:endParaRPr lang="en-US"/>
          </a:p>
        </p:txBody>
      </p:sp>
      <p:sp>
        <p:nvSpPr>
          <p:cNvPr id="6" name="Slide Number Placeholder 5"/>
          <p:cNvSpPr>
            <a:spLocks noGrp="1"/>
          </p:cNvSpPr>
          <p:nvPr>
            <p:ph type="sldNum" sz="quarter" idx="12"/>
          </p:nvPr>
        </p:nvSpPr>
        <p:spPr/>
        <p:txBody>
          <a:bodyPr/>
          <a:lstStyle/>
          <a:p>
            <a:fld id="{CA82A308-5C24-4CC0-B283-30F9702CC54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D1C640-64F8-4D00-825B-7E1471AF34A2}" type="datetime1">
              <a:rPr lang="en-US" smtClean="0"/>
              <a:t>7/23/2014</a:t>
            </a:fld>
            <a:endParaRPr lang="en-US"/>
          </a:p>
        </p:txBody>
      </p:sp>
      <p:sp>
        <p:nvSpPr>
          <p:cNvPr id="5" name="Footer Placeholder 4"/>
          <p:cNvSpPr>
            <a:spLocks noGrp="1"/>
          </p:cNvSpPr>
          <p:nvPr>
            <p:ph type="ftr" sz="quarter" idx="11"/>
          </p:nvPr>
        </p:nvSpPr>
        <p:spPr/>
        <p:txBody>
          <a:bodyPr/>
          <a:lstStyle/>
          <a:p>
            <a:r>
              <a:rPr lang="en-US" smtClean="0"/>
              <a:t>Salam &amp; Istisna</a:t>
            </a:r>
            <a:endParaRPr lang="en-US"/>
          </a:p>
        </p:txBody>
      </p:sp>
      <p:sp>
        <p:nvSpPr>
          <p:cNvPr id="6" name="Slide Number Placeholder 5"/>
          <p:cNvSpPr>
            <a:spLocks noGrp="1"/>
          </p:cNvSpPr>
          <p:nvPr>
            <p:ph type="sldNum" sz="quarter" idx="12"/>
          </p:nvPr>
        </p:nvSpPr>
        <p:spPr/>
        <p:txBody>
          <a:bodyPr/>
          <a:lstStyle/>
          <a:p>
            <a:fld id="{CA82A308-5C24-4CC0-B283-30F9702CC54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50B0E5-CBA1-4129-A401-B480BF9FEE6A}" type="datetime1">
              <a:rPr lang="en-US" smtClean="0"/>
              <a:t>7/23/2014</a:t>
            </a:fld>
            <a:endParaRPr lang="en-US"/>
          </a:p>
        </p:txBody>
      </p:sp>
      <p:sp>
        <p:nvSpPr>
          <p:cNvPr id="5" name="Footer Placeholder 4"/>
          <p:cNvSpPr>
            <a:spLocks noGrp="1"/>
          </p:cNvSpPr>
          <p:nvPr>
            <p:ph type="ftr" sz="quarter" idx="11"/>
          </p:nvPr>
        </p:nvSpPr>
        <p:spPr/>
        <p:txBody>
          <a:bodyPr/>
          <a:lstStyle/>
          <a:p>
            <a:r>
              <a:rPr lang="en-US" smtClean="0"/>
              <a:t>Salam &amp; Istisna</a:t>
            </a:r>
            <a:endParaRPr lang="en-US"/>
          </a:p>
        </p:txBody>
      </p:sp>
      <p:sp>
        <p:nvSpPr>
          <p:cNvPr id="6" name="Slide Number Placeholder 5"/>
          <p:cNvSpPr>
            <a:spLocks noGrp="1"/>
          </p:cNvSpPr>
          <p:nvPr>
            <p:ph type="sldNum" sz="quarter" idx="12"/>
          </p:nvPr>
        </p:nvSpPr>
        <p:spPr/>
        <p:txBody>
          <a:bodyPr/>
          <a:lstStyle/>
          <a:p>
            <a:fld id="{CA82A308-5C24-4CC0-B283-30F9702CC5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691EAA-4C13-42A7-BB36-23F04160B9F0}" type="datetime1">
              <a:rPr lang="en-US" smtClean="0"/>
              <a:t>7/23/2014</a:t>
            </a:fld>
            <a:endParaRPr lang="en-US"/>
          </a:p>
        </p:txBody>
      </p:sp>
      <p:sp>
        <p:nvSpPr>
          <p:cNvPr id="6" name="Footer Placeholder 5"/>
          <p:cNvSpPr>
            <a:spLocks noGrp="1"/>
          </p:cNvSpPr>
          <p:nvPr>
            <p:ph type="ftr" sz="quarter" idx="11"/>
          </p:nvPr>
        </p:nvSpPr>
        <p:spPr/>
        <p:txBody>
          <a:bodyPr/>
          <a:lstStyle/>
          <a:p>
            <a:r>
              <a:rPr lang="en-US" smtClean="0"/>
              <a:t>Salam &amp; Istisna</a:t>
            </a:r>
            <a:endParaRPr lang="en-US"/>
          </a:p>
        </p:txBody>
      </p:sp>
      <p:sp>
        <p:nvSpPr>
          <p:cNvPr id="7" name="Slide Number Placeholder 6"/>
          <p:cNvSpPr>
            <a:spLocks noGrp="1"/>
          </p:cNvSpPr>
          <p:nvPr>
            <p:ph type="sldNum" sz="quarter" idx="12"/>
          </p:nvPr>
        </p:nvSpPr>
        <p:spPr/>
        <p:txBody>
          <a:bodyPr/>
          <a:lstStyle/>
          <a:p>
            <a:fld id="{CA82A308-5C24-4CC0-B283-30F9702CC5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49F8A0B-7110-4430-A0AC-3DF5F46CF390}" type="datetime1">
              <a:rPr lang="en-US" smtClean="0"/>
              <a:t>7/23/2014</a:t>
            </a:fld>
            <a:endParaRPr lang="en-US"/>
          </a:p>
        </p:txBody>
      </p:sp>
      <p:sp>
        <p:nvSpPr>
          <p:cNvPr id="8" name="Footer Placeholder 7"/>
          <p:cNvSpPr>
            <a:spLocks noGrp="1"/>
          </p:cNvSpPr>
          <p:nvPr>
            <p:ph type="ftr" sz="quarter" idx="11"/>
          </p:nvPr>
        </p:nvSpPr>
        <p:spPr/>
        <p:txBody>
          <a:bodyPr/>
          <a:lstStyle/>
          <a:p>
            <a:r>
              <a:rPr lang="en-US" smtClean="0"/>
              <a:t>Salam &amp; Istisna</a:t>
            </a:r>
            <a:endParaRPr lang="en-US"/>
          </a:p>
        </p:txBody>
      </p:sp>
      <p:sp>
        <p:nvSpPr>
          <p:cNvPr id="9" name="Slide Number Placeholder 8"/>
          <p:cNvSpPr>
            <a:spLocks noGrp="1"/>
          </p:cNvSpPr>
          <p:nvPr>
            <p:ph type="sldNum" sz="quarter" idx="12"/>
          </p:nvPr>
        </p:nvSpPr>
        <p:spPr/>
        <p:txBody>
          <a:bodyPr/>
          <a:lstStyle/>
          <a:p>
            <a:fld id="{CA82A308-5C24-4CC0-B283-30F9702CC54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10CE6A-3AC2-488B-AFF6-54FCCDD7D1DE}" type="datetime1">
              <a:rPr lang="en-US" smtClean="0"/>
              <a:t>7/23/2014</a:t>
            </a:fld>
            <a:endParaRPr lang="en-US"/>
          </a:p>
        </p:txBody>
      </p:sp>
      <p:sp>
        <p:nvSpPr>
          <p:cNvPr id="4" name="Footer Placeholder 3"/>
          <p:cNvSpPr>
            <a:spLocks noGrp="1"/>
          </p:cNvSpPr>
          <p:nvPr>
            <p:ph type="ftr" sz="quarter" idx="11"/>
          </p:nvPr>
        </p:nvSpPr>
        <p:spPr/>
        <p:txBody>
          <a:bodyPr/>
          <a:lstStyle/>
          <a:p>
            <a:r>
              <a:rPr lang="en-US" smtClean="0"/>
              <a:t>Salam &amp; Istisna</a:t>
            </a:r>
            <a:endParaRPr lang="en-US"/>
          </a:p>
        </p:txBody>
      </p:sp>
      <p:sp>
        <p:nvSpPr>
          <p:cNvPr id="5" name="Slide Number Placeholder 4"/>
          <p:cNvSpPr>
            <a:spLocks noGrp="1"/>
          </p:cNvSpPr>
          <p:nvPr>
            <p:ph type="sldNum" sz="quarter" idx="12"/>
          </p:nvPr>
        </p:nvSpPr>
        <p:spPr/>
        <p:txBody>
          <a:bodyPr/>
          <a:lstStyle/>
          <a:p>
            <a:fld id="{CA82A308-5C24-4CC0-B283-30F9702CC54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66E8E2-D910-4933-9E4D-C7323EED1CF4}" type="datetime1">
              <a:rPr lang="en-US" smtClean="0"/>
              <a:t>7/23/2014</a:t>
            </a:fld>
            <a:endParaRPr lang="en-US"/>
          </a:p>
        </p:txBody>
      </p:sp>
      <p:sp>
        <p:nvSpPr>
          <p:cNvPr id="3" name="Footer Placeholder 2"/>
          <p:cNvSpPr>
            <a:spLocks noGrp="1"/>
          </p:cNvSpPr>
          <p:nvPr>
            <p:ph type="ftr" sz="quarter" idx="11"/>
          </p:nvPr>
        </p:nvSpPr>
        <p:spPr/>
        <p:txBody>
          <a:bodyPr/>
          <a:lstStyle/>
          <a:p>
            <a:r>
              <a:rPr lang="en-US" smtClean="0"/>
              <a:t>Salam &amp; Istisna</a:t>
            </a:r>
            <a:endParaRPr lang="en-US"/>
          </a:p>
        </p:txBody>
      </p:sp>
      <p:sp>
        <p:nvSpPr>
          <p:cNvPr id="4" name="Slide Number Placeholder 3"/>
          <p:cNvSpPr>
            <a:spLocks noGrp="1"/>
          </p:cNvSpPr>
          <p:nvPr>
            <p:ph type="sldNum" sz="quarter" idx="12"/>
          </p:nvPr>
        </p:nvSpPr>
        <p:spPr/>
        <p:txBody>
          <a:bodyPr/>
          <a:lstStyle/>
          <a:p>
            <a:fld id="{CA82A308-5C24-4CC0-B283-30F9702CC54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286745-FD45-49B0-AADF-F08C84A5CB5D}" type="datetime1">
              <a:rPr lang="en-US" smtClean="0"/>
              <a:t>7/23/2014</a:t>
            </a:fld>
            <a:endParaRPr lang="en-US"/>
          </a:p>
        </p:txBody>
      </p:sp>
      <p:sp>
        <p:nvSpPr>
          <p:cNvPr id="6" name="Footer Placeholder 5"/>
          <p:cNvSpPr>
            <a:spLocks noGrp="1"/>
          </p:cNvSpPr>
          <p:nvPr>
            <p:ph type="ftr" sz="quarter" idx="11"/>
          </p:nvPr>
        </p:nvSpPr>
        <p:spPr/>
        <p:txBody>
          <a:bodyPr/>
          <a:lstStyle/>
          <a:p>
            <a:r>
              <a:rPr lang="en-US" smtClean="0"/>
              <a:t>Salam &amp; Istisna</a:t>
            </a:r>
            <a:endParaRPr lang="en-US"/>
          </a:p>
        </p:txBody>
      </p:sp>
      <p:sp>
        <p:nvSpPr>
          <p:cNvPr id="7" name="Slide Number Placeholder 6"/>
          <p:cNvSpPr>
            <a:spLocks noGrp="1"/>
          </p:cNvSpPr>
          <p:nvPr>
            <p:ph type="sldNum" sz="quarter" idx="12"/>
          </p:nvPr>
        </p:nvSpPr>
        <p:spPr/>
        <p:txBody>
          <a:bodyPr/>
          <a:lstStyle/>
          <a:p>
            <a:fld id="{CA82A308-5C24-4CC0-B283-30F9702CC54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73B1DB-8E51-492D-A7FB-F68428096B2D}" type="datetime1">
              <a:rPr lang="en-US" smtClean="0"/>
              <a:t>7/23/2014</a:t>
            </a:fld>
            <a:endParaRPr lang="en-US"/>
          </a:p>
        </p:txBody>
      </p:sp>
      <p:sp>
        <p:nvSpPr>
          <p:cNvPr id="6" name="Footer Placeholder 5"/>
          <p:cNvSpPr>
            <a:spLocks noGrp="1"/>
          </p:cNvSpPr>
          <p:nvPr>
            <p:ph type="ftr" sz="quarter" idx="11"/>
          </p:nvPr>
        </p:nvSpPr>
        <p:spPr/>
        <p:txBody>
          <a:bodyPr/>
          <a:lstStyle/>
          <a:p>
            <a:r>
              <a:rPr lang="en-US" smtClean="0"/>
              <a:t>Salam &amp; Istisna</a:t>
            </a:r>
            <a:endParaRPr lang="en-US"/>
          </a:p>
        </p:txBody>
      </p:sp>
      <p:sp>
        <p:nvSpPr>
          <p:cNvPr id="7" name="Slide Number Placeholder 6"/>
          <p:cNvSpPr>
            <a:spLocks noGrp="1"/>
          </p:cNvSpPr>
          <p:nvPr>
            <p:ph type="sldNum" sz="quarter" idx="12"/>
          </p:nvPr>
        </p:nvSpPr>
        <p:spPr/>
        <p:txBody>
          <a:bodyPr/>
          <a:lstStyle/>
          <a:p>
            <a:fld id="{CA82A308-5C24-4CC0-B283-30F9702CC54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E7AB51-35E8-4252-9E17-ADB15B7809CC}" type="datetime1">
              <a:rPr lang="en-US" smtClean="0"/>
              <a:t>7/23/2014</a:t>
            </a:fld>
            <a:endParaRPr lang="en-US"/>
          </a:p>
        </p:txBody>
      </p:sp>
      <p:sp>
        <p:nvSpPr>
          <p:cNvPr id="5" name="Footer Placeholder 4"/>
          <p:cNvSpPr>
            <a:spLocks noGrp="1"/>
          </p:cNvSpPr>
          <p:nvPr>
            <p:ph type="ftr" sz="quarter" idx="11"/>
          </p:nvPr>
        </p:nvSpPr>
        <p:spPr/>
        <p:txBody>
          <a:bodyPr/>
          <a:lstStyle/>
          <a:p>
            <a:r>
              <a:rPr lang="en-US" smtClean="0"/>
              <a:t>Salam &amp; Istisna</a:t>
            </a:r>
            <a:endParaRPr lang="en-US"/>
          </a:p>
        </p:txBody>
      </p:sp>
      <p:sp>
        <p:nvSpPr>
          <p:cNvPr id="6" name="Slide Number Placeholder 5"/>
          <p:cNvSpPr>
            <a:spLocks noGrp="1"/>
          </p:cNvSpPr>
          <p:nvPr>
            <p:ph type="sldNum" sz="quarter" idx="12"/>
          </p:nvPr>
        </p:nvSpPr>
        <p:spPr/>
        <p:txBody>
          <a:bodyPr/>
          <a:lstStyle/>
          <a:p>
            <a:fld id="{CA82A308-5C24-4CC0-B283-30F9702CC54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E2051F-7F62-4A02-B262-59F98967274D}" type="datetime1">
              <a:rPr lang="en-US" smtClean="0"/>
              <a:t>7/23/2014</a:t>
            </a:fld>
            <a:endParaRPr lang="en-US"/>
          </a:p>
        </p:txBody>
      </p:sp>
      <p:sp>
        <p:nvSpPr>
          <p:cNvPr id="5" name="Footer Placeholder 4"/>
          <p:cNvSpPr>
            <a:spLocks noGrp="1"/>
          </p:cNvSpPr>
          <p:nvPr>
            <p:ph type="ftr" sz="quarter" idx="11"/>
          </p:nvPr>
        </p:nvSpPr>
        <p:spPr/>
        <p:txBody>
          <a:bodyPr/>
          <a:lstStyle/>
          <a:p>
            <a:r>
              <a:rPr lang="en-US" smtClean="0"/>
              <a:t>Salam &amp; Istisna</a:t>
            </a:r>
            <a:endParaRPr lang="en-US"/>
          </a:p>
        </p:txBody>
      </p:sp>
      <p:sp>
        <p:nvSpPr>
          <p:cNvPr id="6" name="Slide Number Placeholder 5"/>
          <p:cNvSpPr>
            <a:spLocks noGrp="1"/>
          </p:cNvSpPr>
          <p:nvPr>
            <p:ph type="sldNum" sz="quarter" idx="12"/>
          </p:nvPr>
        </p:nvSpPr>
        <p:spPr/>
        <p:txBody>
          <a:bodyPr/>
          <a:lstStyle/>
          <a:p>
            <a:fld id="{CA82A308-5C24-4CC0-B283-30F9702CC54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94824F-33BB-4491-BE98-26F818D2E504}" type="datetime1">
              <a:rPr lang="en-US" smtClean="0"/>
              <a:t>7/23/2014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Salam &amp; Istisna</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82A308-5C24-4CC0-B283-30F9702CC54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990600"/>
            <a:ext cx="7772400" cy="4800600"/>
          </a:xfrm>
        </p:spPr>
        <p:txBody>
          <a:bodyPr/>
          <a:lstStyle/>
          <a:p>
            <a:pPr algn="l"/>
            <a:endParaRPr lang="en-US" dirty="0"/>
          </a:p>
        </p:txBody>
      </p:sp>
      <p:pic>
        <p:nvPicPr>
          <p:cNvPr id="5" name="Picture 3" descr="C:\Users\Dell\Desktop\bismillah.jpe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Footer Placeholder 5"/>
          <p:cNvSpPr>
            <a:spLocks noGrp="1"/>
          </p:cNvSpPr>
          <p:nvPr>
            <p:ph type="ftr" sz="quarter" idx="11"/>
          </p:nvPr>
        </p:nvSpPr>
        <p:spPr/>
        <p:txBody>
          <a:bodyPr/>
          <a:lstStyle/>
          <a:p>
            <a:r>
              <a:rPr lang="en-US" smtClean="0"/>
              <a:t>Salam &amp; Istisna</a:t>
            </a:r>
            <a:endParaRPr lang="en-US" dirty="0"/>
          </a:p>
        </p:txBody>
      </p:sp>
      <p:sp>
        <p:nvSpPr>
          <p:cNvPr id="7" name="Slide Number Placeholder 6"/>
          <p:cNvSpPr>
            <a:spLocks noGrp="1"/>
          </p:cNvSpPr>
          <p:nvPr>
            <p:ph type="sldNum" sz="quarter" idx="12"/>
          </p:nvPr>
        </p:nvSpPr>
        <p:spPr/>
        <p:txBody>
          <a:bodyPr/>
          <a:lstStyle/>
          <a:p>
            <a:fld id="{CA82A308-5C24-4CC0-B283-30F9702CC54A}"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Salam </a:t>
            </a:r>
            <a:endParaRPr lang="en-US" dirty="0">
              <a:latin typeface="Agency FB" pitchFamily="34" charset="0"/>
            </a:endParaRPr>
          </a:p>
        </p:txBody>
      </p:sp>
      <p:sp>
        <p:nvSpPr>
          <p:cNvPr id="3" name="Subtitle 2"/>
          <p:cNvSpPr>
            <a:spLocks noGrp="1"/>
          </p:cNvSpPr>
          <p:nvPr>
            <p:ph type="subTitle" idx="1"/>
          </p:nvPr>
        </p:nvSpPr>
        <p:spPr>
          <a:xfrm>
            <a:off x="533400" y="1752600"/>
            <a:ext cx="7772400" cy="4800600"/>
          </a:xfrm>
        </p:spPr>
        <p:txBody>
          <a:bodyPr/>
          <a:lstStyle/>
          <a:p>
            <a:endParaRPr lang="en-US" b="1" dirty="0" smtClean="0"/>
          </a:p>
          <a:p>
            <a:r>
              <a:rPr lang="en-US" b="1" dirty="0" smtClean="0"/>
              <a:t>LECTURE</a:t>
            </a:r>
          </a:p>
          <a:p>
            <a:endParaRPr lang="en-US" b="1" dirty="0" smtClean="0"/>
          </a:p>
          <a:p>
            <a:r>
              <a:rPr lang="en-US" b="1" dirty="0" smtClean="0"/>
              <a:t>By</a:t>
            </a:r>
          </a:p>
          <a:p>
            <a:endParaRPr lang="en-US" b="1" dirty="0" smtClean="0"/>
          </a:p>
          <a:p>
            <a:r>
              <a:rPr lang="en-US" b="1" dirty="0" smtClean="0"/>
              <a:t>Dr. Syed Zulfiqar Ali Shah</a:t>
            </a:r>
            <a:endParaRPr lang="en-US" b="1" dirty="0"/>
          </a:p>
        </p:txBody>
      </p:sp>
      <p:sp>
        <p:nvSpPr>
          <p:cNvPr id="4" name="Footer Placeholder 3"/>
          <p:cNvSpPr>
            <a:spLocks noGrp="1"/>
          </p:cNvSpPr>
          <p:nvPr>
            <p:ph type="ftr" sz="quarter" idx="11"/>
          </p:nvPr>
        </p:nvSpPr>
        <p:spPr>
          <a:xfrm>
            <a:off x="3124200" y="6248400"/>
            <a:ext cx="2971800" cy="473075"/>
          </a:xfrm>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a:xfrm>
            <a:off x="533400" y="228600"/>
            <a:ext cx="7772400" cy="1470025"/>
          </a:xfrm>
        </p:spPr>
        <p:txBody>
          <a:bodyPr/>
          <a:lstStyle/>
          <a:p>
            <a:pPr eaLnBrk="1" hangingPunct="1"/>
            <a:r>
              <a:rPr lang="en-US" dirty="0" smtClean="0">
                <a:latin typeface="Agency FB" pitchFamily="34" charset="0"/>
              </a:rPr>
              <a:t>Summary of </a:t>
            </a:r>
            <a:r>
              <a:rPr lang="en-US" smtClean="0">
                <a:latin typeface="Agency FB" pitchFamily="34" charset="0"/>
              </a:rPr>
              <a:t>Last Lecture</a:t>
            </a:r>
            <a:endParaRPr lang="en-US" dirty="0" smtClean="0">
              <a:latin typeface="Agency FB" pitchFamily="34" charset="0"/>
            </a:endParaRPr>
          </a:p>
        </p:txBody>
      </p:sp>
      <p:sp>
        <p:nvSpPr>
          <p:cNvPr id="23555" name="Subtitle 2"/>
          <p:cNvSpPr>
            <a:spLocks noGrp="1"/>
          </p:cNvSpPr>
          <p:nvPr>
            <p:ph type="subTitle" idx="1"/>
          </p:nvPr>
        </p:nvSpPr>
        <p:spPr>
          <a:xfrm>
            <a:off x="533400" y="1752600"/>
            <a:ext cx="7772400" cy="4495800"/>
          </a:xfrm>
        </p:spPr>
        <p:txBody>
          <a:bodyPr/>
          <a:lstStyle/>
          <a:p>
            <a:pPr algn="just" eaLnBrk="1" hangingPunct="1">
              <a:buFont typeface="Arial" charset="0"/>
              <a:buChar char="•"/>
            </a:pPr>
            <a:r>
              <a:rPr lang="en-US" smtClean="0">
                <a:solidFill>
                  <a:schemeClr val="tx1"/>
                </a:solidFill>
              </a:rPr>
              <a:t>Summary of Guidelines For Islamic Bankers on Ijarah</a:t>
            </a:r>
          </a:p>
          <a:p>
            <a:pPr lvl="1" algn="just" eaLnBrk="1" hangingPunct="1">
              <a:buFont typeface="Arial" charset="0"/>
              <a:buChar char="•"/>
            </a:pPr>
            <a:r>
              <a:rPr lang="en-US" sz="2200" smtClean="0">
                <a:solidFill>
                  <a:schemeClr val="tx1"/>
                </a:solidFill>
              </a:rPr>
              <a:t>Risk mitigation in case of Ijarah</a:t>
            </a:r>
          </a:p>
          <a:p>
            <a:pPr lvl="1" algn="just" eaLnBrk="1" hangingPunct="1">
              <a:buFont typeface="Arial" charset="0"/>
              <a:buChar char="•"/>
            </a:pPr>
            <a:r>
              <a:rPr lang="en-US" sz="2200" smtClean="0">
                <a:solidFill>
                  <a:schemeClr val="tx1"/>
                </a:solidFill>
              </a:rPr>
              <a:t>Auto Ijarah compared with conventional leasing products</a:t>
            </a:r>
          </a:p>
          <a:p>
            <a:pPr lvl="1" algn="just" eaLnBrk="1" hangingPunct="1">
              <a:buFont typeface="Arial" charset="0"/>
              <a:buChar char="•"/>
            </a:pPr>
            <a:r>
              <a:rPr lang="en-US" sz="2200" smtClean="0">
                <a:solidFill>
                  <a:schemeClr val="tx1"/>
                </a:solidFill>
              </a:rPr>
              <a:t>A hypothetical case study on Ijarah</a:t>
            </a:r>
          </a:p>
          <a:p>
            <a:pPr lvl="1" algn="just" eaLnBrk="1" hangingPunct="1">
              <a:buFont typeface="Arial" charset="0"/>
              <a:buChar char="•"/>
            </a:pPr>
            <a:r>
              <a:rPr lang="en-US" sz="2200" smtClean="0">
                <a:solidFill>
                  <a:schemeClr val="tx1"/>
                </a:solidFill>
              </a:rPr>
              <a:t>Accounting treatment of Ijarah</a:t>
            </a:r>
          </a:p>
          <a:p>
            <a:pPr algn="just" eaLnBrk="1" hangingPunct="1">
              <a:buFont typeface="Arial" charset="0"/>
              <a:buChar char="•"/>
            </a:pPr>
            <a:endParaRPr lang="en-US"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pPr>
              <a:defRPr/>
            </a:pPr>
            <a:r>
              <a:rPr lang="en-US" smtClean="0"/>
              <a:t>Salam &amp; Istisna</a:t>
            </a:r>
            <a:endParaRPr lang="en-US" dirty="0"/>
          </a:p>
        </p:txBody>
      </p:sp>
      <p:sp>
        <p:nvSpPr>
          <p:cNvPr id="5" name="Slide Number Placeholder 4"/>
          <p:cNvSpPr>
            <a:spLocks noGrp="1"/>
          </p:cNvSpPr>
          <p:nvPr>
            <p:ph type="sldNum" sz="quarter" idx="12"/>
          </p:nvPr>
        </p:nvSpPr>
        <p:spPr/>
        <p:txBody>
          <a:bodyPr/>
          <a:lstStyle/>
          <a:p>
            <a:pPr>
              <a:defRPr/>
            </a:pPr>
            <a:fld id="{6BD6584A-A46E-474A-B1D6-B0A160C896E1}" type="slidenum">
              <a:rPr lang="en-US"/>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Layout</a:t>
            </a:r>
            <a:endParaRPr lang="en-US" dirty="0">
              <a:latin typeface="Agency FB" pitchFamily="34" charset="0"/>
            </a:endParaRPr>
          </a:p>
        </p:txBody>
      </p:sp>
      <p:sp>
        <p:nvSpPr>
          <p:cNvPr id="3" name="Subtitle 2"/>
          <p:cNvSpPr>
            <a:spLocks noGrp="1"/>
          </p:cNvSpPr>
          <p:nvPr>
            <p:ph type="subTitle" idx="1"/>
          </p:nvPr>
        </p:nvSpPr>
        <p:spPr>
          <a:xfrm>
            <a:off x="533400" y="1752600"/>
            <a:ext cx="7772400" cy="4495800"/>
          </a:xfrm>
        </p:spPr>
        <p:txBody>
          <a:bodyPr>
            <a:normAutofit/>
          </a:bodyPr>
          <a:lstStyle/>
          <a:p>
            <a:pPr algn="just">
              <a:buFont typeface="Arial" pitchFamily="34" charset="0"/>
              <a:buChar char="•"/>
            </a:pPr>
            <a:r>
              <a:rPr lang="en-US" dirty="0" smtClean="0">
                <a:solidFill>
                  <a:schemeClr val="tx1"/>
                </a:solidFill>
              </a:rPr>
              <a:t>Introduction</a:t>
            </a:r>
          </a:p>
          <a:p>
            <a:pPr algn="just">
              <a:buFont typeface="Arial" pitchFamily="34" charset="0"/>
              <a:buChar char="•"/>
            </a:pPr>
            <a:r>
              <a:rPr lang="en-US" dirty="0" err="1" smtClean="0">
                <a:solidFill>
                  <a:schemeClr val="tx1"/>
                </a:solidFill>
              </a:rPr>
              <a:t>Bai</a:t>
            </a:r>
            <a:r>
              <a:rPr lang="en-US" dirty="0" smtClean="0">
                <a:solidFill>
                  <a:schemeClr val="tx1"/>
                </a:solidFill>
              </a:rPr>
              <a:t>’ Salam/</a:t>
            </a:r>
            <a:r>
              <a:rPr lang="en-US" dirty="0" err="1" smtClean="0">
                <a:solidFill>
                  <a:schemeClr val="tx1"/>
                </a:solidFill>
              </a:rPr>
              <a:t>Salaf</a:t>
            </a:r>
            <a:endParaRPr lang="en-US" dirty="0" smtClean="0">
              <a:solidFill>
                <a:schemeClr val="tx1"/>
              </a:solidFill>
            </a:endParaRPr>
          </a:p>
          <a:p>
            <a:pPr algn="just">
              <a:buFont typeface="Arial" pitchFamily="34" charset="0"/>
              <a:buChar char="•"/>
            </a:pPr>
            <a:r>
              <a:rPr lang="en-US" dirty="0" smtClean="0">
                <a:solidFill>
                  <a:schemeClr val="tx1"/>
                </a:solidFill>
              </a:rPr>
              <a:t>Benefits of Salam &amp; The Economic Role of </a:t>
            </a:r>
            <a:r>
              <a:rPr lang="en-US" dirty="0" err="1" smtClean="0">
                <a:solidFill>
                  <a:schemeClr val="tx1"/>
                </a:solidFill>
              </a:rPr>
              <a:t>Bai</a:t>
            </a:r>
            <a:r>
              <a:rPr lang="en-US" dirty="0" smtClean="0">
                <a:solidFill>
                  <a:schemeClr val="tx1"/>
                </a:solidFill>
              </a:rPr>
              <a:t>’ Salam</a:t>
            </a:r>
          </a:p>
          <a:p>
            <a:pPr algn="just">
              <a:buFont typeface="Arial" pitchFamily="34" charset="0"/>
              <a:buChar char="•"/>
            </a:pPr>
            <a:r>
              <a:rPr lang="en-US" dirty="0" smtClean="0">
                <a:solidFill>
                  <a:schemeClr val="tx1"/>
                </a:solidFill>
              </a:rPr>
              <a:t>Features of </a:t>
            </a:r>
            <a:r>
              <a:rPr lang="en-US" dirty="0">
                <a:solidFill>
                  <a:schemeClr val="tx1"/>
                </a:solidFill>
              </a:rPr>
              <a:t>a</a:t>
            </a:r>
            <a:r>
              <a:rPr lang="en-US" dirty="0" smtClean="0">
                <a:solidFill>
                  <a:schemeClr val="tx1"/>
                </a:solidFill>
              </a:rPr>
              <a:t> Valid Salam Contract</a:t>
            </a:r>
          </a:p>
          <a:p>
            <a:pPr algn="just">
              <a:buFont typeface="Arial" pitchFamily="34" charset="0"/>
              <a:buChar char="•"/>
            </a:pPr>
            <a:r>
              <a:rPr lang="en-US" dirty="0" smtClean="0">
                <a:solidFill>
                  <a:schemeClr val="tx1"/>
                </a:solidFill>
              </a:rPr>
              <a:t>Security, Pledge &amp; Liability of The Sureties</a:t>
            </a:r>
          </a:p>
          <a:p>
            <a:pPr algn="just">
              <a:buFont typeface="Arial" pitchFamily="34" charset="0"/>
              <a:buChar char="•"/>
            </a:pPr>
            <a:r>
              <a:rPr lang="en-US" dirty="0" smtClean="0">
                <a:solidFill>
                  <a:schemeClr val="tx1"/>
                </a:solidFill>
              </a:rPr>
              <a:t>Disposing of The Goods Purchased on Salam</a:t>
            </a:r>
          </a:p>
        </p:txBody>
      </p:sp>
      <p:sp>
        <p:nvSpPr>
          <p:cNvPr id="4" name="Footer Placeholder 3"/>
          <p:cNvSpPr>
            <a:spLocks noGrp="1"/>
          </p:cNvSpPr>
          <p:nvPr>
            <p:ph type="ftr" sz="quarter" idx="11"/>
          </p:nvPr>
        </p:nvSpPr>
        <p:spPr>
          <a:xfrm>
            <a:off x="3124200" y="6232525"/>
            <a:ext cx="2895600" cy="625475"/>
          </a:xfrm>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Layout	(Cont’d)</a:t>
            </a:r>
            <a:endParaRPr lang="en-US" dirty="0">
              <a:latin typeface="Agency FB" pitchFamily="34" charset="0"/>
            </a:endParaRPr>
          </a:p>
        </p:txBody>
      </p:sp>
      <p:sp>
        <p:nvSpPr>
          <p:cNvPr id="3" name="Subtitle 2"/>
          <p:cNvSpPr>
            <a:spLocks noGrp="1"/>
          </p:cNvSpPr>
          <p:nvPr>
            <p:ph type="subTitle" idx="1"/>
          </p:nvPr>
        </p:nvSpPr>
        <p:spPr>
          <a:xfrm>
            <a:off x="533400" y="1752600"/>
            <a:ext cx="7772400" cy="4495800"/>
          </a:xfrm>
        </p:spPr>
        <p:txBody>
          <a:bodyPr>
            <a:normAutofit/>
          </a:bodyPr>
          <a:lstStyle/>
          <a:p>
            <a:pPr algn="just">
              <a:buFont typeface="Arial" pitchFamily="34" charset="0"/>
              <a:buChar char="•"/>
            </a:pPr>
            <a:r>
              <a:rPr lang="en-US" dirty="0" smtClean="0">
                <a:solidFill>
                  <a:schemeClr val="tx1"/>
                </a:solidFill>
              </a:rPr>
              <a:t>Salam-Post Execution Scenarios</a:t>
            </a:r>
          </a:p>
          <a:p>
            <a:pPr algn="l">
              <a:buFont typeface="Arial" pitchFamily="34" charset="0"/>
              <a:buChar char="•"/>
            </a:pPr>
            <a:r>
              <a:rPr lang="en-US" dirty="0" smtClean="0">
                <a:solidFill>
                  <a:schemeClr val="tx1"/>
                </a:solidFill>
              </a:rPr>
              <a:t>Salam Based Securitization-Salam certificates/</a:t>
            </a:r>
            <a:r>
              <a:rPr lang="en-US" dirty="0" err="1" smtClean="0">
                <a:solidFill>
                  <a:schemeClr val="tx1"/>
                </a:solidFill>
              </a:rPr>
              <a:t>Sukuk</a:t>
            </a:r>
            <a:r>
              <a:rPr lang="en-US" dirty="0" smtClean="0">
                <a:solidFill>
                  <a:schemeClr val="tx1"/>
                </a:solidFill>
              </a:rPr>
              <a:t> </a:t>
            </a:r>
          </a:p>
          <a:p>
            <a:pPr algn="just">
              <a:buFont typeface="Arial" pitchFamily="34" charset="0"/>
              <a:buChar char="•"/>
            </a:pPr>
            <a:r>
              <a:rPr lang="en-US" dirty="0" smtClean="0">
                <a:solidFill>
                  <a:schemeClr val="tx1"/>
                </a:solidFill>
              </a:rPr>
              <a:t>Summary Of Salam Rules</a:t>
            </a:r>
          </a:p>
          <a:p>
            <a:pPr algn="just">
              <a:buFont typeface="Arial" pitchFamily="34" charset="0"/>
              <a:buChar char="•"/>
            </a:pPr>
            <a:r>
              <a:rPr lang="en-US" dirty="0" smtClean="0">
                <a:solidFill>
                  <a:schemeClr val="tx1"/>
                </a:solidFill>
              </a:rPr>
              <a:t>Salam as a Financing Technique By Banks</a:t>
            </a:r>
          </a:p>
          <a:p>
            <a:pPr algn="just">
              <a:buFont typeface="Arial" pitchFamily="34" charset="0"/>
              <a:buChar char="•"/>
            </a:pPr>
            <a:r>
              <a:rPr lang="en-US" dirty="0" err="1" smtClean="0">
                <a:solidFill>
                  <a:schemeClr val="tx1"/>
                </a:solidFill>
              </a:rPr>
              <a:t>Istisna</a:t>
            </a:r>
            <a:endParaRPr lang="en-US" dirty="0" smtClean="0">
              <a:solidFill>
                <a:schemeClr val="tx1"/>
              </a:solidFill>
            </a:endParaRPr>
          </a:p>
          <a:p>
            <a:pPr algn="just"/>
            <a:endParaRPr lang="en-US" dirty="0" smtClean="0">
              <a:solidFill>
                <a:schemeClr val="tx1"/>
              </a:solidFill>
            </a:endParaRPr>
          </a:p>
          <a:p>
            <a:pPr algn="l">
              <a:buFont typeface="Arial" pitchFamily="34" charset="0"/>
              <a:buChar char="•"/>
            </a:pPr>
            <a:endParaRPr lang="en-US"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229600" cy="1143000"/>
          </a:xfrm>
        </p:spPr>
        <p:txBody>
          <a:bodyPr/>
          <a:lstStyle/>
          <a:p>
            <a:r>
              <a:rPr lang="en-US" dirty="0" smtClean="0"/>
              <a:t>INTRODUCTION</a:t>
            </a:r>
            <a:endParaRPr lang="en-US" dirty="0"/>
          </a:p>
        </p:txBody>
      </p:sp>
      <p:sp>
        <p:nvSpPr>
          <p:cNvPr id="4" name="Footer Placeholder 3"/>
          <p:cNvSpPr>
            <a:spLocks noGrp="1"/>
          </p:cNvSpPr>
          <p:nvPr>
            <p:ph type="ftr" sz="quarter" idx="11"/>
          </p:nvPr>
        </p:nvSpPr>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lstStyle/>
          <a:p>
            <a:r>
              <a:rPr lang="en-US" dirty="0" smtClean="0">
                <a:latin typeface="Agency FB" pitchFamily="34" charset="0"/>
              </a:rPr>
              <a:t>Introduction</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a:solidFill>
                  <a:schemeClr val="tx1"/>
                </a:solidFill>
              </a:rPr>
              <a:t>T</a:t>
            </a:r>
            <a:r>
              <a:rPr lang="en-US" sz="2200" dirty="0" smtClean="0">
                <a:solidFill>
                  <a:schemeClr val="tx1"/>
                </a:solidFill>
              </a:rPr>
              <a:t>here are three basic conditions for the validity of a sale. These are: the commodity to be sold must exist; the seller should have acquired the ownership of that commodity and as such its possible risks; and the commodity must be in the physical or constructive possession of the seller. These conditions are imposed to avoid the possibility of </a:t>
            </a:r>
            <a:r>
              <a:rPr lang="en-US" sz="2200" dirty="0" err="1" smtClean="0">
                <a:solidFill>
                  <a:schemeClr val="tx1"/>
                </a:solidFill>
              </a:rPr>
              <a:t>Gharar</a:t>
            </a:r>
            <a:r>
              <a:rPr lang="en-US" sz="2200" dirty="0" smtClean="0">
                <a:solidFill>
                  <a:schemeClr val="tx1"/>
                </a:solidFill>
              </a:rPr>
              <a:t> and dispute regarding the subject matter. However, there are two exceptions: Salam and Istisna‘a. Exception is accorded on the ground that some conditions have been advised, fulfillment of which renders them free from </a:t>
            </a:r>
            <a:r>
              <a:rPr lang="en-US" sz="2200" dirty="0" err="1" smtClean="0">
                <a:solidFill>
                  <a:schemeClr val="tx1"/>
                </a:solidFill>
              </a:rPr>
              <a:t>Gharar</a:t>
            </a:r>
            <a:r>
              <a:rPr lang="en-US" sz="2200" dirty="0" smtClean="0">
                <a:solidFill>
                  <a:schemeClr val="tx1"/>
                </a:solidFill>
              </a:rPr>
              <a:t>. As in both of these sales delivery of the subject matter is deferred to the future, these can be termed forward sales. In the Islamic framework, commodity markets can exist for the future delivery of goods subject to the rules relating to Salam and Istisna‘a. The modern futures markets that deal in futures like options, derivatives, swaps, etc. do not qualify under these rules.</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229600" cy="1143000"/>
          </a:xfrm>
        </p:spPr>
        <p:txBody>
          <a:bodyPr/>
          <a:lstStyle/>
          <a:p>
            <a:r>
              <a:rPr lang="en-US" dirty="0" err="1" smtClean="0"/>
              <a:t>BAI</a:t>
            </a:r>
            <a:r>
              <a:rPr lang="en-US" dirty="0" smtClean="0"/>
              <a:t>’ SALAM/</a:t>
            </a:r>
            <a:r>
              <a:rPr lang="en-US" dirty="0" err="1" smtClean="0"/>
              <a:t>SALAF</a:t>
            </a:r>
            <a:endParaRPr lang="en-US" dirty="0"/>
          </a:p>
        </p:txBody>
      </p:sp>
      <p:sp>
        <p:nvSpPr>
          <p:cNvPr id="4" name="Footer Placeholder 3"/>
          <p:cNvSpPr>
            <a:spLocks noGrp="1"/>
          </p:cNvSpPr>
          <p:nvPr>
            <p:ph type="ftr" sz="quarter" idx="11"/>
          </p:nvPr>
        </p:nvSpPr>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lstStyle/>
          <a:p>
            <a:r>
              <a:rPr lang="en-US" dirty="0" err="1" smtClean="0">
                <a:latin typeface="Agency FB" pitchFamily="34" charset="0"/>
              </a:rPr>
              <a:t>Bai</a:t>
            </a:r>
            <a:r>
              <a:rPr lang="en-US" dirty="0" smtClean="0">
                <a:latin typeface="Agency FB" pitchFamily="34" charset="0"/>
              </a:rPr>
              <a:t>’ Salam/</a:t>
            </a:r>
            <a:r>
              <a:rPr lang="en-US" dirty="0" err="1" smtClean="0">
                <a:latin typeface="Agency FB" pitchFamily="34" charset="0"/>
              </a:rPr>
              <a:t>Salaf</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err="1" smtClean="0">
                <a:solidFill>
                  <a:schemeClr val="tx1"/>
                </a:solidFill>
              </a:rPr>
              <a:t>Bai</a:t>
            </a:r>
            <a:r>
              <a:rPr lang="en-US" sz="2200" dirty="0" smtClean="0">
                <a:solidFill>
                  <a:schemeClr val="tx1"/>
                </a:solidFill>
              </a:rPr>
              <a:t>‘ Salam is an ancient form of forward contract wherein the price was paid in advance at the time of making the contract for prescribed goods to be delivered later. The two terms “Salam” and “</a:t>
            </a:r>
            <a:r>
              <a:rPr lang="en-US" sz="2200" dirty="0" err="1" smtClean="0">
                <a:solidFill>
                  <a:schemeClr val="tx1"/>
                </a:solidFill>
              </a:rPr>
              <a:t>Salaf</a:t>
            </a:r>
            <a:r>
              <a:rPr lang="en-US" sz="2200" dirty="0" smtClean="0">
                <a:solidFill>
                  <a:schemeClr val="tx1"/>
                </a:solidFill>
              </a:rPr>
              <a:t>” have been used interchangeably in </a:t>
            </a:r>
            <a:r>
              <a:rPr lang="en-US" sz="2200" dirty="0" err="1" smtClean="0">
                <a:solidFill>
                  <a:schemeClr val="tx1"/>
                </a:solidFill>
              </a:rPr>
              <a:t>Hadith</a:t>
            </a:r>
            <a:r>
              <a:rPr lang="en-US" sz="2200" dirty="0" smtClean="0">
                <a:solidFill>
                  <a:schemeClr val="tx1"/>
                </a:solidFill>
              </a:rPr>
              <a:t> literature to describe the contract for future delivery of specified goods with up-front payment of the price. The parties stipulate a certain time for supply of goods of specified quantity and quality. This is contrary to </a:t>
            </a:r>
            <a:r>
              <a:rPr lang="en-US" sz="2200" dirty="0" err="1" smtClean="0">
                <a:solidFill>
                  <a:schemeClr val="tx1"/>
                </a:solidFill>
              </a:rPr>
              <a:t>Bai</a:t>
            </a:r>
            <a:r>
              <a:rPr lang="en-US" sz="2200" dirty="0" smtClean="0">
                <a:solidFill>
                  <a:schemeClr val="tx1"/>
                </a:solidFill>
              </a:rPr>
              <a:t>‘ </a:t>
            </a:r>
            <a:r>
              <a:rPr lang="en-US" sz="2200" dirty="0" err="1" smtClean="0">
                <a:solidFill>
                  <a:schemeClr val="tx1"/>
                </a:solidFill>
              </a:rPr>
              <a:t>Mu’ajjal</a:t>
            </a:r>
            <a:r>
              <a:rPr lang="en-US" sz="2200" dirty="0" smtClean="0">
                <a:solidFill>
                  <a:schemeClr val="tx1"/>
                </a:solidFill>
              </a:rPr>
              <a:t>, in which goods are delivered to the purchaser in advance and the agreed price is paid at a stipulated date in the future. The word </a:t>
            </a:r>
            <a:r>
              <a:rPr lang="en-US" sz="2200" dirty="0" err="1" smtClean="0">
                <a:solidFill>
                  <a:schemeClr val="tx1"/>
                </a:solidFill>
              </a:rPr>
              <a:t>Salaf</a:t>
            </a:r>
            <a:r>
              <a:rPr lang="en-US" sz="2200" dirty="0" smtClean="0">
                <a:solidFill>
                  <a:schemeClr val="tx1"/>
                </a:solidFill>
              </a:rPr>
              <a:t> or </a:t>
            </a:r>
            <a:r>
              <a:rPr lang="en-US" sz="2200" dirty="0" err="1" smtClean="0">
                <a:solidFill>
                  <a:schemeClr val="tx1"/>
                </a:solidFill>
              </a:rPr>
              <a:t>Taslif</a:t>
            </a:r>
            <a:r>
              <a:rPr lang="en-US" sz="2200" dirty="0" smtClean="0">
                <a:solidFill>
                  <a:schemeClr val="tx1"/>
                </a:solidFill>
              </a:rPr>
              <a:t>, which literally means payment in advance, referring to a sale by advance payment, was used by jurists of </a:t>
            </a:r>
            <a:r>
              <a:rPr lang="en-US" sz="2200" dirty="0" err="1" smtClean="0">
                <a:solidFill>
                  <a:schemeClr val="tx1"/>
                </a:solidFill>
              </a:rPr>
              <a:t>Hijaz</a:t>
            </a:r>
            <a:r>
              <a:rPr lang="en-US" sz="2200" dirty="0" smtClean="0">
                <a:solidFill>
                  <a:schemeClr val="tx1"/>
                </a:solidFill>
              </a:rPr>
              <a:t>, while the jurists based in Baghdad, Iraq mainly used the term Salam for forward sale transactions. As the commodity to be delivered in future against prompt payment becomes a debt on the part of the seller, the transaction is termed </a:t>
            </a:r>
            <a:r>
              <a:rPr lang="en-US" sz="2200" dirty="0" err="1" smtClean="0">
                <a:solidFill>
                  <a:schemeClr val="tx1"/>
                </a:solidFill>
              </a:rPr>
              <a:t>Salaf</a:t>
            </a:r>
            <a:r>
              <a:rPr lang="en-US" sz="2200" dirty="0" smtClean="0">
                <a:solidFill>
                  <a:schemeClr val="tx1"/>
                </a:solidFill>
              </a:rPr>
              <a:t> and implies a loan without any benefit. As, in the emerging Islamic finance movement, Salam is</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lstStyle/>
          <a:p>
            <a:r>
              <a:rPr lang="en-US" dirty="0" err="1" smtClean="0">
                <a:latin typeface="Agency FB" pitchFamily="34" charset="0"/>
              </a:rPr>
              <a:t>Bai</a:t>
            </a:r>
            <a:r>
              <a:rPr lang="en-US" dirty="0" smtClean="0">
                <a:latin typeface="Agency FB" pitchFamily="34" charset="0"/>
              </a:rPr>
              <a:t>’ Salam/</a:t>
            </a:r>
            <a:r>
              <a:rPr lang="en-US" dirty="0" err="1" smtClean="0">
                <a:latin typeface="Agency FB" pitchFamily="34" charset="0"/>
              </a:rPr>
              <a:t>Salaf</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normally used to denote a forward transaction of a defined nature, we have used the word “Salam” throughout the book. </a:t>
            </a:r>
          </a:p>
          <a:p>
            <a:pPr algn="just"/>
            <a:r>
              <a:rPr lang="en-US" sz="2200" dirty="0" smtClean="0">
                <a:solidFill>
                  <a:schemeClr val="tx1"/>
                </a:solidFill>
              </a:rPr>
              <a:t>Salam has been permitted by the holy Prophet (</a:t>
            </a:r>
            <a:r>
              <a:rPr lang="en-US" sz="2200" dirty="0" err="1" smtClean="0">
                <a:solidFill>
                  <a:schemeClr val="tx1"/>
                </a:solidFill>
              </a:rPr>
              <a:t>pbuh</a:t>
            </a:r>
            <a:r>
              <a:rPr lang="en-US" sz="2200" dirty="0" smtClean="0">
                <a:solidFill>
                  <a:schemeClr val="tx1"/>
                </a:solidFill>
              </a:rPr>
              <a:t>) himself, without any difference of opinion among the early or the contemporary jurists, notwithstanding the general principle of the </a:t>
            </a:r>
            <a:r>
              <a:rPr lang="en-US" sz="2200" dirty="0" err="1" smtClean="0">
                <a:solidFill>
                  <a:schemeClr val="tx1"/>
                </a:solidFill>
              </a:rPr>
              <a:t>Shar¯ı´ah</a:t>
            </a:r>
            <a:r>
              <a:rPr lang="en-US" sz="2200" dirty="0" smtClean="0">
                <a:solidFill>
                  <a:schemeClr val="tx1"/>
                </a:solidFill>
              </a:rPr>
              <a:t> that the sale of a commodity which is not in the possession of the seller is not permitted. Upon migration from </a:t>
            </a:r>
            <a:r>
              <a:rPr lang="en-US" sz="2200" dirty="0" err="1" smtClean="0">
                <a:solidFill>
                  <a:schemeClr val="tx1"/>
                </a:solidFill>
              </a:rPr>
              <a:t>Makkah</a:t>
            </a:r>
            <a:r>
              <a:rPr lang="en-US" sz="2200" dirty="0" smtClean="0">
                <a:solidFill>
                  <a:schemeClr val="tx1"/>
                </a:solidFill>
              </a:rPr>
              <a:t>, the Prophet came to </a:t>
            </a:r>
            <a:r>
              <a:rPr lang="en-US" sz="2200" dirty="0" err="1" smtClean="0">
                <a:solidFill>
                  <a:schemeClr val="tx1"/>
                </a:solidFill>
              </a:rPr>
              <a:t>Madinah</a:t>
            </a:r>
            <a:r>
              <a:rPr lang="en-US" sz="2200" dirty="0" smtClean="0">
                <a:solidFill>
                  <a:schemeClr val="tx1"/>
                </a:solidFill>
              </a:rPr>
              <a:t>, where the people used to pay in advance the price of fruit (or dates) to be delivered within one, two and three years. But such a sale was carried out without specifying the quality, measure or weight of the commodity or the time of delivery. The holy Prophet ordained: “Whoever pays money in advance (for fruit) (to be delivered later) should pay it for a known quality, specified measure and weight (of dates or fruit) of course along with the price and time of delivery”. </a:t>
            </a:r>
          </a:p>
          <a:p>
            <a:pPr algn="just"/>
            <a:r>
              <a:rPr lang="en-US" sz="2200" dirty="0" smtClean="0">
                <a:solidFill>
                  <a:schemeClr val="tx1"/>
                </a:solidFill>
              </a:rPr>
              <a:t>The rationale for this permission, as described by </a:t>
            </a:r>
            <a:r>
              <a:rPr lang="en-US" sz="2200" dirty="0" err="1" smtClean="0">
                <a:solidFill>
                  <a:schemeClr val="tx1"/>
                </a:solidFill>
              </a:rPr>
              <a:t>S.M.</a:t>
            </a:r>
            <a:r>
              <a:rPr lang="en-US" sz="2200" dirty="0" smtClean="0">
                <a:solidFill>
                  <a:schemeClr val="tx1"/>
                </a:solidFill>
              </a:rPr>
              <a:t> </a:t>
            </a:r>
            <a:r>
              <a:rPr lang="en-US" sz="2200" dirty="0" err="1" smtClean="0">
                <a:solidFill>
                  <a:schemeClr val="tx1"/>
                </a:solidFill>
              </a:rPr>
              <a:t>Hasanuz</a:t>
            </a:r>
            <a:r>
              <a:rPr lang="en-US" sz="2200" dirty="0" smtClean="0">
                <a:solidFill>
                  <a:schemeClr val="tx1"/>
                </a:solidFill>
              </a:rPr>
              <a:t> </a:t>
            </a:r>
            <a:r>
              <a:rPr lang="en-US" sz="2200" dirty="0" err="1" smtClean="0">
                <a:solidFill>
                  <a:schemeClr val="tx1"/>
                </a:solidFill>
              </a:rPr>
              <a:t>Zaman</a:t>
            </a:r>
            <a:r>
              <a:rPr lang="en-US" sz="2200" dirty="0" smtClean="0">
                <a:solidFill>
                  <a:schemeClr val="tx1"/>
                </a:solidFill>
              </a:rPr>
              <a:t>, is</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lstStyle/>
          <a:p>
            <a:r>
              <a:rPr lang="en-US" dirty="0" err="1" smtClean="0">
                <a:latin typeface="Agency FB" pitchFamily="34" charset="0"/>
              </a:rPr>
              <a:t>Bai</a:t>
            </a:r>
            <a:r>
              <a:rPr lang="en-US" dirty="0" smtClean="0">
                <a:latin typeface="Agency FB" pitchFamily="34" charset="0"/>
              </a:rPr>
              <a:t>’ Salam/</a:t>
            </a:r>
            <a:r>
              <a:rPr lang="en-US" dirty="0" err="1" smtClean="0">
                <a:latin typeface="Agency FB" pitchFamily="34" charset="0"/>
              </a:rPr>
              <a:t>Salaf</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“It is stated that the practice, as qualified by the Prophet (</a:t>
            </a:r>
            <a:r>
              <a:rPr lang="en-US" sz="2200" dirty="0" err="1" smtClean="0">
                <a:solidFill>
                  <a:schemeClr val="tx1"/>
                </a:solidFill>
              </a:rPr>
              <a:t>pbuh</a:t>
            </a:r>
            <a:r>
              <a:rPr lang="en-US" sz="2200" dirty="0" smtClean="0">
                <a:solidFill>
                  <a:schemeClr val="tx1"/>
                </a:solidFill>
              </a:rPr>
              <a:t>), continued during his life and subsequently. The later jurists unanimously treated it as a permissible mode of business. The list of items covered by </a:t>
            </a:r>
            <a:r>
              <a:rPr lang="en-US" sz="2200" dirty="0" err="1" smtClean="0">
                <a:solidFill>
                  <a:schemeClr val="tx1"/>
                </a:solidFill>
              </a:rPr>
              <a:t>Bai</a:t>
            </a:r>
            <a:r>
              <a:rPr lang="en-US" sz="2200" dirty="0" smtClean="0">
                <a:solidFill>
                  <a:schemeClr val="tx1"/>
                </a:solidFill>
              </a:rPr>
              <a:t>‘ Salam suggests that it benefited the owners of farms and orchards. For example, the </a:t>
            </a:r>
            <a:r>
              <a:rPr lang="en-US" sz="2200" dirty="0" err="1" smtClean="0">
                <a:solidFill>
                  <a:schemeClr val="tx1"/>
                </a:solidFill>
              </a:rPr>
              <a:t>Madinan</a:t>
            </a:r>
            <a:r>
              <a:rPr lang="en-US" sz="2200" dirty="0" smtClean="0">
                <a:solidFill>
                  <a:schemeClr val="tx1"/>
                </a:solidFill>
              </a:rPr>
              <a:t> list of cultivation covered wheat, barley, dates and grapes. The conquest of Syria added to it such items as olives and dried large grapes. Barring a few exceptions, the jurists have expanded the list of items, in regard to which Salam is permissible, to cover all the commodities that could be precisely determined in terms of quality and quantity.”</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229600" cy="1143000"/>
          </a:xfrm>
        </p:spPr>
        <p:txBody>
          <a:bodyPr>
            <a:normAutofit/>
          </a:bodyPr>
          <a:lstStyle/>
          <a:p>
            <a:r>
              <a:rPr lang="en-US" sz="2400" dirty="0" smtClean="0"/>
              <a:t> BENEFITS OF SALAM AND THE ECONOMIC ROLE OF </a:t>
            </a:r>
            <a:r>
              <a:rPr lang="en-US" sz="2400" dirty="0" err="1" smtClean="0"/>
              <a:t>BAI</a:t>
            </a:r>
            <a:r>
              <a:rPr lang="en-US" sz="2400" dirty="0" smtClean="0"/>
              <a:t>’ SALAM</a:t>
            </a:r>
            <a:endParaRPr lang="en-US" sz="2400" dirty="0"/>
          </a:p>
        </p:txBody>
      </p:sp>
      <p:sp>
        <p:nvSpPr>
          <p:cNvPr id="4" name="Footer Placeholder 3"/>
          <p:cNvSpPr>
            <a:spLocks noGrp="1"/>
          </p:cNvSpPr>
          <p:nvPr>
            <p:ph type="ftr" sz="quarter" idx="11"/>
          </p:nvPr>
        </p:nvSpPr>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Benefits of Salam and The Economic Role of </a:t>
            </a:r>
            <a:r>
              <a:rPr lang="en-US" sz="3200" dirty="0" err="1" smtClean="0">
                <a:latin typeface="Agency FB" pitchFamily="34" charset="0"/>
              </a:rPr>
              <a:t>Bai</a:t>
            </a:r>
            <a:r>
              <a:rPr lang="en-US" sz="3200" dirty="0" smtClean="0">
                <a:latin typeface="Agency FB" pitchFamily="34" charset="0"/>
              </a:rPr>
              <a:t>’ Salam</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Forward sale in the form of Salam has been allowed by the </a:t>
            </a:r>
            <a:r>
              <a:rPr lang="en-US" sz="2200" dirty="0" err="1" smtClean="0">
                <a:solidFill>
                  <a:schemeClr val="tx1"/>
                </a:solidFill>
              </a:rPr>
              <a:t>Shar¯ı´ah</a:t>
            </a:r>
            <a:r>
              <a:rPr lang="en-US" sz="2200" dirty="0">
                <a:solidFill>
                  <a:schemeClr val="tx1"/>
                </a:solidFill>
              </a:rPr>
              <a:t> </a:t>
            </a:r>
            <a:r>
              <a:rPr lang="en-US" sz="2200" dirty="0" smtClean="0">
                <a:solidFill>
                  <a:schemeClr val="tx1"/>
                </a:solidFill>
              </a:rPr>
              <a:t>with such a structure that it becomes free from </a:t>
            </a:r>
            <a:r>
              <a:rPr lang="en-US" sz="2200" dirty="0" err="1" smtClean="0">
                <a:solidFill>
                  <a:schemeClr val="tx1"/>
                </a:solidFill>
              </a:rPr>
              <a:t>Riba</a:t>
            </a:r>
            <a:r>
              <a:rPr lang="en-US" sz="2200" dirty="0" smtClean="0">
                <a:solidFill>
                  <a:schemeClr val="tx1"/>
                </a:solidFill>
              </a:rPr>
              <a:t>, </a:t>
            </a:r>
            <a:r>
              <a:rPr lang="en-US" sz="2200" dirty="0" err="1" smtClean="0">
                <a:solidFill>
                  <a:schemeClr val="tx1"/>
                </a:solidFill>
              </a:rPr>
              <a:t>Gharar</a:t>
            </a:r>
            <a:r>
              <a:rPr lang="en-US" sz="2200" dirty="0" smtClean="0">
                <a:solidFill>
                  <a:schemeClr val="tx1"/>
                </a:solidFill>
              </a:rPr>
              <a:t> and, therefore, from exploitation of one party by the other. It is rather based on genuine need of the business and, therefore, beneficial to both buyer and seller. The seller gets in advance the money he needs in exchange of obligation to deliver the commodity later. Thus, he benefits from the Salam sale by covering his cash/liquidity needs in respect of personal expenses or for productive or trading activity. The purchaser gets the commodity he has planned to trade at the time he decides. He will also benefit from cheap prices, because usually the Salam price is cheaper than the cash market price. This way he will also be secured against fluctuations of price. </a:t>
            </a:r>
          </a:p>
          <a:p>
            <a:pPr algn="just"/>
            <a:r>
              <a:rPr lang="en-US" sz="2200" dirty="0" err="1" smtClean="0">
                <a:solidFill>
                  <a:schemeClr val="tx1"/>
                </a:solidFill>
              </a:rPr>
              <a:t>S.M.</a:t>
            </a:r>
            <a:r>
              <a:rPr lang="en-US" sz="2200" dirty="0" smtClean="0">
                <a:solidFill>
                  <a:schemeClr val="tx1"/>
                </a:solidFill>
              </a:rPr>
              <a:t> </a:t>
            </a:r>
            <a:r>
              <a:rPr lang="en-US" sz="2200" dirty="0" err="1" smtClean="0">
                <a:solidFill>
                  <a:schemeClr val="tx1"/>
                </a:solidFill>
              </a:rPr>
              <a:t>Hasanuz</a:t>
            </a:r>
            <a:r>
              <a:rPr lang="en-US" sz="2200" dirty="0" smtClean="0">
                <a:solidFill>
                  <a:schemeClr val="tx1"/>
                </a:solidFill>
              </a:rPr>
              <a:t> </a:t>
            </a:r>
            <a:r>
              <a:rPr lang="en-US" sz="2200" dirty="0" err="1" smtClean="0">
                <a:solidFill>
                  <a:schemeClr val="tx1"/>
                </a:solidFill>
              </a:rPr>
              <a:t>Zaman</a:t>
            </a:r>
            <a:r>
              <a:rPr lang="en-US" sz="2200" dirty="0" smtClean="0">
                <a:solidFill>
                  <a:schemeClr val="tx1"/>
                </a:solidFill>
              </a:rPr>
              <a:t> has given a detailed account of this aspect of </a:t>
            </a:r>
            <a:r>
              <a:rPr lang="en-US" sz="2200" dirty="0" err="1" smtClean="0">
                <a:solidFill>
                  <a:schemeClr val="tx1"/>
                </a:solidFill>
              </a:rPr>
              <a:t>Bai</a:t>
            </a:r>
            <a:r>
              <a:rPr lang="en-US" sz="2200" dirty="0" smtClean="0">
                <a:solidFill>
                  <a:schemeClr val="tx1"/>
                </a:solidFill>
              </a:rPr>
              <a:t>‘ Salam. The </a:t>
            </a:r>
            <a:r>
              <a:rPr lang="en-US" sz="2200" dirty="0" err="1" smtClean="0">
                <a:solidFill>
                  <a:schemeClr val="tx1"/>
                </a:solidFill>
              </a:rPr>
              <a:t>Hadith</a:t>
            </a:r>
            <a:r>
              <a:rPr lang="en-US" sz="2200" dirty="0" smtClean="0">
                <a:solidFill>
                  <a:schemeClr val="tx1"/>
                </a:solidFill>
              </a:rPr>
              <a:t> legalizing the practice suggests that it was meant to meet the financial requirement of farmers who needed funds for a</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fontScale="90000"/>
          </a:bodyPr>
          <a:lstStyle/>
          <a:p>
            <a:r>
              <a:rPr lang="en-US" sz="3200" dirty="0" smtClean="0">
                <a:latin typeface="Agency FB" pitchFamily="34" charset="0"/>
              </a:rPr>
              <a:t>Benefits of Salam and The Economic Role of </a:t>
            </a:r>
            <a:r>
              <a:rPr lang="en-US" sz="3200" dirty="0" err="1" smtClean="0">
                <a:latin typeface="Agency FB" pitchFamily="34" charset="0"/>
              </a:rPr>
              <a:t>Bai</a:t>
            </a:r>
            <a:r>
              <a:rPr lang="en-US" sz="3200" dirty="0" smtClean="0">
                <a:latin typeface="Agency FB" pitchFamily="34" charset="0"/>
              </a:rPr>
              <a:t>’ Salam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period ranging from one to three years. The economic role which </a:t>
            </a:r>
            <a:r>
              <a:rPr lang="en-US" sz="2200" dirty="0" err="1" smtClean="0">
                <a:solidFill>
                  <a:schemeClr val="tx1"/>
                </a:solidFill>
              </a:rPr>
              <a:t>Bai</a:t>
            </a:r>
            <a:r>
              <a:rPr lang="en-US" sz="2200" dirty="0" smtClean="0">
                <a:solidFill>
                  <a:schemeClr val="tx1"/>
                </a:solidFill>
              </a:rPr>
              <a:t>‘ Salam is supposed to perform can be summarized as follows:</a:t>
            </a:r>
          </a:p>
          <a:p>
            <a:pPr marL="457200" indent="-457200" algn="just">
              <a:buFont typeface="Arial" pitchFamily="34" charset="0"/>
              <a:buChar char="•"/>
            </a:pPr>
            <a:r>
              <a:rPr lang="en-US" sz="2200" dirty="0" smtClean="0">
                <a:solidFill>
                  <a:schemeClr val="tx1"/>
                </a:solidFill>
              </a:rPr>
              <a:t>The period of delivery ranging from one year to three years suggests that the amount of advance was not small; otherwise this should have been adjusted earlier than the harvesting of crop or fraction of the garden.</a:t>
            </a:r>
          </a:p>
          <a:p>
            <a:pPr marL="457200" indent="-457200" algn="just">
              <a:buFont typeface="Arial" pitchFamily="34" charset="0"/>
              <a:buChar char="•"/>
            </a:pPr>
            <a:r>
              <a:rPr lang="en-US" sz="2200" dirty="0" smtClean="0">
                <a:solidFill>
                  <a:schemeClr val="tx1"/>
                </a:solidFill>
              </a:rPr>
              <a:t>In view of the period involved in the deal, it can be claimed with confidence that the buyers were not consumers of the product; they were traders or prospective traders.</a:t>
            </a:r>
          </a:p>
          <a:p>
            <a:pPr marL="457200" indent="-457200" algn="just">
              <a:buFont typeface="Arial" pitchFamily="34" charset="0"/>
              <a:buChar char="•"/>
            </a:pPr>
            <a:r>
              <a:rPr lang="en-US" sz="2200" dirty="0" smtClean="0">
                <a:solidFill>
                  <a:schemeClr val="tx1"/>
                </a:solidFill>
              </a:rPr>
              <a:t>The popularity of this practice leads us to believe that the price received in advance might have met both the productive and consumption requirements of the cultivators.</a:t>
            </a:r>
          </a:p>
          <a:p>
            <a:pPr marL="457200" indent="-457200" algn="just">
              <a:buFont typeface="Arial" pitchFamily="34" charset="0"/>
              <a:buChar char="•"/>
            </a:pPr>
            <a:r>
              <a:rPr lang="en-US" sz="2200" dirty="0" smtClean="0">
                <a:solidFill>
                  <a:schemeClr val="tx1"/>
                </a:solidFill>
              </a:rPr>
              <a:t>Fixation of three years as the time of delivery suggests that money was also required for fixed investment like improvement of land and growing gardens. In the context of Syria, digging of wells and</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fontScale="90000"/>
          </a:bodyPr>
          <a:lstStyle/>
          <a:p>
            <a:r>
              <a:rPr lang="en-US" sz="3200" dirty="0" smtClean="0">
                <a:latin typeface="Agency FB" pitchFamily="34" charset="0"/>
              </a:rPr>
              <a:t>Benefits of Salam and The Economic Role of </a:t>
            </a:r>
            <a:r>
              <a:rPr lang="en-US" sz="3200" dirty="0" err="1" smtClean="0">
                <a:latin typeface="Agency FB" pitchFamily="34" charset="0"/>
              </a:rPr>
              <a:t>Bai</a:t>
            </a:r>
            <a:r>
              <a:rPr lang="en-US" sz="3200" dirty="0" smtClean="0">
                <a:latin typeface="Agency FB" pitchFamily="34" charset="0"/>
              </a:rPr>
              <a:t>’ Salam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providing irrigation facilities could also be a possible purpose of the request for advance payment. </a:t>
            </a:r>
          </a:p>
          <a:p>
            <a:pPr algn="just"/>
            <a:r>
              <a:rPr lang="en-US" sz="2200" dirty="0" smtClean="0">
                <a:solidFill>
                  <a:schemeClr val="tx1"/>
                </a:solidFill>
              </a:rPr>
              <a:t>From the point of view of the farmers, </a:t>
            </a:r>
            <a:r>
              <a:rPr lang="en-US" sz="2200" dirty="0" err="1" smtClean="0">
                <a:solidFill>
                  <a:schemeClr val="tx1"/>
                </a:solidFill>
              </a:rPr>
              <a:t>Bai</a:t>
            </a:r>
            <a:r>
              <a:rPr lang="en-US" sz="2200" dirty="0" smtClean="0">
                <a:solidFill>
                  <a:schemeClr val="tx1"/>
                </a:solidFill>
              </a:rPr>
              <a:t>‘ Salam might be a preferable way of taking financing as compared to a loan with interest, because first, it did not make an increase in cost as interest did and, second, it saved them from the hardships and the risk involved in marketing their produce. It is not certain whether the institutions of </a:t>
            </a:r>
            <a:r>
              <a:rPr lang="en-US" sz="2200" dirty="0" err="1" smtClean="0">
                <a:solidFill>
                  <a:schemeClr val="tx1"/>
                </a:solidFill>
              </a:rPr>
              <a:t>Bai</a:t>
            </a:r>
            <a:r>
              <a:rPr lang="en-US" sz="2200" dirty="0" smtClean="0">
                <a:solidFill>
                  <a:schemeClr val="tx1"/>
                </a:solidFill>
              </a:rPr>
              <a:t>‘ Salam brought about any change in the role of intermediaries in the rural economy. It is, however, certain that it paved the way for a direct relationship between the grower and the trader in the city, who generally was the supplier of funds. </a:t>
            </a:r>
          </a:p>
          <a:p>
            <a:pPr algn="just"/>
            <a:r>
              <a:rPr lang="en-US" sz="2200" dirty="0" smtClean="0">
                <a:solidFill>
                  <a:schemeClr val="tx1"/>
                </a:solidFill>
              </a:rPr>
              <a:t>As the buyer in a free market would always choose to purchase at a price which gives him good income on resale on the stipulated date and during the supply season, </a:t>
            </a:r>
            <a:r>
              <a:rPr lang="en-US" sz="2200" dirty="0" err="1" smtClean="0">
                <a:solidFill>
                  <a:schemeClr val="tx1"/>
                </a:solidFill>
              </a:rPr>
              <a:t>Bai</a:t>
            </a:r>
            <a:r>
              <a:rPr lang="en-US" sz="2200" dirty="0" smtClean="0">
                <a:solidFill>
                  <a:schemeClr val="tx1"/>
                </a:solidFill>
              </a:rPr>
              <a:t>‘ Salam could prove an effective means of stabilizing the price at a moderate level during periods of seasonal fall in</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fontScale="90000"/>
          </a:bodyPr>
          <a:lstStyle/>
          <a:p>
            <a:r>
              <a:rPr lang="en-US" sz="3200" dirty="0" smtClean="0">
                <a:latin typeface="Agency FB" pitchFamily="34" charset="0"/>
              </a:rPr>
              <a:t>Benefits of Salam and The Economic Role of </a:t>
            </a:r>
            <a:r>
              <a:rPr lang="en-US" sz="3200" dirty="0" err="1" smtClean="0">
                <a:latin typeface="Agency FB" pitchFamily="34" charset="0"/>
              </a:rPr>
              <a:t>Bai</a:t>
            </a:r>
            <a:r>
              <a:rPr lang="en-US" sz="3200" dirty="0" smtClean="0">
                <a:latin typeface="Agency FB" pitchFamily="34" charset="0"/>
              </a:rPr>
              <a:t>’ Salam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demand. And because the </a:t>
            </a:r>
            <a:r>
              <a:rPr lang="en-US" sz="2200" dirty="0" err="1" smtClean="0">
                <a:solidFill>
                  <a:schemeClr val="tx1"/>
                </a:solidFill>
              </a:rPr>
              <a:t>Shar¯ı´ah</a:t>
            </a:r>
            <a:r>
              <a:rPr lang="en-US" sz="2200" dirty="0" smtClean="0">
                <a:solidFill>
                  <a:schemeClr val="tx1"/>
                </a:solidFill>
              </a:rPr>
              <a:t> does not allow resale of Salam goods before they are actually transferred to the buyer, this would protect the prices from exposure to speculative rise and stabilize them at a lower level. Contrary to this, financing production/inventory building through loans with interest automatically increases the cost of production/stocks. This increase is further shot up by speculative transactions for anticipated brisk trade seasons.</a:t>
            </a:r>
          </a:p>
          <a:p>
            <a:pPr algn="just"/>
            <a:r>
              <a:rPr lang="en-US" sz="2200" dirty="0" smtClean="0">
                <a:solidFill>
                  <a:schemeClr val="tx1"/>
                </a:solidFill>
              </a:rPr>
              <a:t>Salam provides a price hedge for the buyer and protects both the buyer and the seller from the respective risks of revenue and price-indexed debts. There is less incentive on the part of the seller to transfer any additional risks to the buyer by manipulating his reported revenues, as could happen in the conventional commodity forward market. Part of the variation in revenue has been already transferred to (and accepted by) the buyer in the form of a predetermined price, and the other (quantity) part is contractually fixed. </a:t>
            </a:r>
          </a:p>
          <a:p>
            <a:pPr algn="just"/>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fontScale="90000"/>
          </a:bodyPr>
          <a:lstStyle/>
          <a:p>
            <a:r>
              <a:rPr lang="en-US" sz="3200" dirty="0" smtClean="0">
                <a:latin typeface="Agency FB" pitchFamily="34" charset="0"/>
              </a:rPr>
              <a:t>Benefits of Salam and The Economic Role of </a:t>
            </a:r>
            <a:r>
              <a:rPr lang="en-US" sz="3200" dirty="0" err="1" smtClean="0">
                <a:latin typeface="Agency FB" pitchFamily="34" charset="0"/>
              </a:rPr>
              <a:t>Bai</a:t>
            </a:r>
            <a:r>
              <a:rPr lang="en-US" sz="3200" dirty="0" smtClean="0">
                <a:latin typeface="Agency FB" pitchFamily="34" charset="0"/>
              </a:rPr>
              <a:t>’ Salam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As a forward contract, it gives the buyer the required hedge against possible future price increases. It gives the seller the required price protection and does not involve any predetermined cash debt on either party. One can get financing directly from buyers without involving any intermediary. However, banks can participate as a buyer on a Salam basis in a competitive environment. Hence, a Salam contract can bring about the benefits of a swap without the involvement of interest and at a lower cost. The transaction costs associated with a Salam contract are likely to be much lower than those of a swap.</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229600" cy="1143000"/>
          </a:xfrm>
        </p:spPr>
        <p:txBody>
          <a:bodyPr>
            <a:normAutofit/>
          </a:bodyPr>
          <a:lstStyle/>
          <a:p>
            <a:r>
              <a:rPr lang="en-US" sz="3600" dirty="0" smtClean="0"/>
              <a:t> FEATURES OF A VALID SALAM CONTRACT</a:t>
            </a:r>
            <a:endParaRPr lang="en-US" sz="3600" dirty="0"/>
          </a:p>
        </p:txBody>
      </p:sp>
      <p:sp>
        <p:nvSpPr>
          <p:cNvPr id="4" name="Footer Placeholder 3"/>
          <p:cNvSpPr>
            <a:spLocks noGrp="1"/>
          </p:cNvSpPr>
          <p:nvPr>
            <p:ph type="ftr" sz="quarter" idx="11"/>
          </p:nvPr>
        </p:nvSpPr>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A valid Salam contract requires the following conditions (it goes without saying that it should also fulfill the conditions of a normal valid sale).</a:t>
            </a:r>
          </a:p>
          <a:p>
            <a:pPr marL="457200" indent="-457200" algn="just">
              <a:buFont typeface="+mj-lt"/>
              <a:buAutoNum type="arabicPeriod"/>
            </a:pPr>
            <a:r>
              <a:rPr lang="en-US" sz="2200" b="1" dirty="0" smtClean="0">
                <a:solidFill>
                  <a:schemeClr val="tx1"/>
                </a:solidFill>
              </a:rPr>
              <a:t>Subject Matter of Salam:</a:t>
            </a:r>
          </a:p>
          <a:p>
            <a:pPr marL="457200" indent="-457200" algn="just"/>
            <a:r>
              <a:rPr lang="en-US" sz="2200" dirty="0" smtClean="0">
                <a:solidFill>
                  <a:schemeClr val="tx1"/>
                </a:solidFill>
              </a:rPr>
              <a:t> 	On which items Salam can be conducted is the first important aspect. There is a consensus that everything that can be precisely determined in terms of quality and quantity can be made the subject of Salam sale. There is also unanimity on the point that the commodity should be well-defined but not particularized to a specific unit of farm, tree or garden. Only those fungible (</a:t>
            </a:r>
            <a:r>
              <a:rPr lang="en-US" sz="2200" dirty="0" err="1" smtClean="0">
                <a:solidFill>
                  <a:schemeClr val="tx1"/>
                </a:solidFill>
              </a:rPr>
              <a:t>Mithli</a:t>
            </a:r>
            <a:r>
              <a:rPr lang="en-US" sz="2200" dirty="0" smtClean="0">
                <a:solidFill>
                  <a:schemeClr val="tx1"/>
                </a:solidFill>
              </a:rPr>
              <a:t>) things various units of which do not differ from each other in a significant manner can be contracted under Salam. Salam cannot take place where both items of exchange are identical, e.g. wheat for wheat and potato for potato. Similarly, the commodity to be sold through Salam should, in itself, not be of the nature of money, like gold, silver or any currency. Differences existed among the </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dirty="0" smtClean="0">
                <a:solidFill>
                  <a:schemeClr val="tx1"/>
                </a:solidFill>
              </a:rPr>
              <a:t>	traditional jurists regarding the list of commodities that can be sold under </a:t>
            </a:r>
            <a:r>
              <a:rPr lang="en-US" sz="2200" dirty="0" err="1" smtClean="0">
                <a:solidFill>
                  <a:schemeClr val="tx1"/>
                </a:solidFill>
              </a:rPr>
              <a:t>Bai</a:t>
            </a:r>
            <a:r>
              <a:rPr lang="en-US" sz="2200" dirty="0" smtClean="0">
                <a:solidFill>
                  <a:schemeClr val="tx1"/>
                </a:solidFill>
              </a:rPr>
              <a:t>‘ Salam. The advocates of </a:t>
            </a:r>
            <a:r>
              <a:rPr lang="en-US" sz="2200" dirty="0" err="1" smtClean="0">
                <a:solidFill>
                  <a:schemeClr val="tx1"/>
                </a:solidFill>
              </a:rPr>
              <a:t>Bai</a:t>
            </a:r>
            <a:r>
              <a:rPr lang="en-US" sz="2200" dirty="0" smtClean="0">
                <a:solidFill>
                  <a:schemeClr val="tx1"/>
                </a:solidFill>
              </a:rPr>
              <a:t>‘ Salam in animals and their flesh argue that the quality of these items can be defined in terms of their species, kind and quality. Similarly, controversy existed in respect of items like cane, grass, fodder, bread, honey, milk, vegetables, oils, cheese, birds, fish, trained dogs, leopards, precious stones, heaps of charcoal wood, musk, aloe, perfumes, hide and skin, wool, hair, animal fats, paper, cloth, carpets, rugs, mine dust construction bricks, bowls, bottles, shoes and drugs. The cause of controversy is understandable, because standardization of most of these items was a very difficult job in the days when the jurists compiled their </a:t>
            </a:r>
            <a:r>
              <a:rPr lang="en-US" sz="2200" dirty="0" err="1" smtClean="0">
                <a:solidFill>
                  <a:schemeClr val="tx1"/>
                </a:solidFill>
              </a:rPr>
              <a:t>Fiqh</a:t>
            </a:r>
            <a:r>
              <a:rPr lang="en-US" sz="2200" dirty="0" smtClean="0">
                <a:solidFill>
                  <a:schemeClr val="tx1"/>
                </a:solidFill>
              </a:rPr>
              <a:t> (fourth–sixth century </a:t>
            </a:r>
            <a:r>
              <a:rPr lang="en-US" sz="2200" dirty="0" err="1" smtClean="0">
                <a:solidFill>
                  <a:schemeClr val="tx1"/>
                </a:solidFill>
              </a:rPr>
              <a:t>Hijrah</a:t>
            </a:r>
            <a:r>
              <a:rPr lang="en-US" sz="2200" dirty="0" smtClean="0">
                <a:solidFill>
                  <a:schemeClr val="tx1"/>
                </a:solidFill>
              </a:rPr>
              <a:t>). They were generally inclined to approve only the sale of those items where various units did not differ, so as to remove any possibility of </a:t>
            </a:r>
            <a:r>
              <a:rPr lang="en-US" sz="2200" dirty="0" err="1" smtClean="0">
                <a:solidFill>
                  <a:schemeClr val="tx1"/>
                </a:solidFill>
              </a:rPr>
              <a:t>Gharar</a:t>
            </a:r>
            <a:r>
              <a:rPr lang="en-US" sz="2200" dirty="0" smtClean="0">
                <a:solidFill>
                  <a:schemeClr val="tx1"/>
                </a:solidFill>
              </a:rPr>
              <a:t> and dispute at the time of delivery. </a:t>
            </a:r>
          </a:p>
          <a:p>
            <a:pPr marL="457200" indent="-457200" algn="just"/>
            <a:r>
              <a:rPr lang="en-US" sz="2200" dirty="0" smtClean="0">
                <a:solidFill>
                  <a:schemeClr val="tx1"/>
                </a:solidFill>
              </a:rPr>
              <a:t>	The contemporary scholars have come to the conclusion that all</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dirty="0" smtClean="0">
                <a:solidFill>
                  <a:schemeClr val="tx1"/>
                </a:solidFill>
              </a:rPr>
              <a:t>	goods that can be standardized into identical units can become the subject of Salam. For example, wheat, rice, barley, oil, iron and copper or other grains of this type, products of companies which are regularly and commonly available at any time, like carpets, tin packs of various consumption items, etc., can be sold through Salam. The commodity should be generally available in the market. Jurists of all schools of thought agree that the contracted commodity in Salam should be such that it is normally available in the market at least at the agreed time of delivery. Thus, it should not be nonexistent or a rare commodity out of supply, or out of season, making it inaccessible to the seller at the time when it has to be delivered. </a:t>
            </a:r>
          </a:p>
          <a:p>
            <a:pPr marL="457200" indent="-457200" algn="just"/>
            <a:r>
              <a:rPr lang="en-US" sz="2200" dirty="0">
                <a:solidFill>
                  <a:schemeClr val="tx1"/>
                </a:solidFill>
              </a:rPr>
              <a:t>	</a:t>
            </a:r>
            <a:r>
              <a:rPr lang="en-US" sz="2200" dirty="0" smtClean="0">
                <a:solidFill>
                  <a:schemeClr val="tx1"/>
                </a:solidFill>
              </a:rPr>
              <a:t>The buyer must unambiguously define the quality and quantity of the goods and the definition must be applicable to the generally available items of the subject matter. The specifications of goods should particularly cover all such characteristics that could cause variation in price. The jurists have devoted a large portion of</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dirty="0" smtClean="0">
                <a:solidFill>
                  <a:schemeClr val="tx1"/>
                </a:solidFill>
              </a:rPr>
              <a:t>	discussion on the subject of the specifications and qualities of the subject of Salam which cause variation in value of the same item. The aim is to plug any possible causes of dispute as to the basic spirit of the Islamic law of sale. It is because of the spirit of ensuring mutual consent that the jurists have tried to remove all the possible causes of dissent throughout the deal. </a:t>
            </a:r>
          </a:p>
          <a:p>
            <a:pPr marL="457200" indent="-457200" algn="just"/>
            <a:r>
              <a:rPr lang="en-US" sz="2200" dirty="0">
                <a:solidFill>
                  <a:schemeClr val="tx1"/>
                </a:solidFill>
              </a:rPr>
              <a:t>	</a:t>
            </a:r>
            <a:r>
              <a:rPr lang="en-US" sz="2200" dirty="0" smtClean="0">
                <a:solidFill>
                  <a:schemeClr val="tx1"/>
                </a:solidFill>
              </a:rPr>
              <a:t>Salam is not allowed for anything identified like “this car” or things for which the seller may not be held responsible, like land, buildings, trees or products of “this field”, because that particular field may not ultimately give any produce. Similarly, Salam is not possible for items whose value depends upon subjective assessment, like landscapes, precious gems and antiques. Hence, the Salam commodity of defined specifications is made the responsibility of the seller, so that he can supply them by taking them from the market. As reported by Imam </a:t>
            </a:r>
            <a:r>
              <a:rPr lang="en-US" sz="2200" dirty="0" err="1" smtClean="0">
                <a:solidFill>
                  <a:schemeClr val="tx1"/>
                </a:solidFill>
              </a:rPr>
              <a:t>Bukhari</a:t>
            </a:r>
            <a:r>
              <a:rPr lang="en-US" sz="2200" dirty="0" smtClean="0">
                <a:solidFill>
                  <a:schemeClr val="tx1"/>
                </a:solidFill>
              </a:rPr>
              <a:t> in his </a:t>
            </a:r>
            <a:r>
              <a:rPr lang="en-US" sz="2200" dirty="0" err="1" smtClean="0">
                <a:solidFill>
                  <a:schemeClr val="tx1"/>
                </a:solidFill>
              </a:rPr>
              <a:t>Sahih</a:t>
            </a:r>
            <a:r>
              <a:rPr lang="en-US" sz="2200" dirty="0" smtClean="0">
                <a:solidFill>
                  <a:schemeClr val="tx1"/>
                </a:solidFill>
              </a:rPr>
              <a:t>, </a:t>
            </a:r>
            <a:r>
              <a:rPr lang="en-US" sz="2200" dirty="0" err="1" smtClean="0">
                <a:solidFill>
                  <a:schemeClr val="tx1"/>
                </a:solidFill>
              </a:rPr>
              <a:t>Abdur</a:t>
            </a:r>
            <a:r>
              <a:rPr lang="en-US" sz="2200" dirty="0" smtClean="0">
                <a:solidFill>
                  <a:schemeClr val="tx1"/>
                </a:solidFill>
              </a:rPr>
              <a:t> </a:t>
            </a:r>
            <a:r>
              <a:rPr lang="en-US" sz="2200" dirty="0" err="1" smtClean="0">
                <a:solidFill>
                  <a:schemeClr val="tx1"/>
                </a:solidFill>
              </a:rPr>
              <a:t>Rahman</a:t>
            </a:r>
            <a:r>
              <a:rPr lang="en-US" sz="2200" dirty="0" smtClean="0">
                <a:solidFill>
                  <a:schemeClr val="tx1"/>
                </a:solidFill>
              </a:rPr>
              <a:t> bin </a:t>
            </a:r>
            <a:r>
              <a:rPr lang="en-US" sz="2200" dirty="0" err="1" smtClean="0">
                <a:solidFill>
                  <a:schemeClr val="tx1"/>
                </a:solidFill>
              </a:rPr>
              <a:t>Abza</a:t>
            </a:r>
            <a:r>
              <a:rPr lang="en-US" sz="2200" dirty="0" smtClean="0">
                <a:solidFill>
                  <a:schemeClr val="tx1"/>
                </a:solidFill>
              </a:rPr>
              <a:t> and Abdullah bin </a:t>
            </a:r>
            <a:r>
              <a:rPr lang="en-US" sz="2200" dirty="0" err="1" smtClean="0">
                <a:solidFill>
                  <a:schemeClr val="tx1"/>
                </a:solidFill>
              </a:rPr>
              <a:t>Abi</a:t>
            </a:r>
            <a:r>
              <a:rPr lang="en-US" sz="2200" dirty="0" smtClean="0">
                <a:solidFill>
                  <a:schemeClr val="tx1"/>
                </a:solidFill>
              </a:rPr>
              <a:t> </a:t>
            </a:r>
            <a:r>
              <a:rPr lang="en-US" sz="2200" dirty="0" err="1" smtClean="0">
                <a:solidFill>
                  <a:schemeClr val="tx1"/>
                </a:solidFill>
              </a:rPr>
              <a:t>Aufa</a:t>
            </a:r>
            <a:r>
              <a:rPr lang="en-US" sz="2200" dirty="0" smtClean="0">
                <a:solidFill>
                  <a:schemeClr val="tx1"/>
                </a:solidFill>
              </a:rPr>
              <a:t>, Companions of the holy Prophet (</a:t>
            </a:r>
            <a:r>
              <a:rPr lang="en-US" sz="2200" dirty="0" err="1" smtClean="0">
                <a:solidFill>
                  <a:schemeClr val="tx1"/>
                </a:solidFill>
              </a:rPr>
              <a:t>pbuh</a:t>
            </a:r>
            <a:r>
              <a:rPr lang="en-US" sz="2200" dirty="0" smtClean="0">
                <a:solidFill>
                  <a:schemeClr val="tx1"/>
                </a:solidFill>
              </a:rPr>
              <a:t>), upon asking about</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dirty="0" smtClean="0">
                <a:solidFill>
                  <a:schemeClr val="tx1"/>
                </a:solidFill>
              </a:rPr>
              <a:t>	Salam goods said, “ when</a:t>
            </a:r>
            <a:r>
              <a:rPr lang="en-US" sz="2200" dirty="0">
                <a:solidFill>
                  <a:schemeClr val="tx1"/>
                </a:solidFill>
              </a:rPr>
              <a:t> </a:t>
            </a:r>
            <a:r>
              <a:rPr lang="en-US" sz="2200" dirty="0" smtClean="0">
                <a:solidFill>
                  <a:schemeClr val="tx1"/>
                </a:solidFill>
              </a:rPr>
              <a:t>the peasants of Syria came to us, we used to pay them in advance for wheat, barley and oil to be delivered within a fixed period”. They were again asked, “Did the peasants own standing crops or not?” They replied, “We never asked them about it”. Therefore, it is not necessary that the Salam seller himself produces the goods to be delivered in the future; rather, such specification has to be avoided to enable the seller to make available the item from where he can arrange. Salam in Currencies The majority of jurists do not allow Salam in gold, silver, currencies or monetary units, although a few jurists have allowed it and, as such, a few Islamic banks have been using Salam in currencies as an alternative to bill discounting. As this issue is of far-reaching implications, it needs to be discussed in detail.</a:t>
            </a:r>
          </a:p>
          <a:p>
            <a:pPr marL="457200" indent="-457200" algn="just"/>
            <a:r>
              <a:rPr lang="en-US" sz="2200" dirty="0" smtClean="0">
                <a:solidFill>
                  <a:schemeClr val="tx1"/>
                </a:solidFill>
              </a:rPr>
              <a:t>	As discussed in various foregoing chapters of the book, money is treated differently from other commodities. Gold, silver and other metallic money like </a:t>
            </a:r>
            <a:r>
              <a:rPr lang="en-US" sz="2200" dirty="0" err="1" smtClean="0">
                <a:solidFill>
                  <a:schemeClr val="tx1"/>
                </a:solidFill>
              </a:rPr>
              <a:t>Fulus</a:t>
            </a:r>
            <a:r>
              <a:rPr lang="en-US" sz="2200" dirty="0" smtClean="0">
                <a:solidFill>
                  <a:schemeClr val="tx1"/>
                </a:solidFill>
              </a:rPr>
              <a:t> of copper or other metals can be used</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dirty="0" smtClean="0">
                <a:solidFill>
                  <a:schemeClr val="tx1"/>
                </a:solidFill>
              </a:rPr>
              <a:t>	for some purposes other than for making payments; hence, they can be traded keeping in mind the </a:t>
            </a:r>
            <a:r>
              <a:rPr lang="en-US" sz="2200" dirty="0" err="1" smtClean="0">
                <a:solidFill>
                  <a:schemeClr val="tx1"/>
                </a:solidFill>
              </a:rPr>
              <a:t>Shar¯ı´ah</a:t>
            </a:r>
            <a:r>
              <a:rPr lang="en-US" sz="2200" dirty="0" smtClean="0">
                <a:solidFill>
                  <a:schemeClr val="tx1"/>
                </a:solidFill>
              </a:rPr>
              <a:t> principles. However, paper money can be used only in payment of a price, it cannot serve as a commodity to be sold. The currency notes in vogue are monetary values. They have no value in the absence of government commitment and are wanted only for the purpose of exchange and payments and not for themselves. Accordingly, the present fiduciary money in the form of currency notes is cash money or monetary value and unlimited legal tender for making payment, as creditors are obliged to accept it for the recovery of debts. </a:t>
            </a:r>
          </a:p>
          <a:p>
            <a:pPr marL="457200" indent="-457200" algn="just"/>
            <a:r>
              <a:rPr lang="en-US" sz="2200" dirty="0">
                <a:solidFill>
                  <a:schemeClr val="tx1"/>
                </a:solidFill>
              </a:rPr>
              <a:t>	</a:t>
            </a:r>
            <a:r>
              <a:rPr lang="en-US" sz="2200" dirty="0" smtClean="0">
                <a:solidFill>
                  <a:schemeClr val="tx1"/>
                </a:solidFill>
              </a:rPr>
              <a:t>The counter values to be exchanged in Salam include prompt price payment on the one hand and deferred delivery of the commodity on the other. However, if the price in Salam is US Dollars, for example, and the commodity to be purchased/sold is Pak Rupees, it will be a currency transaction which cannot be made through Salam, because such exchange of currencies requires the simultaneous</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dirty="0" smtClean="0">
                <a:solidFill>
                  <a:schemeClr val="tx1"/>
                </a:solidFill>
              </a:rPr>
              <a:t>	payment on both sides, while in Salam, delivery of the commodity is deferred. </a:t>
            </a:r>
          </a:p>
          <a:p>
            <a:pPr marL="457200" indent="-457200" algn="just"/>
            <a:r>
              <a:rPr lang="en-US" sz="2200" dirty="0">
                <a:solidFill>
                  <a:schemeClr val="tx1"/>
                </a:solidFill>
              </a:rPr>
              <a:t>	</a:t>
            </a:r>
            <a:r>
              <a:rPr lang="en-US" sz="2200" dirty="0" smtClean="0">
                <a:solidFill>
                  <a:schemeClr val="tx1"/>
                </a:solidFill>
              </a:rPr>
              <a:t>In exchange/trade transactions, the commodity to be sold (</a:t>
            </a:r>
            <a:r>
              <a:rPr lang="en-US" sz="2200" dirty="0" err="1" smtClean="0">
                <a:solidFill>
                  <a:schemeClr val="tx1"/>
                </a:solidFill>
              </a:rPr>
              <a:t>Mabi</a:t>
            </a:r>
            <a:r>
              <a:rPr lang="en-US" sz="2200" dirty="0" smtClean="0">
                <a:solidFill>
                  <a:schemeClr val="tx1"/>
                </a:solidFill>
              </a:rPr>
              <a:t>‘) and the price (</a:t>
            </a:r>
            <a:r>
              <a:rPr lang="en-US" sz="2200" dirty="0" err="1" smtClean="0">
                <a:solidFill>
                  <a:schemeClr val="tx1"/>
                </a:solidFill>
              </a:rPr>
              <a:t>Thaman</a:t>
            </a:r>
            <a:r>
              <a:rPr lang="en-US" sz="2200" dirty="0" smtClean="0">
                <a:solidFill>
                  <a:schemeClr val="tx1"/>
                </a:solidFill>
              </a:rPr>
              <a:t>) should be differentiated. A commodity is the principal object of sale from which the benefit is ultimately to be derived, in lieu of a price as settled between the contracting parties. The </a:t>
            </a:r>
            <a:r>
              <a:rPr lang="en-US" sz="2200" dirty="0" err="1" smtClean="0">
                <a:solidFill>
                  <a:schemeClr val="tx1"/>
                </a:solidFill>
              </a:rPr>
              <a:t>Thaman</a:t>
            </a:r>
            <a:r>
              <a:rPr lang="en-US" sz="2200" dirty="0" smtClean="0">
                <a:solidFill>
                  <a:schemeClr val="tx1"/>
                </a:solidFill>
              </a:rPr>
              <a:t>, on the other hand, is only a medium of exchange. Currency notes represent </a:t>
            </a:r>
            <a:r>
              <a:rPr lang="en-US" sz="2200" dirty="0" err="1" smtClean="0">
                <a:solidFill>
                  <a:schemeClr val="tx1"/>
                </a:solidFill>
              </a:rPr>
              <a:t>Thaman</a:t>
            </a:r>
            <a:r>
              <a:rPr lang="en-US" sz="2200" dirty="0">
                <a:solidFill>
                  <a:schemeClr val="tx1"/>
                </a:solidFill>
              </a:rPr>
              <a:t> </a:t>
            </a:r>
            <a:r>
              <a:rPr lang="en-US" sz="2200" dirty="0" smtClean="0">
                <a:solidFill>
                  <a:schemeClr val="tx1"/>
                </a:solidFill>
              </a:rPr>
              <a:t>and money. A lawful sale, therefore, is the sale of commodities for money or for any other consideration measurable in terms of money possessing utility, but money sold for money is generally not a lawful contract and is qualified with a number of conditions. Money, being a medium of exchange and a measure of value, cannot be taken as a “production good” which yields profit on a daily basis, as is presumed by the theories of interest. </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dirty="0" smtClean="0">
                <a:solidFill>
                  <a:schemeClr val="tx1"/>
                </a:solidFill>
              </a:rPr>
              <a:t>	Justice </a:t>
            </a:r>
            <a:r>
              <a:rPr lang="en-US" sz="2200" dirty="0" err="1" smtClean="0">
                <a:solidFill>
                  <a:schemeClr val="tx1"/>
                </a:solidFill>
              </a:rPr>
              <a:t>Khalil-ur-Rehman</a:t>
            </a:r>
            <a:r>
              <a:rPr lang="en-US" sz="2200" dirty="0" smtClean="0">
                <a:solidFill>
                  <a:schemeClr val="tx1"/>
                </a:solidFill>
              </a:rPr>
              <a:t>, in his part of the </a:t>
            </a:r>
            <a:r>
              <a:rPr lang="en-US" sz="2200" dirty="0" err="1" smtClean="0">
                <a:solidFill>
                  <a:schemeClr val="tx1"/>
                </a:solidFill>
              </a:rPr>
              <a:t>Judgement</a:t>
            </a:r>
            <a:r>
              <a:rPr lang="en-US" sz="2200" dirty="0" smtClean="0">
                <a:solidFill>
                  <a:schemeClr val="tx1"/>
                </a:solidFill>
              </a:rPr>
              <a:t> of the Supreme Court of Pakistan on </a:t>
            </a:r>
            <a:r>
              <a:rPr lang="en-US" sz="2200" dirty="0" err="1" smtClean="0">
                <a:solidFill>
                  <a:schemeClr val="tx1"/>
                </a:solidFill>
              </a:rPr>
              <a:t>Riba</a:t>
            </a:r>
            <a:r>
              <a:rPr lang="en-US" sz="2200" dirty="0" smtClean="0">
                <a:solidFill>
                  <a:schemeClr val="tx1"/>
                </a:solidFill>
              </a:rPr>
              <a:t> says about </a:t>
            </a:r>
            <a:r>
              <a:rPr lang="en-US" sz="2200" dirty="0" err="1" smtClean="0">
                <a:solidFill>
                  <a:schemeClr val="tx1"/>
                </a:solidFill>
              </a:rPr>
              <a:t>Fulus</a:t>
            </a:r>
            <a:r>
              <a:rPr lang="en-US" sz="2200" dirty="0" smtClean="0">
                <a:solidFill>
                  <a:schemeClr val="tx1"/>
                </a:solidFill>
              </a:rPr>
              <a:t>:</a:t>
            </a:r>
          </a:p>
          <a:p>
            <a:pPr marL="457200" indent="-457200" algn="just"/>
            <a:r>
              <a:rPr lang="en-US" sz="2200" dirty="0" smtClean="0">
                <a:solidFill>
                  <a:schemeClr val="tx1"/>
                </a:solidFill>
              </a:rPr>
              <a:t>	“their position was not that of an independent currency. They were a form of sub-money used only to make payments of the fractions of a silver coin because it was not easy to break one silver dirham into two equal parts for making payment of half, nor was it easy for the government or the money changers to issue smaller silver coins to facilitate such fractional payments. Therefore, the principles developed by the jurists to regulate the exchange of copper </a:t>
            </a:r>
            <a:r>
              <a:rPr lang="en-US" sz="2200" dirty="0" err="1" smtClean="0">
                <a:solidFill>
                  <a:schemeClr val="tx1"/>
                </a:solidFill>
              </a:rPr>
              <a:t>Fulus</a:t>
            </a:r>
            <a:r>
              <a:rPr lang="en-US" sz="2200" dirty="0" smtClean="0">
                <a:solidFill>
                  <a:schemeClr val="tx1"/>
                </a:solidFill>
              </a:rPr>
              <a:t> will not be applicable to the paper currency and fiat money of today. Today’s paper money has practically become almost like natural money, equal in terms of its facility of exchange and credibility to the old silver and golden coins. It will, therefore, be subject to all those injunctions laid down in the </a:t>
            </a:r>
            <a:r>
              <a:rPr lang="en-US" sz="2200" dirty="0" err="1" smtClean="0">
                <a:solidFill>
                  <a:schemeClr val="tx1"/>
                </a:solidFill>
              </a:rPr>
              <a:t>Qur’¯an</a:t>
            </a:r>
            <a:r>
              <a:rPr lang="en-US" sz="2200" dirty="0" smtClean="0">
                <a:solidFill>
                  <a:schemeClr val="tx1"/>
                </a:solidFill>
              </a:rPr>
              <a:t> and the </a:t>
            </a:r>
            <a:r>
              <a:rPr lang="en-US" sz="2200" dirty="0" err="1" smtClean="0">
                <a:solidFill>
                  <a:schemeClr val="tx1"/>
                </a:solidFill>
              </a:rPr>
              <a:t>Sunnah</a:t>
            </a:r>
            <a:r>
              <a:rPr lang="en-US" sz="2200" dirty="0" smtClean="0">
                <a:solidFill>
                  <a:schemeClr val="tx1"/>
                </a:solidFill>
              </a:rPr>
              <a:t>, which regulated the exchange or transactions of gold and silver”.</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dirty="0" smtClean="0">
                <a:solidFill>
                  <a:schemeClr val="tx1"/>
                </a:solidFill>
              </a:rPr>
              <a:t>	A study conducted by the </a:t>
            </a:r>
            <a:r>
              <a:rPr lang="en-US" sz="2200" dirty="0" err="1" smtClean="0">
                <a:solidFill>
                  <a:schemeClr val="tx1"/>
                </a:solidFill>
              </a:rPr>
              <a:t>IRTI</a:t>
            </a:r>
            <a:r>
              <a:rPr lang="en-US" sz="2200" dirty="0" smtClean="0">
                <a:solidFill>
                  <a:schemeClr val="tx1"/>
                </a:solidFill>
              </a:rPr>
              <a:t> of the </a:t>
            </a:r>
            <a:r>
              <a:rPr lang="en-US" sz="2200" dirty="0" err="1" smtClean="0">
                <a:solidFill>
                  <a:schemeClr val="tx1"/>
                </a:solidFill>
              </a:rPr>
              <a:t>IDB</a:t>
            </a:r>
            <a:r>
              <a:rPr lang="en-US" sz="2200" dirty="0" smtClean="0">
                <a:solidFill>
                  <a:schemeClr val="tx1"/>
                </a:solidFill>
              </a:rPr>
              <a:t> (</a:t>
            </a:r>
            <a:r>
              <a:rPr lang="en-US" sz="2200" dirty="0" err="1" smtClean="0">
                <a:solidFill>
                  <a:schemeClr val="tx1"/>
                </a:solidFill>
              </a:rPr>
              <a:t>Umar</a:t>
            </a:r>
            <a:r>
              <a:rPr lang="en-US" sz="2200" dirty="0" smtClean="0">
                <a:solidFill>
                  <a:schemeClr val="tx1"/>
                </a:solidFill>
              </a:rPr>
              <a:t>, 1995) on Salam has thoroughly discussed the issue of whether money can be used as a commodity in Salam. It says: “The second form: when the principal is money (Saudi Riyals) and the commodity sold is another type of money (US Dollars); this is a currency exchange transaction that cannot be made through Salam, which requires deferred delivery of the commodity sold while such exchange requires simultaneous payment of the two exchanged amounts. </a:t>
            </a:r>
            <a:r>
              <a:rPr lang="en-US" sz="2200" dirty="0" err="1" smtClean="0">
                <a:solidFill>
                  <a:schemeClr val="tx1"/>
                </a:solidFill>
              </a:rPr>
              <a:t>Allama</a:t>
            </a:r>
            <a:r>
              <a:rPr lang="en-US" sz="2200" dirty="0" smtClean="0">
                <a:solidFill>
                  <a:schemeClr val="tx1"/>
                </a:solidFill>
              </a:rPr>
              <a:t> </a:t>
            </a:r>
            <a:r>
              <a:rPr lang="en-US" sz="2200" dirty="0" err="1" smtClean="0">
                <a:solidFill>
                  <a:schemeClr val="tx1"/>
                </a:solidFill>
              </a:rPr>
              <a:t>Shirbini</a:t>
            </a:r>
            <a:r>
              <a:rPr lang="en-US" sz="2200" dirty="0" smtClean="0">
                <a:solidFill>
                  <a:schemeClr val="tx1"/>
                </a:solidFill>
              </a:rPr>
              <a:t> gives the following opinion in the case where the principal (price) is money and the commodity sold is also money: ‘It is not permissible to pay one of them as Salam principal for the other because Salam requires payment of only one of the two exchanged objects of the contract at the time of signing the contract, while the currency exchange requires simultaneous payment of both the exchanged amounts’.”</a:t>
            </a:r>
          </a:p>
          <a:p>
            <a:pPr marL="457200" indent="-457200" algn="just"/>
            <a:r>
              <a:rPr lang="en-US" sz="2200" dirty="0" smtClean="0">
                <a:solidFill>
                  <a:schemeClr val="tx1"/>
                </a:solidFill>
              </a:rPr>
              <a:t>	According to all schools of thought of Islamic jurisprudence, and particularly to the </a:t>
            </a:r>
            <a:r>
              <a:rPr lang="en-US" sz="2200" dirty="0" err="1" smtClean="0">
                <a:solidFill>
                  <a:schemeClr val="tx1"/>
                </a:solidFill>
              </a:rPr>
              <a:t>Hanafi</a:t>
            </a:r>
            <a:r>
              <a:rPr lang="en-US" sz="2200" dirty="0">
                <a:solidFill>
                  <a:schemeClr val="tx1"/>
                </a:solidFill>
              </a:rPr>
              <a:t> </a:t>
            </a:r>
            <a:r>
              <a:rPr lang="en-US" sz="2200" dirty="0" smtClean="0">
                <a:solidFill>
                  <a:schemeClr val="tx1"/>
                </a:solidFill>
              </a:rPr>
              <a:t>and </a:t>
            </a:r>
            <a:r>
              <a:rPr lang="en-US" sz="2200" dirty="0" err="1" smtClean="0">
                <a:solidFill>
                  <a:schemeClr val="tx1"/>
                </a:solidFill>
              </a:rPr>
              <a:t>Maliki</a:t>
            </a:r>
            <a:r>
              <a:rPr lang="en-US" sz="2200" dirty="0" smtClean="0">
                <a:solidFill>
                  <a:schemeClr val="tx1"/>
                </a:solidFill>
              </a:rPr>
              <a:t> </a:t>
            </a:r>
            <a:r>
              <a:rPr lang="en-US" sz="2200" dirty="0" err="1" smtClean="0">
                <a:solidFill>
                  <a:schemeClr val="tx1"/>
                </a:solidFill>
              </a:rPr>
              <a:t>Fuqaha</a:t>
            </a:r>
            <a:r>
              <a:rPr lang="en-US" sz="2200" dirty="0" smtClean="0">
                <a:solidFill>
                  <a:schemeClr val="tx1"/>
                </a:solidFill>
              </a:rPr>
              <a:t> the principal paid in</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dirty="0" smtClean="0">
                <a:solidFill>
                  <a:schemeClr val="tx1"/>
                </a:solidFill>
              </a:rPr>
              <a:t>	Salam should be in the form of money and the two transacted items should not be of the kind whose exchange would lead to </a:t>
            </a:r>
            <a:r>
              <a:rPr lang="en-US" sz="2200" dirty="0" err="1" smtClean="0">
                <a:solidFill>
                  <a:schemeClr val="tx1"/>
                </a:solidFill>
              </a:rPr>
              <a:t>Riba</a:t>
            </a:r>
            <a:r>
              <a:rPr lang="en-US" sz="2200" dirty="0" smtClean="0">
                <a:solidFill>
                  <a:schemeClr val="tx1"/>
                </a:solidFill>
              </a:rPr>
              <a:t>. According to the jurists, it is a condition of Salam that the price and the commodity sold should be of the kind that can permissibly be dealt in on a deferment basis. </a:t>
            </a:r>
            <a:r>
              <a:rPr lang="en-US" sz="2200" dirty="0" err="1" smtClean="0">
                <a:solidFill>
                  <a:schemeClr val="tx1"/>
                </a:solidFill>
              </a:rPr>
              <a:t>Allama</a:t>
            </a:r>
            <a:r>
              <a:rPr lang="en-US" sz="2200" dirty="0" smtClean="0">
                <a:solidFill>
                  <a:schemeClr val="tx1"/>
                </a:solidFill>
              </a:rPr>
              <a:t> </a:t>
            </a:r>
            <a:r>
              <a:rPr lang="en-US" sz="2200" dirty="0" err="1" smtClean="0">
                <a:solidFill>
                  <a:schemeClr val="tx1"/>
                </a:solidFill>
              </a:rPr>
              <a:t>Ibn</a:t>
            </a:r>
            <a:r>
              <a:rPr lang="en-US" sz="2200" dirty="0" smtClean="0">
                <a:solidFill>
                  <a:schemeClr val="tx1"/>
                </a:solidFill>
              </a:rPr>
              <a:t>-e-</a:t>
            </a:r>
            <a:r>
              <a:rPr lang="en-US" sz="2200" dirty="0" err="1" smtClean="0">
                <a:solidFill>
                  <a:schemeClr val="tx1"/>
                </a:solidFill>
              </a:rPr>
              <a:t>Rushd</a:t>
            </a:r>
            <a:r>
              <a:rPr lang="en-US" sz="2200" dirty="0" smtClean="0">
                <a:solidFill>
                  <a:schemeClr val="tx1"/>
                </a:solidFill>
              </a:rPr>
              <a:t> explained this issue in a comparative manner when he said about this condition: “If they are not of that kind, Salam cannot be </a:t>
            </a:r>
            <a:r>
              <a:rPr lang="en-US" sz="2200" dirty="0" err="1" smtClean="0">
                <a:solidFill>
                  <a:schemeClr val="tx1"/>
                </a:solidFill>
              </a:rPr>
              <a:t>practised</a:t>
            </a:r>
            <a:r>
              <a:rPr lang="en-US" sz="2200" dirty="0" smtClean="0">
                <a:solidFill>
                  <a:schemeClr val="tx1"/>
                </a:solidFill>
              </a:rPr>
              <a:t> in them.”</a:t>
            </a:r>
            <a:r>
              <a:rPr lang="en-US" sz="2200" dirty="0">
                <a:solidFill>
                  <a:schemeClr val="tx1"/>
                </a:solidFill>
              </a:rPr>
              <a:t> </a:t>
            </a:r>
            <a:endParaRPr lang="en-US" sz="2200" dirty="0" smtClean="0">
              <a:solidFill>
                <a:schemeClr val="tx1"/>
              </a:solidFill>
            </a:endParaRPr>
          </a:p>
          <a:p>
            <a:pPr marL="457200" indent="-457200" algn="just"/>
            <a:r>
              <a:rPr lang="en-US" sz="2200" dirty="0">
                <a:solidFill>
                  <a:schemeClr val="tx1"/>
                </a:solidFill>
              </a:rPr>
              <a:t>	</a:t>
            </a:r>
            <a:r>
              <a:rPr lang="en-US" sz="2200" dirty="0" smtClean="0">
                <a:solidFill>
                  <a:schemeClr val="tx1"/>
                </a:solidFill>
              </a:rPr>
              <a:t>In view of the above, it is concluded that forward sale or purchase of currencies to take the form of Salam is not a valid contract. </a:t>
            </a:r>
            <a:r>
              <a:rPr lang="en-US" sz="2200" dirty="0" err="1" smtClean="0">
                <a:solidFill>
                  <a:schemeClr val="tx1"/>
                </a:solidFill>
              </a:rPr>
              <a:t>Fulus</a:t>
            </a:r>
            <a:r>
              <a:rPr lang="en-US" sz="2200" dirty="0" smtClean="0">
                <a:solidFill>
                  <a:schemeClr val="tx1"/>
                </a:solidFill>
              </a:rPr>
              <a:t> that were a form of metallic money could be used for trading on the basis of their metal content. But currency notes are </a:t>
            </a:r>
            <a:r>
              <a:rPr lang="en-US" sz="2200" dirty="0" err="1" smtClean="0">
                <a:solidFill>
                  <a:schemeClr val="tx1"/>
                </a:solidFill>
              </a:rPr>
              <a:t>Thaman</a:t>
            </a:r>
            <a:r>
              <a:rPr lang="en-US" sz="2200" dirty="0" smtClean="0">
                <a:solidFill>
                  <a:schemeClr val="tx1"/>
                </a:solidFill>
              </a:rPr>
              <a:t>, wanted only for exchange and payments and not for themselves. Allowing the exchange of heterogeneous currencies through Salam would open a floodgate of explicit </a:t>
            </a:r>
            <a:r>
              <a:rPr lang="en-US" sz="2200" dirty="0" err="1" smtClean="0">
                <a:solidFill>
                  <a:schemeClr val="tx1"/>
                </a:solidFill>
              </a:rPr>
              <a:t>Riba</a:t>
            </a:r>
            <a:r>
              <a:rPr lang="en-US" sz="2200" dirty="0" smtClean="0">
                <a:solidFill>
                  <a:schemeClr val="tx1"/>
                </a:solidFill>
              </a:rPr>
              <a:t>. The objects of Salam sale are commodities of trade and not currencies, because these are regarded as monetary values, exchange of which is covered under</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dirty="0" smtClean="0">
                <a:solidFill>
                  <a:schemeClr val="tx1"/>
                </a:solidFill>
              </a:rPr>
              <a:t>	 rules of </a:t>
            </a:r>
            <a:r>
              <a:rPr lang="en-US" sz="2200" dirty="0" err="1" smtClean="0">
                <a:solidFill>
                  <a:schemeClr val="tx1"/>
                </a:solidFill>
              </a:rPr>
              <a:t>Bai</a:t>
            </a:r>
            <a:r>
              <a:rPr lang="en-US" sz="2200" dirty="0" smtClean="0">
                <a:solidFill>
                  <a:schemeClr val="tx1"/>
                </a:solidFill>
              </a:rPr>
              <a:t>‘ al </a:t>
            </a:r>
            <a:r>
              <a:rPr lang="en-US" sz="2200" dirty="0" err="1" smtClean="0">
                <a:solidFill>
                  <a:schemeClr val="tx1"/>
                </a:solidFill>
              </a:rPr>
              <a:t>Sarf</a:t>
            </a:r>
            <a:r>
              <a:rPr lang="en-US" sz="2200" dirty="0" smtClean="0">
                <a:solidFill>
                  <a:schemeClr val="tx1"/>
                </a:solidFill>
              </a:rPr>
              <a:t>.</a:t>
            </a:r>
          </a:p>
          <a:p>
            <a:pPr marL="457200" indent="-457200" algn="just"/>
            <a:r>
              <a:rPr lang="en-US" sz="2200" b="1" dirty="0" smtClean="0">
                <a:solidFill>
                  <a:schemeClr val="tx1"/>
                </a:solidFill>
              </a:rPr>
              <a:t>2.	Payment of Price: Salam Capital:</a:t>
            </a:r>
          </a:p>
          <a:p>
            <a:pPr marL="457200" indent="-457200" algn="just"/>
            <a:r>
              <a:rPr lang="en-US" sz="2200" dirty="0" smtClean="0">
                <a:solidFill>
                  <a:schemeClr val="tx1"/>
                </a:solidFill>
              </a:rPr>
              <a:t>	Price is normally stipulated and paid in the form of any legal tender. However, it can be in terms of goods as well, on the condition that it should not violate the prohibition of </a:t>
            </a:r>
            <a:r>
              <a:rPr lang="en-US" sz="2200" dirty="0" err="1" smtClean="0">
                <a:solidFill>
                  <a:schemeClr val="tx1"/>
                </a:solidFill>
              </a:rPr>
              <a:t>Riba</a:t>
            </a:r>
            <a:r>
              <a:rPr lang="en-US" sz="2200" dirty="0" smtClean="0">
                <a:solidFill>
                  <a:schemeClr val="tx1"/>
                </a:solidFill>
              </a:rPr>
              <a:t> in barter transactions as laid down by the </a:t>
            </a:r>
            <a:r>
              <a:rPr lang="en-US" sz="2200" dirty="0" err="1" smtClean="0">
                <a:solidFill>
                  <a:schemeClr val="tx1"/>
                </a:solidFill>
              </a:rPr>
              <a:t>Shar¯ı´ah</a:t>
            </a:r>
            <a:r>
              <a:rPr lang="en-US" sz="2200" dirty="0" smtClean="0">
                <a:solidFill>
                  <a:schemeClr val="tx1"/>
                </a:solidFill>
              </a:rPr>
              <a:t>. Usufruct of assets can also be considered as Salam capital, which is regarded, particularly by </a:t>
            </a:r>
            <a:r>
              <a:rPr lang="en-US" sz="2200" dirty="0" err="1" smtClean="0">
                <a:solidFill>
                  <a:schemeClr val="tx1"/>
                </a:solidFill>
              </a:rPr>
              <a:t>Maliki</a:t>
            </a:r>
            <a:r>
              <a:rPr lang="en-US" sz="2200" dirty="0" smtClean="0">
                <a:solidFill>
                  <a:schemeClr val="tx1"/>
                </a:solidFill>
              </a:rPr>
              <a:t> jurists, as immediate receipt of the capital on the basis of the legal maxim that says: “Taking possession of a part of a thing is like taking possession of the whole thing”. Hence, making usufruct capital of Salam does not mean debt against debt, which is prohibited.</a:t>
            </a:r>
          </a:p>
          <a:p>
            <a:pPr marL="457200" indent="-457200" algn="just"/>
            <a:r>
              <a:rPr lang="en-US" sz="2200" dirty="0" smtClean="0">
                <a:solidFill>
                  <a:schemeClr val="tx1"/>
                </a:solidFill>
              </a:rPr>
              <a:t>	Outstanding loans/debts due on the part of the seller cannot be fully or partially fixed as price, nor can a loan outstanding on a third party be transferred to the seller in future adjustment towards the price, as this amounts to an exchange of obligation for obligation (debt for</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dirty="0" smtClean="0">
                <a:solidFill>
                  <a:schemeClr val="tx1"/>
                </a:solidFill>
              </a:rPr>
              <a:t>	debt), which is forbidden. This is also to avoid </a:t>
            </a:r>
            <a:r>
              <a:rPr lang="en-US" sz="2200" dirty="0" err="1" smtClean="0">
                <a:solidFill>
                  <a:schemeClr val="tx1"/>
                </a:solidFill>
              </a:rPr>
              <a:t>Gharar</a:t>
            </a:r>
            <a:r>
              <a:rPr lang="en-US" sz="2200" dirty="0" smtClean="0">
                <a:solidFill>
                  <a:schemeClr val="tx1"/>
                </a:solidFill>
              </a:rPr>
              <a:t>. This emphasis by the jurists is justified since the equity in Salam contracts depends on the very existence of the Salam capital, otherwise such transactions are invalid. The very term </a:t>
            </a:r>
            <a:r>
              <a:rPr lang="en-US" sz="2200" dirty="0" err="1" smtClean="0">
                <a:solidFill>
                  <a:schemeClr val="tx1"/>
                </a:solidFill>
              </a:rPr>
              <a:t>Salaf</a:t>
            </a:r>
            <a:r>
              <a:rPr lang="en-US" sz="2200" dirty="0" smtClean="0">
                <a:solidFill>
                  <a:schemeClr val="tx1"/>
                </a:solidFill>
              </a:rPr>
              <a:t> (Salam) means advance payment; if payment is delayed, it cannot be called Salam.</a:t>
            </a:r>
          </a:p>
          <a:p>
            <a:pPr marL="457200" indent="-457200" algn="just"/>
            <a:r>
              <a:rPr lang="en-US" sz="2200" dirty="0" smtClean="0">
                <a:solidFill>
                  <a:schemeClr val="tx1"/>
                </a:solidFill>
              </a:rPr>
              <a:t>	The buyer in Salam should advance the whole price of the commodity at the time of making the contract. However, while the jurists are agreed on immediate payment of the price, they differ on defining the term “immediate”. According to the majority of the jurists, the buyer must pay the amount at the time of signing the contract, in that very meeting. Imam </a:t>
            </a:r>
            <a:r>
              <a:rPr lang="en-US" sz="2200" dirty="0" err="1" smtClean="0">
                <a:solidFill>
                  <a:schemeClr val="tx1"/>
                </a:solidFill>
              </a:rPr>
              <a:t>Shafi‘e</a:t>
            </a:r>
            <a:r>
              <a:rPr lang="en-US" sz="2200" dirty="0" smtClean="0">
                <a:solidFill>
                  <a:schemeClr val="tx1"/>
                </a:solidFill>
              </a:rPr>
              <a:t> emphasizes that the time must be fixed and payment of the price must take place on the spot and before separation of the parties. But some jurists allow delayed payment provided this delay is not prolonged to make it like a debt. Imam </a:t>
            </a:r>
            <a:r>
              <a:rPr lang="en-US" sz="2200" dirty="0" err="1" smtClean="0">
                <a:solidFill>
                  <a:schemeClr val="tx1"/>
                </a:solidFill>
              </a:rPr>
              <a:t>Malik</a:t>
            </a:r>
            <a:r>
              <a:rPr lang="en-US" sz="2200" dirty="0" smtClean="0">
                <a:solidFill>
                  <a:schemeClr val="tx1"/>
                </a:solidFill>
              </a:rPr>
              <a:t> allows a delay of up to three days. </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dirty="0" smtClean="0">
                <a:solidFill>
                  <a:schemeClr val="tx1"/>
                </a:solidFill>
              </a:rPr>
              <a:t>	Contemporary jurists also allow a delay of two to three days, if it has been stipulated between the parties, provided it is before the delivery period of the commodity involved (in the case of Salam for a short period of a few days).</a:t>
            </a:r>
          </a:p>
          <a:p>
            <a:pPr marL="457200" indent="-457200" algn="just"/>
            <a:r>
              <a:rPr lang="en-US" sz="2200" dirty="0" smtClean="0">
                <a:solidFill>
                  <a:schemeClr val="tx1"/>
                </a:solidFill>
              </a:rPr>
              <a:t>	As regards barter transactions in </a:t>
            </a:r>
            <a:r>
              <a:rPr lang="en-US" sz="2200" dirty="0" err="1" smtClean="0">
                <a:solidFill>
                  <a:schemeClr val="tx1"/>
                </a:solidFill>
              </a:rPr>
              <a:t>Bai</a:t>
            </a:r>
            <a:r>
              <a:rPr lang="en-US" sz="2200" dirty="0" smtClean="0">
                <a:solidFill>
                  <a:schemeClr val="tx1"/>
                </a:solidFill>
              </a:rPr>
              <a:t>‘ Salam, any number or quantity of goods, as the case may be, cannot be advanced for deferred delivery of the same species of goods. As an example, a bank cannot advance ten tons of an improved variety of wheat seed for sowing against twenty-five tons of wheat at harvest. It may advance, for example, a tractor as the price for an agreed amount and quality of cotton or rice. Practically, however, the bank would avoid this and all purchases would be made against money.</a:t>
            </a:r>
          </a:p>
          <a:p>
            <a:pPr marL="457200" indent="-457200" algn="just">
              <a:buFont typeface="Arial" pitchFamily="34" charset="0"/>
              <a:buChar char="•"/>
            </a:pPr>
            <a:r>
              <a:rPr lang="en-US" sz="2200" i="1" dirty="0" smtClean="0">
                <a:solidFill>
                  <a:schemeClr val="tx1"/>
                </a:solidFill>
              </a:rPr>
              <a:t>Mode of Payment-</a:t>
            </a:r>
          </a:p>
          <a:p>
            <a:pPr marL="457200" indent="-457200" algn="just"/>
            <a:r>
              <a:rPr lang="en-US" sz="2200" dirty="0" smtClean="0">
                <a:solidFill>
                  <a:schemeClr val="tx1"/>
                </a:solidFill>
              </a:rPr>
              <a:t>	Cash payment is not necessary in Salam; the price can be credited to the seller’s account. Crediting the agreed amount in the seller’s</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dirty="0" smtClean="0">
                <a:solidFill>
                  <a:schemeClr val="tx1"/>
                </a:solidFill>
              </a:rPr>
              <a:t>	account can be termed, in letter, a debt for a debt, but in spirit, it does not fall under the prohibited form of a debt for a debt. Hence, it will not be necessary for banks to pay hard cash for </a:t>
            </a:r>
            <a:r>
              <a:rPr lang="en-US" sz="2200" dirty="0" err="1" smtClean="0">
                <a:solidFill>
                  <a:schemeClr val="tx1"/>
                </a:solidFill>
              </a:rPr>
              <a:t>Bai</a:t>
            </a:r>
            <a:r>
              <a:rPr lang="en-US" sz="2200" dirty="0" smtClean="0">
                <a:solidFill>
                  <a:schemeClr val="tx1"/>
                </a:solidFill>
              </a:rPr>
              <a:t>‘ Salam; they may credit the seller’s account or issue a pay order in </a:t>
            </a:r>
            <a:r>
              <a:rPr lang="en-US" sz="2200" dirty="0" err="1" smtClean="0">
                <a:solidFill>
                  <a:schemeClr val="tx1"/>
                </a:solidFill>
              </a:rPr>
              <a:t>favour</a:t>
            </a:r>
            <a:r>
              <a:rPr lang="en-US" sz="2200" dirty="0" smtClean="0">
                <a:solidFill>
                  <a:schemeClr val="tx1"/>
                </a:solidFill>
              </a:rPr>
              <a:t> of the seller, which may be cashable on demand. In all such cases, money may remain in the bank but is placed at the disposal of the seller.</a:t>
            </a:r>
          </a:p>
          <a:p>
            <a:pPr marL="457200" indent="-457200" algn="just"/>
            <a:r>
              <a:rPr lang="en-US" sz="2200" b="1" dirty="0" smtClean="0">
                <a:solidFill>
                  <a:schemeClr val="tx1"/>
                </a:solidFill>
              </a:rPr>
              <a:t>3.	 Period and Place of Delivery:</a:t>
            </a:r>
          </a:p>
          <a:p>
            <a:pPr marL="457200" indent="-457200" algn="just"/>
            <a:r>
              <a:rPr lang="en-US" sz="2200" dirty="0" smtClean="0">
                <a:solidFill>
                  <a:schemeClr val="tx1"/>
                </a:solidFill>
              </a:rPr>
              <a:t>	In Salam it is necessary to precisely fix the period/time of delivery of goods. Place of delivery also has to be agreed. As regards the time or the period of delivery in Salam, the early compilations of the </a:t>
            </a:r>
            <a:r>
              <a:rPr lang="en-US" sz="2200" dirty="0" err="1" smtClean="0">
                <a:solidFill>
                  <a:schemeClr val="tx1"/>
                </a:solidFill>
              </a:rPr>
              <a:t>Hadith</a:t>
            </a:r>
            <a:r>
              <a:rPr lang="en-US" sz="2200" dirty="0" smtClean="0">
                <a:solidFill>
                  <a:schemeClr val="tx1"/>
                </a:solidFill>
              </a:rPr>
              <a:t> mention the practice of fixing a period of one to three years for delivery of farm products. The later jurists, who expanded the application of Salam, reduced the period to fifteen days, some even to one day, which, as they argued, was the minimum period necessary for the transport of a commodity from one market to</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dirty="0" smtClean="0">
                <a:solidFill>
                  <a:schemeClr val="tx1"/>
                </a:solidFill>
              </a:rPr>
              <a:t>	another. Some jurists believed in precise fixation of the date on which delivery was to be made, while some others approved of a rough date but a definite period or occasion of delivery; for example, on harvest. </a:t>
            </a:r>
          </a:p>
          <a:p>
            <a:pPr marL="457200" indent="-457200" algn="just"/>
            <a:r>
              <a:rPr lang="en-US" sz="2200" dirty="0">
                <a:solidFill>
                  <a:schemeClr val="tx1"/>
                </a:solidFill>
              </a:rPr>
              <a:t>	</a:t>
            </a:r>
            <a:r>
              <a:rPr lang="en-US" sz="2200" dirty="0" smtClean="0">
                <a:solidFill>
                  <a:schemeClr val="tx1"/>
                </a:solidFill>
              </a:rPr>
              <a:t>Contemporary scholars recommend that the due date and place of delivery must be known. The period could be anything from a few days to a number of years, depending upon the nature of the commodity involved. Delivery can also be made in different consignments or instalments if mutually agreed. Before delivery, goods will remain at the risk of the seller. Delivery of goods can be physical or constructive. After delivery, risk will be transferred to the purchaser. Transferring of risk and authority of use and utilization/consumption are the basic ingredients of constructive possession. </a:t>
            </a:r>
          </a:p>
          <a:p>
            <a:pPr marL="457200" indent="-457200" algn="just"/>
            <a:r>
              <a:rPr lang="en-US" sz="2200" dirty="0">
                <a:solidFill>
                  <a:schemeClr val="tx1"/>
                </a:solidFill>
              </a:rPr>
              <a:t>	</a:t>
            </a:r>
            <a:r>
              <a:rPr lang="en-US" sz="2200" dirty="0" smtClean="0">
                <a:solidFill>
                  <a:schemeClr val="tx1"/>
                </a:solidFill>
              </a:rPr>
              <a:t>If a place of delivery is not stipulated at the time of the Salam agreement, the place at which the contract was executed will be</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dirty="0" smtClean="0">
                <a:solidFill>
                  <a:schemeClr val="tx1"/>
                </a:solidFill>
              </a:rPr>
              <a:t>	regarded as the place where the goods will be delivered. The parties can also mutually decide about the place, keeping in mind the customary practice.</a:t>
            </a:r>
          </a:p>
          <a:p>
            <a:pPr marL="457200" indent="-457200" algn="just"/>
            <a:r>
              <a:rPr lang="en-US" sz="2200" b="1" dirty="0" smtClean="0">
                <a:solidFill>
                  <a:schemeClr val="tx1"/>
                </a:solidFill>
              </a:rPr>
              <a:t>4.	 </a:t>
            </a:r>
            <a:r>
              <a:rPr lang="en-US" sz="2200" b="1" dirty="0" err="1" smtClean="0">
                <a:solidFill>
                  <a:schemeClr val="tx1"/>
                </a:solidFill>
              </a:rPr>
              <a:t>Khiyar</a:t>
            </a:r>
            <a:r>
              <a:rPr lang="en-US" sz="2200" b="1" dirty="0" smtClean="0">
                <a:solidFill>
                  <a:schemeClr val="tx1"/>
                </a:solidFill>
              </a:rPr>
              <a:t> (Option) in Salam:</a:t>
            </a:r>
          </a:p>
          <a:p>
            <a:pPr marL="457200" indent="-457200" algn="just"/>
            <a:r>
              <a:rPr lang="en-US" sz="2200" dirty="0" smtClean="0">
                <a:solidFill>
                  <a:schemeClr val="tx1"/>
                </a:solidFill>
              </a:rPr>
              <a:t>	The jurists disallow the operation of the Islamic law of option (</a:t>
            </a:r>
            <a:r>
              <a:rPr lang="en-US" sz="2200" dirty="0" err="1" smtClean="0">
                <a:solidFill>
                  <a:schemeClr val="tx1"/>
                </a:solidFill>
              </a:rPr>
              <a:t>Khiyar</a:t>
            </a:r>
            <a:r>
              <a:rPr lang="en-US" sz="2200" dirty="0" smtClean="0">
                <a:solidFill>
                  <a:schemeClr val="tx1"/>
                </a:solidFill>
              </a:rPr>
              <a:t> </a:t>
            </a:r>
            <a:r>
              <a:rPr lang="en-US" sz="2200" dirty="0" err="1" smtClean="0">
                <a:solidFill>
                  <a:schemeClr val="tx1"/>
                </a:solidFill>
              </a:rPr>
              <a:t>alShart</a:t>
            </a:r>
            <a:r>
              <a:rPr lang="en-US" sz="2200" dirty="0" smtClean="0">
                <a:solidFill>
                  <a:schemeClr val="tx1"/>
                </a:solidFill>
              </a:rPr>
              <a:t>) in the case of </a:t>
            </a:r>
            <a:r>
              <a:rPr lang="en-US" sz="2200" dirty="0" err="1" smtClean="0">
                <a:solidFill>
                  <a:schemeClr val="tx1"/>
                </a:solidFill>
              </a:rPr>
              <a:t>Bai</a:t>
            </a:r>
            <a:r>
              <a:rPr lang="en-US" sz="2200" dirty="0" smtClean="0">
                <a:solidFill>
                  <a:schemeClr val="tx1"/>
                </a:solidFill>
              </a:rPr>
              <a:t>‘ Salam because this disturbs or delays the seller’s right of ownership over the price of the goods. The purchaser also does not have the “option of seeing” (</a:t>
            </a:r>
            <a:r>
              <a:rPr lang="en-US" sz="2200" dirty="0" err="1" smtClean="0">
                <a:solidFill>
                  <a:schemeClr val="tx1"/>
                </a:solidFill>
              </a:rPr>
              <a:t>Khiyar</a:t>
            </a:r>
            <a:r>
              <a:rPr lang="en-US" sz="2200" dirty="0" smtClean="0">
                <a:solidFill>
                  <a:schemeClr val="tx1"/>
                </a:solidFill>
              </a:rPr>
              <a:t> al </a:t>
            </a:r>
            <a:r>
              <a:rPr lang="en-US" sz="2200" dirty="0" err="1" smtClean="0">
                <a:solidFill>
                  <a:schemeClr val="tx1"/>
                </a:solidFill>
              </a:rPr>
              <a:t>Ro’yat</a:t>
            </a:r>
            <a:r>
              <a:rPr lang="en-US" sz="2200" dirty="0" smtClean="0">
                <a:solidFill>
                  <a:schemeClr val="tx1"/>
                </a:solidFill>
              </a:rPr>
              <a:t>), which is available in the case of normal sales. However, after taking delivery, the purchaser has the “option of defect” (</a:t>
            </a:r>
            <a:r>
              <a:rPr lang="en-US" sz="2200" dirty="0" err="1" smtClean="0">
                <a:solidFill>
                  <a:schemeClr val="tx1"/>
                </a:solidFill>
              </a:rPr>
              <a:t>Khiyar</a:t>
            </a:r>
            <a:r>
              <a:rPr lang="en-US" sz="2200" dirty="0" smtClean="0">
                <a:solidFill>
                  <a:schemeClr val="tx1"/>
                </a:solidFill>
              </a:rPr>
              <a:t> </a:t>
            </a:r>
            <a:r>
              <a:rPr lang="en-US" sz="2200" dirty="0" err="1" smtClean="0">
                <a:solidFill>
                  <a:schemeClr val="tx1"/>
                </a:solidFill>
              </a:rPr>
              <a:t>al‘Aib</a:t>
            </a:r>
            <a:r>
              <a:rPr lang="en-US" sz="2200" dirty="0" smtClean="0">
                <a:solidFill>
                  <a:schemeClr val="tx1"/>
                </a:solidFill>
              </a:rPr>
              <a:t>) and the option of specified quality. This means that if the commodity is defective or it does not have the quality or specification as agreed at the time of contract, the purchaser can rescind the sale. But in that case, only the paid amount of price can be recovered without any increase.</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b="1" dirty="0" smtClean="0">
                <a:solidFill>
                  <a:schemeClr val="tx1"/>
                </a:solidFill>
              </a:rPr>
              <a:t>5.	 Amending or Revoking the Salam Contract:</a:t>
            </a:r>
          </a:p>
          <a:p>
            <a:pPr marL="457200" indent="-457200" algn="just"/>
            <a:r>
              <a:rPr lang="en-US" sz="2200" dirty="0" smtClean="0">
                <a:solidFill>
                  <a:schemeClr val="tx1"/>
                </a:solidFill>
              </a:rPr>
              <a:t>	In Salam, a seller is bound to deliver the goods as stipulated in the agreement. Similarly, the buyer has no right to unilaterally change the conditions of the contract in respect of the quality or quantity or the period of delivery of the contracted goods after payment is made to the seller. Both parties, however, have the right to rescind the contract with mutual consent in full or in part. The buyer will thus have a right to get back the amount advanced by him; but not more or less than it. The seller may often be willing to rescind the contract if the market price of the contracted goods is higher at the time of delivery than what the bank has paid to him. Similarly, the bank may be inclined to withdraw from the purchase if the price of the contracted item goes down at the time of delivery. It is, therefore, advisable, to make </a:t>
            </a:r>
            <a:r>
              <a:rPr lang="en-US" sz="2200" dirty="0" err="1" smtClean="0">
                <a:solidFill>
                  <a:schemeClr val="tx1"/>
                </a:solidFill>
              </a:rPr>
              <a:t>Bai</a:t>
            </a:r>
            <a:r>
              <a:rPr lang="en-US" sz="2200" dirty="0" smtClean="0">
                <a:solidFill>
                  <a:schemeClr val="tx1"/>
                </a:solidFill>
              </a:rPr>
              <a:t>‘ Salam between a bank and a supplier an irrevocable contract. The only exception may be the complete absence of the goods in the market or their becoming</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dirty="0" smtClean="0">
                <a:solidFill>
                  <a:schemeClr val="tx1"/>
                </a:solidFill>
              </a:rPr>
              <a:t>	inaccessible to the seller just at the time of delivery. Only in this situation may the seller be allowed to rescind the contract, provided the bank refuses to extend the period of delivery until the next supply season. In the case of revocation of the contract, the bank will charge exactly the same amount that it had paid. If the seller supplies the goods before the stipulated time, generally the jurists do not bind the buyer to take possession of it. Those who relax the rule subject it to the interest of the buyer. The buyer can refuse to accept the goods only if they are not according to the stipulated specifications. Any change in prices would allow neither the seller nor the buyer to rescind the contract or to refuse to give or take delivery. Hence, according to the majority of jurists, Salam is considered a non-revocable sale except with free mutual consent.</a:t>
            </a:r>
          </a:p>
          <a:p>
            <a:pPr marL="457200" indent="-457200" algn="just"/>
            <a:r>
              <a:rPr lang="en-US" sz="2200" dirty="0" smtClean="0">
                <a:solidFill>
                  <a:schemeClr val="tx1"/>
                </a:solidFill>
              </a:rPr>
              <a:t>	Jurists allow the purchaser to take any goods in place of the agreed goods, after the due date falls, provided both parties agree and the new item is of a different genus from the original commodity and</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sz="3200" dirty="0" smtClean="0">
                <a:latin typeface="Agency FB" pitchFamily="34" charset="0"/>
              </a:rPr>
              <a:t>Features of a Valid Salam Contract	(Cont’d)</a:t>
            </a:r>
            <a:endParaRPr lang="en-US" sz="3200" dirty="0">
              <a:latin typeface="Agency FB" pitchFamily="34" charset="0"/>
            </a:endParaRPr>
          </a:p>
        </p:txBody>
      </p:sp>
      <p:sp>
        <p:nvSpPr>
          <p:cNvPr id="3" name="Subtitle 2"/>
          <p:cNvSpPr>
            <a:spLocks noGrp="1"/>
          </p:cNvSpPr>
          <p:nvPr>
            <p:ph type="subTitle" idx="1"/>
          </p:nvPr>
        </p:nvSpPr>
        <p:spPr>
          <a:xfrm>
            <a:off x="381000" y="990600"/>
            <a:ext cx="8458200" cy="5410200"/>
          </a:xfrm>
        </p:spPr>
        <p:txBody>
          <a:bodyPr>
            <a:noAutofit/>
          </a:bodyPr>
          <a:lstStyle/>
          <a:p>
            <a:pPr marL="457200" indent="-457200" algn="just"/>
            <a:r>
              <a:rPr lang="en-US" sz="2200" b="1" dirty="0" smtClean="0">
                <a:solidFill>
                  <a:schemeClr val="tx1"/>
                </a:solidFill>
              </a:rPr>
              <a:t>6.	Penalty for Nonperformance:</a:t>
            </a:r>
          </a:p>
          <a:p>
            <a:pPr marL="457200" indent="-457200" algn="just"/>
            <a:r>
              <a:rPr lang="en-US" sz="2200" dirty="0" smtClean="0">
                <a:solidFill>
                  <a:schemeClr val="tx1"/>
                </a:solidFill>
              </a:rPr>
              <a:t>	The seller can undertake in the Salam agreement that in the case of late delivery of Salam goods, he shall pay into the Charity Account maintained by the bank an amount which will be given to charity on behalf of the client. This undertaking is, in fact, a sort of self-imposed penalty to keep oneself away from default. Clause 5/7 of the </a:t>
            </a:r>
            <a:r>
              <a:rPr lang="en-US" sz="2200" dirty="0" err="1" smtClean="0">
                <a:solidFill>
                  <a:schemeClr val="tx1"/>
                </a:solidFill>
              </a:rPr>
              <a:t>AAOIFI’s</a:t>
            </a:r>
            <a:r>
              <a:rPr lang="en-US" sz="2200" dirty="0" smtClean="0">
                <a:solidFill>
                  <a:schemeClr val="tx1"/>
                </a:solidFill>
              </a:rPr>
              <a:t> Salam Standard says: “It is not permitted to stipulate a penalty clause in respect of delay in the delivery of the </a:t>
            </a:r>
            <a:r>
              <a:rPr lang="en-US" sz="2200" dirty="0" err="1" smtClean="0">
                <a:solidFill>
                  <a:schemeClr val="tx1"/>
                </a:solidFill>
              </a:rPr>
              <a:t>Muslam</a:t>
            </a:r>
            <a:r>
              <a:rPr lang="en-US" sz="2200" dirty="0" smtClean="0">
                <a:solidFill>
                  <a:schemeClr val="tx1"/>
                </a:solidFill>
              </a:rPr>
              <a:t> </a:t>
            </a:r>
            <a:r>
              <a:rPr lang="en-US" sz="2200" dirty="0" err="1" smtClean="0">
                <a:solidFill>
                  <a:schemeClr val="tx1"/>
                </a:solidFill>
              </a:rPr>
              <a:t>Fihi</a:t>
            </a:r>
            <a:r>
              <a:rPr lang="en-US" sz="2200" dirty="0" smtClean="0">
                <a:solidFill>
                  <a:schemeClr val="tx1"/>
                </a:solidFill>
              </a:rPr>
              <a:t> (Salam commodity).” This implies that any such penalty cannot become part of the bank’s (seller’s) income. A penalty can be agreed in the contract in order to avoid </a:t>
            </a:r>
            <a:r>
              <a:rPr lang="en-US" sz="2200" dirty="0" err="1" smtClean="0">
                <a:solidFill>
                  <a:schemeClr val="tx1"/>
                </a:solidFill>
              </a:rPr>
              <a:t>wilful</a:t>
            </a:r>
            <a:r>
              <a:rPr lang="en-US" sz="2200" dirty="0" smtClean="0">
                <a:solidFill>
                  <a:schemeClr val="tx1"/>
                </a:solidFill>
              </a:rPr>
              <a:t> default. If the seller fails to </a:t>
            </a:r>
            <a:r>
              <a:rPr lang="en-US" sz="2200" dirty="0" err="1" smtClean="0">
                <a:solidFill>
                  <a:schemeClr val="tx1"/>
                </a:solidFill>
              </a:rPr>
              <a:t>fulfil</a:t>
            </a:r>
            <a:r>
              <a:rPr lang="en-US" sz="2200" dirty="0" smtClean="0">
                <a:solidFill>
                  <a:schemeClr val="tx1"/>
                </a:solidFill>
              </a:rPr>
              <a:t> his obligation due to insolvency, he should be granted an extension of time for delivery.</a:t>
            </a:r>
            <a:endParaRPr lang="en-US" sz="2200" dirty="0">
              <a:solidFill>
                <a:schemeClr val="tx1"/>
              </a:solidFill>
            </a:endParaRPr>
          </a:p>
        </p:txBody>
      </p:sp>
      <p:sp>
        <p:nvSpPr>
          <p:cNvPr id="4" name="Footer Placeholder 3"/>
          <p:cNvSpPr>
            <a:spLocks noGrp="1"/>
          </p:cNvSpPr>
          <p:nvPr>
            <p:ph type="ftr" sz="quarter" idx="11"/>
          </p:nvPr>
        </p:nvSpPr>
        <p:spPr>
          <a:xfrm>
            <a:off x="3124200" y="6248400"/>
            <a:ext cx="2895600" cy="625475"/>
          </a:xfrm>
        </p:spPr>
        <p:txBody>
          <a:bodyPr/>
          <a:lstStyle/>
          <a:p>
            <a:r>
              <a:rPr lang="en-US" dirty="0" smtClean="0">
                <a:solidFill>
                  <a:schemeClr val="tx1"/>
                </a:solidFill>
              </a:rPr>
              <a:t>Salam &amp; </a:t>
            </a:r>
            <a:r>
              <a:rPr lang="en-US" dirty="0" err="1" smtClean="0">
                <a:solidFill>
                  <a:schemeClr val="tx1"/>
                </a:solidFill>
              </a:rPr>
              <a:t>Istisna</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CA82A308-5C24-4CC0-B283-30F9702CC54A}"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438400"/>
            <a:ext cx="8153400" cy="914399"/>
          </a:xfrm>
        </p:spPr>
        <p:txBody>
          <a:bodyPr>
            <a:normAutofit/>
          </a:bodyPr>
          <a:lstStyle/>
          <a:p>
            <a:r>
              <a:rPr lang="en-US" dirty="0" smtClean="0">
                <a:latin typeface="Agency FB" pitchFamily="34" charset="0"/>
              </a:rPr>
              <a:t>Thank You….</a:t>
            </a:r>
            <a:endParaRPr lang="en-US" dirty="0">
              <a:latin typeface="Agency FB" pitchFamily="34" charset="0"/>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Salam &amp; Istisna</a:t>
            </a:r>
            <a:endParaRPr lang="en-US" dirty="0"/>
          </a:p>
        </p:txBody>
      </p:sp>
      <p:sp>
        <p:nvSpPr>
          <p:cNvPr id="5" name="Slide Number Placeholder 4"/>
          <p:cNvSpPr>
            <a:spLocks noGrp="1"/>
          </p:cNvSpPr>
          <p:nvPr>
            <p:ph type="sldNum" sz="quarter" idx="12"/>
          </p:nvPr>
        </p:nvSpPr>
        <p:spPr/>
        <p:txBody>
          <a:bodyPr/>
          <a:lstStyle/>
          <a:p>
            <a:fld id="{CA82A308-5C24-4CC0-B283-30F9702CC54A}" type="slidenum">
              <a:rPr lang="en-US" smtClean="0"/>
              <a:pPr/>
              <a:t>38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679</TotalTime>
  <Words>2062</Words>
  <Application>Microsoft Office PowerPoint</Application>
  <PresentationFormat>On-screen Show (4:3)</PresentationFormat>
  <Paragraphs>232</Paragraphs>
  <Slides>38</Slides>
  <Notes>32</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Slide 1</vt:lpstr>
      <vt:lpstr>Salam </vt:lpstr>
      <vt:lpstr>Summary of Last Lecture</vt:lpstr>
      <vt:lpstr>Layout</vt:lpstr>
      <vt:lpstr>Layout (Cont’d)</vt:lpstr>
      <vt:lpstr>INTRODUCTION</vt:lpstr>
      <vt:lpstr>Introduction</vt:lpstr>
      <vt:lpstr>BAI’ SALAM/SALAF</vt:lpstr>
      <vt:lpstr>Bai’ Salam/Salaf</vt:lpstr>
      <vt:lpstr>Bai’ Salam/Salaf (Cont’d)</vt:lpstr>
      <vt:lpstr>Bai’ Salam/Salaf (Cont’d)</vt:lpstr>
      <vt:lpstr> BENEFITS OF SALAM AND THE ECONOMIC ROLE OF BAI’ SALAM</vt:lpstr>
      <vt:lpstr>Benefits of Salam and The Economic Role of Bai’ Salam</vt:lpstr>
      <vt:lpstr>Benefits of Salam and The Economic Role of Bai’ Salam (Cont’d)</vt:lpstr>
      <vt:lpstr>Benefits of Salam and The Economic Role of Bai’ Salam (Cont’d)</vt:lpstr>
      <vt:lpstr>Benefits of Salam and The Economic Role of Bai’ Salam (Cont’d)</vt:lpstr>
      <vt:lpstr>Benefits of Salam and The Economic Role of Bai’ Salam (Cont’d)</vt:lpstr>
      <vt:lpstr> FEATURES OF A VALID SALAM CONTRACT</vt:lpstr>
      <vt:lpstr>Features of a Valid Salam Contract</vt:lpstr>
      <vt:lpstr>Features of a Valid Salam Contract (Cont’d)</vt:lpstr>
      <vt:lpstr>Features of a Valid Salam Contract (Cont’d)</vt:lpstr>
      <vt:lpstr>Features of a Valid Salam Contract (Cont’d)</vt:lpstr>
      <vt:lpstr>Features of a Valid Salam Contract (Cont’d)</vt:lpstr>
      <vt:lpstr>Features of a Valid Salam Contract (Cont’d)</vt:lpstr>
      <vt:lpstr>Features of a Valid Salam Contract (Cont’d)</vt:lpstr>
      <vt:lpstr>Features of a Valid Salam Contract (Cont’d)</vt:lpstr>
      <vt:lpstr>Features of a Valid Salam Contract (Cont’d)</vt:lpstr>
      <vt:lpstr>Features of a Valid Salam Contract (Cont’d)</vt:lpstr>
      <vt:lpstr>Features of a Valid Salam Contract (Cont’d)</vt:lpstr>
      <vt:lpstr>Features of a Valid Salam Contract (Cont’d)</vt:lpstr>
      <vt:lpstr>Features of a Valid Salam Contract (Cont’d)</vt:lpstr>
      <vt:lpstr>Features of a Valid Salam Contract (Cont’d)</vt:lpstr>
      <vt:lpstr>Features of a Valid Salam Contract (Cont’d)</vt:lpstr>
      <vt:lpstr>Features of a Valid Salam Contract (Cont’d)</vt:lpstr>
      <vt:lpstr>Features of a Valid Salam Contract (Cont’d)</vt:lpstr>
      <vt:lpstr>Features of a Valid Salam Contract (Cont’d)</vt:lpstr>
      <vt:lpstr>Features of a Valid Salam Contract (Cont’d)</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Obaid</dc:creator>
  <cp:lastModifiedBy>NTS</cp:lastModifiedBy>
  <cp:revision>137</cp:revision>
  <dcterms:created xsi:type="dcterms:W3CDTF">2014-07-17T18:37:29Z</dcterms:created>
  <dcterms:modified xsi:type="dcterms:W3CDTF">2014-07-22T21:17:48Z</dcterms:modified>
</cp:coreProperties>
</file>