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58" r:id="rId3"/>
    <p:sldId id="353" r:id="rId4"/>
    <p:sldId id="259" r:id="rId5"/>
    <p:sldId id="261" r:id="rId6"/>
    <p:sldId id="262" r:id="rId7"/>
    <p:sldId id="263" r:id="rId8"/>
    <p:sldId id="264" r:id="rId9"/>
    <p:sldId id="265" r:id="rId10"/>
    <p:sldId id="266" r:id="rId11"/>
    <p:sldId id="267" r:id="rId12"/>
    <p:sldId id="268" r:id="rId13"/>
    <p:sldId id="269" r:id="rId14"/>
    <p:sldId id="271"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354" r:id="rId30"/>
    <p:sldId id="35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27" autoAdjust="0"/>
    <p:restoredTop sz="94660"/>
  </p:normalViewPr>
  <p:slideViewPr>
    <p:cSldViewPr>
      <p:cViewPr varScale="1">
        <p:scale>
          <a:sx n="70" d="100"/>
          <a:sy n="70" d="100"/>
        </p:scale>
        <p:origin x="-127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D47A60-E60C-4F9F-AD81-1E189E1410FB}" type="datetimeFigureOut">
              <a:rPr lang="en-US" smtClean="0"/>
              <a:pPr/>
              <a:t>7/21/2014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7E4140-68A1-4AC4-ABEB-E48E70C6001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15</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16</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17</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18</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19</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20</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22</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23</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24</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25</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26</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27</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28</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29</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AA99BB-188D-456C-9A51-ADE9AE82AAA7}" type="datetime1">
              <a:rPr lang="en-US" smtClean="0"/>
              <a:pPr/>
              <a:t>7/21/2014</a:t>
            </a:fld>
            <a:endParaRPr lang="en-US"/>
          </a:p>
        </p:txBody>
      </p:sp>
      <p:sp>
        <p:nvSpPr>
          <p:cNvPr id="5" name="Footer Placeholder 4"/>
          <p:cNvSpPr>
            <a:spLocks noGrp="1"/>
          </p:cNvSpPr>
          <p:nvPr>
            <p:ph type="ftr" sz="quarter" idx="11"/>
          </p:nvPr>
        </p:nvSpPr>
        <p:spPr/>
        <p:txBody>
          <a:bodyPr/>
          <a:lstStyle/>
          <a:p>
            <a:r>
              <a:rPr lang="en-US" smtClean="0"/>
              <a:t>IJARAH</a:t>
            </a:r>
            <a:endParaRPr lang="en-US"/>
          </a:p>
        </p:txBody>
      </p:sp>
      <p:sp>
        <p:nvSpPr>
          <p:cNvPr id="6" name="Slide Number Placeholder 5"/>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4B7D97-1467-452D-8CF7-4F36DD436B1F}" type="datetime1">
              <a:rPr lang="en-US" smtClean="0"/>
              <a:pPr/>
              <a:t>7/21/2014</a:t>
            </a:fld>
            <a:endParaRPr lang="en-US"/>
          </a:p>
        </p:txBody>
      </p:sp>
      <p:sp>
        <p:nvSpPr>
          <p:cNvPr id="5" name="Footer Placeholder 4"/>
          <p:cNvSpPr>
            <a:spLocks noGrp="1"/>
          </p:cNvSpPr>
          <p:nvPr>
            <p:ph type="ftr" sz="quarter" idx="11"/>
          </p:nvPr>
        </p:nvSpPr>
        <p:spPr/>
        <p:txBody>
          <a:bodyPr/>
          <a:lstStyle/>
          <a:p>
            <a:r>
              <a:rPr lang="en-US" smtClean="0"/>
              <a:t>IJARAH</a:t>
            </a:r>
            <a:endParaRPr lang="en-US"/>
          </a:p>
        </p:txBody>
      </p:sp>
      <p:sp>
        <p:nvSpPr>
          <p:cNvPr id="6" name="Slide Number Placeholder 5"/>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38C37F-78D7-432D-8323-92C9923D0703}" type="datetime1">
              <a:rPr lang="en-US" smtClean="0"/>
              <a:pPr/>
              <a:t>7/21/2014</a:t>
            </a:fld>
            <a:endParaRPr lang="en-US"/>
          </a:p>
        </p:txBody>
      </p:sp>
      <p:sp>
        <p:nvSpPr>
          <p:cNvPr id="5" name="Footer Placeholder 4"/>
          <p:cNvSpPr>
            <a:spLocks noGrp="1"/>
          </p:cNvSpPr>
          <p:nvPr>
            <p:ph type="ftr" sz="quarter" idx="11"/>
          </p:nvPr>
        </p:nvSpPr>
        <p:spPr/>
        <p:txBody>
          <a:bodyPr/>
          <a:lstStyle/>
          <a:p>
            <a:r>
              <a:rPr lang="en-US" smtClean="0"/>
              <a:t>IJARAH</a:t>
            </a:r>
            <a:endParaRPr lang="en-US"/>
          </a:p>
        </p:txBody>
      </p:sp>
      <p:sp>
        <p:nvSpPr>
          <p:cNvPr id="6" name="Slide Number Placeholder 5"/>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0B86A0-C423-42D6-9B08-BFBDD1C9854D}" type="datetime1">
              <a:rPr lang="en-US" smtClean="0"/>
              <a:pPr/>
              <a:t>7/21/2014</a:t>
            </a:fld>
            <a:endParaRPr lang="en-US"/>
          </a:p>
        </p:txBody>
      </p:sp>
      <p:sp>
        <p:nvSpPr>
          <p:cNvPr id="6" name="Footer Placeholder 5"/>
          <p:cNvSpPr>
            <a:spLocks noGrp="1"/>
          </p:cNvSpPr>
          <p:nvPr>
            <p:ph type="ftr" sz="quarter" idx="11"/>
          </p:nvPr>
        </p:nvSpPr>
        <p:spPr/>
        <p:txBody>
          <a:bodyPr/>
          <a:lstStyle/>
          <a:p>
            <a:r>
              <a:rPr lang="en-US" smtClean="0"/>
              <a:t>IJARAH</a:t>
            </a:r>
            <a:endParaRPr lang="en-US"/>
          </a:p>
        </p:txBody>
      </p:sp>
      <p:sp>
        <p:nvSpPr>
          <p:cNvPr id="7" name="Slide Number Placeholder 6"/>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64BA16-917A-46A8-B72F-258705CA7D82}" type="datetime1">
              <a:rPr lang="en-US" smtClean="0"/>
              <a:pPr/>
              <a:t>7/21/2014</a:t>
            </a:fld>
            <a:endParaRPr lang="en-US"/>
          </a:p>
        </p:txBody>
      </p:sp>
      <p:sp>
        <p:nvSpPr>
          <p:cNvPr id="8" name="Footer Placeholder 7"/>
          <p:cNvSpPr>
            <a:spLocks noGrp="1"/>
          </p:cNvSpPr>
          <p:nvPr>
            <p:ph type="ftr" sz="quarter" idx="11"/>
          </p:nvPr>
        </p:nvSpPr>
        <p:spPr/>
        <p:txBody>
          <a:bodyPr/>
          <a:lstStyle/>
          <a:p>
            <a:r>
              <a:rPr lang="en-US" smtClean="0"/>
              <a:t>IJARAH</a:t>
            </a:r>
            <a:endParaRPr lang="en-US"/>
          </a:p>
        </p:txBody>
      </p:sp>
      <p:sp>
        <p:nvSpPr>
          <p:cNvPr id="9" name="Slide Number Placeholder 8"/>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FFD111-3A99-468C-BAA7-DCF561A5B001}" type="datetime1">
              <a:rPr lang="en-US" smtClean="0"/>
              <a:pPr/>
              <a:t>7/21/2014</a:t>
            </a:fld>
            <a:endParaRPr lang="en-US"/>
          </a:p>
        </p:txBody>
      </p:sp>
      <p:sp>
        <p:nvSpPr>
          <p:cNvPr id="4" name="Footer Placeholder 3"/>
          <p:cNvSpPr>
            <a:spLocks noGrp="1"/>
          </p:cNvSpPr>
          <p:nvPr>
            <p:ph type="ftr" sz="quarter" idx="11"/>
          </p:nvPr>
        </p:nvSpPr>
        <p:spPr/>
        <p:txBody>
          <a:bodyPr/>
          <a:lstStyle/>
          <a:p>
            <a:r>
              <a:rPr lang="en-US" smtClean="0"/>
              <a:t>IJARAH</a:t>
            </a:r>
            <a:endParaRPr lang="en-US"/>
          </a:p>
        </p:txBody>
      </p:sp>
      <p:sp>
        <p:nvSpPr>
          <p:cNvPr id="5" name="Slide Number Placeholder 4"/>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A66D5A-FDFE-4D0D-916A-9B91D84AF353}" type="datetime1">
              <a:rPr lang="en-US" smtClean="0"/>
              <a:pPr/>
              <a:t>7/21/2014</a:t>
            </a:fld>
            <a:endParaRPr lang="en-US"/>
          </a:p>
        </p:txBody>
      </p:sp>
      <p:sp>
        <p:nvSpPr>
          <p:cNvPr id="3" name="Footer Placeholder 2"/>
          <p:cNvSpPr>
            <a:spLocks noGrp="1"/>
          </p:cNvSpPr>
          <p:nvPr>
            <p:ph type="ftr" sz="quarter" idx="11"/>
          </p:nvPr>
        </p:nvSpPr>
        <p:spPr/>
        <p:txBody>
          <a:bodyPr/>
          <a:lstStyle/>
          <a:p>
            <a:r>
              <a:rPr lang="en-US" smtClean="0"/>
              <a:t>IJARAH</a:t>
            </a:r>
            <a:endParaRPr lang="en-US"/>
          </a:p>
        </p:txBody>
      </p:sp>
      <p:sp>
        <p:nvSpPr>
          <p:cNvPr id="4" name="Slide Number Placeholder 3"/>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2AE20F-655E-4AE1-9EB8-487579C6CA18}" type="datetime1">
              <a:rPr lang="en-US" smtClean="0"/>
              <a:pPr/>
              <a:t>7/21/2014</a:t>
            </a:fld>
            <a:endParaRPr lang="en-US"/>
          </a:p>
        </p:txBody>
      </p:sp>
      <p:sp>
        <p:nvSpPr>
          <p:cNvPr id="6" name="Footer Placeholder 5"/>
          <p:cNvSpPr>
            <a:spLocks noGrp="1"/>
          </p:cNvSpPr>
          <p:nvPr>
            <p:ph type="ftr" sz="quarter" idx="11"/>
          </p:nvPr>
        </p:nvSpPr>
        <p:spPr/>
        <p:txBody>
          <a:bodyPr/>
          <a:lstStyle/>
          <a:p>
            <a:r>
              <a:rPr lang="en-US" smtClean="0"/>
              <a:t>IJARAH</a:t>
            </a:r>
            <a:endParaRPr lang="en-US"/>
          </a:p>
        </p:txBody>
      </p:sp>
      <p:sp>
        <p:nvSpPr>
          <p:cNvPr id="7" name="Slide Number Placeholder 6"/>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7E2B30-EFBE-4703-88B9-1B727D67FD90}" type="datetime1">
              <a:rPr lang="en-US" smtClean="0"/>
              <a:pPr/>
              <a:t>7/21/2014</a:t>
            </a:fld>
            <a:endParaRPr lang="en-US"/>
          </a:p>
        </p:txBody>
      </p:sp>
      <p:sp>
        <p:nvSpPr>
          <p:cNvPr id="6" name="Footer Placeholder 5"/>
          <p:cNvSpPr>
            <a:spLocks noGrp="1"/>
          </p:cNvSpPr>
          <p:nvPr>
            <p:ph type="ftr" sz="quarter" idx="11"/>
          </p:nvPr>
        </p:nvSpPr>
        <p:spPr/>
        <p:txBody>
          <a:bodyPr/>
          <a:lstStyle/>
          <a:p>
            <a:r>
              <a:rPr lang="en-US" smtClean="0"/>
              <a:t>IJARAH</a:t>
            </a:r>
            <a:endParaRPr lang="en-US"/>
          </a:p>
        </p:txBody>
      </p:sp>
      <p:sp>
        <p:nvSpPr>
          <p:cNvPr id="7" name="Slide Number Placeholder 6"/>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22C324-C6EC-4599-8273-EC143442633A}" type="datetime1">
              <a:rPr lang="en-US" smtClean="0"/>
              <a:pPr/>
              <a:t>7/21/2014</a:t>
            </a:fld>
            <a:endParaRPr lang="en-US"/>
          </a:p>
        </p:txBody>
      </p:sp>
      <p:sp>
        <p:nvSpPr>
          <p:cNvPr id="5" name="Footer Placeholder 4"/>
          <p:cNvSpPr>
            <a:spLocks noGrp="1"/>
          </p:cNvSpPr>
          <p:nvPr>
            <p:ph type="ftr" sz="quarter" idx="11"/>
          </p:nvPr>
        </p:nvSpPr>
        <p:spPr/>
        <p:txBody>
          <a:bodyPr/>
          <a:lstStyle/>
          <a:p>
            <a:r>
              <a:rPr lang="en-US" smtClean="0"/>
              <a:t>IJARAH</a:t>
            </a:r>
            <a:endParaRPr lang="en-US"/>
          </a:p>
        </p:txBody>
      </p:sp>
      <p:sp>
        <p:nvSpPr>
          <p:cNvPr id="6" name="Slide Number Placeholder 5"/>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106FE6-0A0B-453C-80FB-C097FC973B44}" type="datetime1">
              <a:rPr lang="en-US" smtClean="0"/>
              <a:pPr/>
              <a:t>7/21/2014</a:t>
            </a:fld>
            <a:endParaRPr lang="en-US"/>
          </a:p>
        </p:txBody>
      </p:sp>
      <p:sp>
        <p:nvSpPr>
          <p:cNvPr id="5" name="Footer Placeholder 4"/>
          <p:cNvSpPr>
            <a:spLocks noGrp="1"/>
          </p:cNvSpPr>
          <p:nvPr>
            <p:ph type="ftr" sz="quarter" idx="11"/>
          </p:nvPr>
        </p:nvSpPr>
        <p:spPr/>
        <p:txBody>
          <a:bodyPr/>
          <a:lstStyle/>
          <a:p>
            <a:r>
              <a:rPr lang="en-US" smtClean="0"/>
              <a:t>IJARAH</a:t>
            </a:r>
            <a:endParaRPr lang="en-US"/>
          </a:p>
        </p:txBody>
      </p:sp>
      <p:sp>
        <p:nvSpPr>
          <p:cNvPr id="6" name="Slide Number Placeholder 5"/>
          <p:cNvSpPr>
            <a:spLocks noGrp="1"/>
          </p:cNvSpPr>
          <p:nvPr>
            <p:ph type="sldNum" sz="quarter" idx="12"/>
          </p:nvPr>
        </p:nvSpPr>
        <p:spPr/>
        <p:txBody>
          <a:bodyPr/>
          <a:lstStyle/>
          <a:p>
            <a:fld id="{E55F00A1-4371-4BA4-A5F5-593288AA9A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425685-724F-4DC7-9B41-AA47BB7C7838}" type="datetime1">
              <a:rPr lang="en-US" smtClean="0"/>
              <a:pPr/>
              <a:t>7/21/2014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IJARAH</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5F00A1-4371-4BA4-A5F5-593288AA9A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990600"/>
            <a:ext cx="7772400" cy="4800600"/>
          </a:xfrm>
        </p:spPr>
        <p:txBody>
          <a:bodyPr/>
          <a:lstStyle/>
          <a:p>
            <a:pPr algn="l"/>
            <a:endParaRPr lang="en-US" dirty="0"/>
          </a:p>
        </p:txBody>
      </p:sp>
      <p:pic>
        <p:nvPicPr>
          <p:cNvPr id="5" name="Picture 3" descr="C:\Users\Dell\Desktop\bismillah.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Footer Placeholder 5"/>
          <p:cNvSpPr>
            <a:spLocks noGrp="1"/>
          </p:cNvSpPr>
          <p:nvPr>
            <p:ph type="ftr" sz="quarter" idx="11"/>
          </p:nvPr>
        </p:nvSpPr>
        <p:spPr/>
        <p:txBody>
          <a:bodyPr/>
          <a:lstStyle/>
          <a:p>
            <a:r>
              <a:rPr lang="en-US" smtClean="0"/>
              <a:t>IJARAH</a:t>
            </a:r>
            <a:endParaRPr lang="en-US" dirty="0"/>
          </a:p>
        </p:txBody>
      </p:sp>
      <p:sp>
        <p:nvSpPr>
          <p:cNvPr id="7" name="Slide Number Placeholder 6"/>
          <p:cNvSpPr>
            <a:spLocks noGrp="1"/>
          </p:cNvSpPr>
          <p:nvPr>
            <p:ph type="sldNum" sz="quarter" idx="12"/>
          </p:nvPr>
        </p:nvSpPr>
        <p:spPr/>
        <p:txBody>
          <a:bodyPr/>
          <a:lstStyle/>
          <a:p>
            <a:fld id="{E55F00A1-4371-4BA4-A5F5-593288AA9AC2}"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err="1" smtClean="0">
                <a:latin typeface="Agency FB" pitchFamily="34" charset="0"/>
              </a:rPr>
              <a:t>IJARAH</a:t>
            </a:r>
            <a:endParaRPr lang="en-US" dirty="0">
              <a:latin typeface="Agency FB" pitchFamily="34" charset="0"/>
            </a:endParaRPr>
          </a:p>
        </p:txBody>
      </p:sp>
      <p:sp>
        <p:nvSpPr>
          <p:cNvPr id="3" name="Subtitle 2"/>
          <p:cNvSpPr>
            <a:spLocks noGrp="1"/>
          </p:cNvSpPr>
          <p:nvPr>
            <p:ph type="subTitle" idx="1"/>
          </p:nvPr>
        </p:nvSpPr>
        <p:spPr>
          <a:xfrm>
            <a:off x="533400" y="1752600"/>
            <a:ext cx="7772400" cy="4800600"/>
          </a:xfrm>
        </p:spPr>
        <p:txBody>
          <a:bodyPr/>
          <a:lstStyle/>
          <a:p>
            <a:endParaRPr lang="en-US" b="1" dirty="0" smtClean="0"/>
          </a:p>
          <a:p>
            <a:r>
              <a:rPr lang="en-US" b="1" dirty="0" smtClean="0"/>
              <a:t>LECTURE</a:t>
            </a:r>
          </a:p>
          <a:p>
            <a:endParaRPr lang="en-US" b="1" dirty="0" smtClean="0"/>
          </a:p>
          <a:p>
            <a:r>
              <a:rPr lang="en-US" b="1" dirty="0" smtClean="0"/>
              <a:t>By</a:t>
            </a:r>
          </a:p>
          <a:p>
            <a:endParaRPr lang="en-US" b="1" dirty="0" smtClean="0"/>
          </a:p>
          <a:p>
            <a:r>
              <a:rPr lang="en-US" b="1" dirty="0" smtClean="0"/>
              <a:t>Dr. Syed Zulfiqar Ali Shah</a:t>
            </a:r>
            <a:endParaRPr lang="en-US" b="1" dirty="0"/>
          </a:p>
        </p:txBody>
      </p:sp>
      <p:sp>
        <p:nvSpPr>
          <p:cNvPr id="4" name="Footer Placeholder 3"/>
          <p:cNvSpPr>
            <a:spLocks noGrp="1"/>
          </p:cNvSpPr>
          <p:nvPr>
            <p:ph type="ftr" sz="quarter" idx="11"/>
          </p:nvPr>
        </p:nvSpPr>
        <p:spPr>
          <a:xfrm>
            <a:off x="4114800" y="6248401"/>
            <a:ext cx="762000" cy="304799"/>
          </a:xfrm>
        </p:spPr>
        <p:txBody>
          <a:bodyPr/>
          <a:lstStyle/>
          <a:p>
            <a:r>
              <a:rPr lang="en-US" sz="1400" b="1" dirty="0" err="1" smtClean="0"/>
              <a:t>IJARAH</a:t>
            </a:r>
            <a:endParaRPr lang="en-US" sz="1400" b="1"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Summary of Last Lecture</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err="1" smtClean="0">
                <a:solidFill>
                  <a:schemeClr val="tx1"/>
                </a:solidFill>
              </a:rPr>
              <a:t>Musawamah</a:t>
            </a:r>
            <a:r>
              <a:rPr lang="en-US" dirty="0" smtClean="0">
                <a:solidFill>
                  <a:schemeClr val="tx1"/>
                </a:solidFill>
              </a:rPr>
              <a:t> (Bargaining on Price)</a:t>
            </a:r>
          </a:p>
          <a:p>
            <a:pPr algn="just">
              <a:buFont typeface="Arial" pitchFamily="34" charset="0"/>
              <a:buChar char="•"/>
            </a:pPr>
            <a:r>
              <a:rPr lang="en-US" dirty="0" smtClean="0">
                <a:solidFill>
                  <a:schemeClr val="tx1"/>
                </a:solidFill>
              </a:rPr>
              <a:t>Summary</a:t>
            </a:r>
          </a:p>
          <a:p>
            <a:pPr algn="l">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Layout</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smtClean="0">
                <a:solidFill>
                  <a:schemeClr val="tx1"/>
                </a:solidFill>
              </a:rPr>
              <a:t>Introduction</a:t>
            </a:r>
          </a:p>
          <a:p>
            <a:pPr algn="just">
              <a:buFont typeface="Arial" pitchFamily="34" charset="0"/>
              <a:buChar char="•"/>
            </a:pPr>
            <a:r>
              <a:rPr lang="en-US" dirty="0" smtClean="0">
                <a:solidFill>
                  <a:schemeClr val="tx1"/>
                </a:solidFill>
              </a:rPr>
              <a:t>Essentials of </a:t>
            </a:r>
            <a:r>
              <a:rPr lang="en-US" dirty="0" err="1" smtClean="0">
                <a:solidFill>
                  <a:schemeClr val="tx1"/>
                </a:solidFill>
              </a:rPr>
              <a:t>Ijarah</a:t>
            </a:r>
            <a:r>
              <a:rPr lang="en-US" dirty="0" smtClean="0">
                <a:solidFill>
                  <a:schemeClr val="tx1"/>
                </a:solidFill>
              </a:rPr>
              <a:t> Contracts</a:t>
            </a:r>
          </a:p>
          <a:p>
            <a:pPr algn="just">
              <a:buFont typeface="Arial" pitchFamily="34" charset="0"/>
              <a:buChar char="•"/>
            </a:pPr>
            <a:r>
              <a:rPr lang="en-US" dirty="0" smtClean="0">
                <a:solidFill>
                  <a:schemeClr val="tx1"/>
                </a:solidFill>
              </a:rPr>
              <a:t>General Juristic rules of </a:t>
            </a:r>
            <a:r>
              <a:rPr lang="en-US" dirty="0" err="1" smtClean="0">
                <a:solidFill>
                  <a:schemeClr val="tx1"/>
                </a:solidFill>
              </a:rPr>
              <a:t>Ijarah</a:t>
            </a:r>
            <a:endParaRPr lang="en-US" dirty="0" smtClean="0">
              <a:solidFill>
                <a:schemeClr val="tx1"/>
              </a:solidFill>
            </a:endParaRPr>
          </a:p>
          <a:p>
            <a:pPr algn="just">
              <a:buFont typeface="Arial" pitchFamily="34" charset="0"/>
              <a:buChar char="•"/>
            </a:pPr>
            <a:r>
              <a:rPr lang="en-US" dirty="0" smtClean="0">
                <a:solidFill>
                  <a:schemeClr val="tx1"/>
                </a:solidFill>
              </a:rPr>
              <a:t>Modern Use of </a:t>
            </a:r>
            <a:r>
              <a:rPr lang="en-US" dirty="0" err="1" smtClean="0">
                <a:solidFill>
                  <a:schemeClr val="tx1"/>
                </a:solidFill>
              </a:rPr>
              <a:t>Ijarah</a:t>
            </a:r>
            <a:endParaRPr lang="en-US" dirty="0" smtClean="0">
              <a:solidFill>
                <a:schemeClr val="tx1"/>
              </a:solidFill>
            </a:endParaRPr>
          </a:p>
          <a:p>
            <a:pPr algn="just">
              <a:buFont typeface="Arial" pitchFamily="34" charset="0"/>
              <a:buChar char="•"/>
            </a:pPr>
            <a:r>
              <a:rPr lang="en-US" dirty="0" smtClean="0">
                <a:solidFill>
                  <a:schemeClr val="tx1"/>
                </a:solidFill>
              </a:rPr>
              <a:t>Islamic </a:t>
            </a:r>
            <a:r>
              <a:rPr lang="en-US" dirty="0" err="1" smtClean="0">
                <a:solidFill>
                  <a:schemeClr val="tx1"/>
                </a:solidFill>
              </a:rPr>
              <a:t>Banks’Ijarah</a:t>
            </a:r>
            <a:r>
              <a:rPr lang="en-US" dirty="0" smtClean="0">
                <a:solidFill>
                  <a:schemeClr val="tx1"/>
                </a:solidFill>
              </a:rPr>
              <a:t> </a:t>
            </a:r>
            <a:r>
              <a:rPr lang="en-US" dirty="0" err="1" smtClean="0">
                <a:solidFill>
                  <a:schemeClr val="tx1"/>
                </a:solidFill>
              </a:rPr>
              <a:t>Muntahia</a:t>
            </a:r>
            <a:r>
              <a:rPr lang="en-US" dirty="0" smtClean="0">
                <a:solidFill>
                  <a:schemeClr val="tx1"/>
                </a:solidFill>
              </a:rPr>
              <a:t>-Bi-</a:t>
            </a:r>
            <a:r>
              <a:rPr lang="en-US" dirty="0" err="1" smtClean="0">
                <a:solidFill>
                  <a:schemeClr val="tx1"/>
                </a:solidFill>
              </a:rPr>
              <a:t>Tamleek</a:t>
            </a:r>
            <a:endParaRPr lang="en-US" dirty="0" smtClean="0">
              <a:solidFill>
                <a:schemeClr val="tx1"/>
              </a:solidFill>
            </a:endParaRPr>
          </a:p>
          <a:p>
            <a:pPr algn="just">
              <a:buFont typeface="Arial" pitchFamily="34" charset="0"/>
              <a:buChar char="•"/>
            </a:pPr>
            <a:r>
              <a:rPr lang="en-US" dirty="0" smtClean="0">
                <a:solidFill>
                  <a:schemeClr val="tx1"/>
                </a:solidFill>
              </a:rPr>
              <a:t>Summary of Guidelines For Islamic Bankers on </a:t>
            </a:r>
            <a:r>
              <a:rPr lang="en-US" dirty="0" err="1" smtClean="0">
                <a:solidFill>
                  <a:schemeClr val="tx1"/>
                </a:solidFill>
              </a:rPr>
              <a:t>Ijarah</a:t>
            </a:r>
            <a:endParaRPr lang="en-US" dirty="0" smtClean="0">
              <a:solidFill>
                <a:schemeClr val="tx1"/>
              </a:solidFill>
            </a:endParaRPr>
          </a:p>
          <a:p>
            <a:pPr algn="just">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lstStyle/>
          <a:p>
            <a:r>
              <a:rPr lang="en-US" dirty="0" smtClean="0"/>
              <a:t>INTRODUCTION</a:t>
            </a:r>
            <a:endParaRPr lang="en-US" dirty="0"/>
          </a:p>
        </p:txBody>
      </p:sp>
      <p:sp>
        <p:nvSpPr>
          <p:cNvPr id="4" name="Footer Placeholder 3"/>
          <p:cNvSpPr>
            <a:spLocks noGrp="1"/>
          </p:cNvSpPr>
          <p:nvPr>
            <p:ph type="ftr" sz="quarter" idx="11"/>
          </p:nvPr>
        </p:nvSpPr>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smtClean="0">
                <a:latin typeface="Agency FB" pitchFamily="34" charset="0"/>
              </a:rPr>
              <a:t>Introduction</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According to contemporary jurists and experts on Islamic finance, </a:t>
            </a:r>
            <a:r>
              <a:rPr lang="en-US" sz="2200" dirty="0" err="1" smtClean="0">
                <a:solidFill>
                  <a:schemeClr val="tx1"/>
                </a:solidFill>
              </a:rPr>
              <a:t>Ijarah</a:t>
            </a:r>
            <a:r>
              <a:rPr lang="en-US" sz="2200" dirty="0" smtClean="0">
                <a:solidFill>
                  <a:schemeClr val="tx1"/>
                </a:solidFill>
              </a:rPr>
              <a:t> has great potential as an alternative to interest in respect of evolving a </a:t>
            </a:r>
            <a:r>
              <a:rPr lang="en-US" sz="2200" dirty="0" err="1" smtClean="0">
                <a:solidFill>
                  <a:schemeClr val="tx1"/>
                </a:solidFill>
              </a:rPr>
              <a:t>Shar¯ı´ah</a:t>
            </a:r>
            <a:r>
              <a:rPr lang="en-US" sz="2200" dirty="0" smtClean="0">
                <a:solidFill>
                  <a:schemeClr val="tx1"/>
                </a:solidFill>
              </a:rPr>
              <a:t>-compliant financial system. </a:t>
            </a:r>
            <a:r>
              <a:rPr lang="en-US" sz="2200" dirty="0" err="1" smtClean="0">
                <a:solidFill>
                  <a:schemeClr val="tx1"/>
                </a:solidFill>
              </a:rPr>
              <a:t>Ijarah</a:t>
            </a:r>
            <a:r>
              <a:rPr lang="en-US" sz="2200" dirty="0" smtClean="0">
                <a:solidFill>
                  <a:schemeClr val="tx1"/>
                </a:solidFill>
              </a:rPr>
              <a:t> is permissible according to </a:t>
            </a:r>
            <a:r>
              <a:rPr lang="en-US" sz="2200" dirty="0" err="1" smtClean="0">
                <a:solidFill>
                  <a:schemeClr val="tx1"/>
                </a:solidFill>
              </a:rPr>
              <a:t>Ijma‘a</a:t>
            </a:r>
            <a:r>
              <a:rPr lang="en-US" sz="2200" dirty="0" smtClean="0">
                <a:solidFill>
                  <a:schemeClr val="tx1"/>
                </a:solidFill>
              </a:rPr>
              <a:t> of jurists and the </a:t>
            </a:r>
            <a:r>
              <a:rPr lang="en-US" sz="2200" dirty="0" err="1" smtClean="0">
                <a:solidFill>
                  <a:schemeClr val="tx1"/>
                </a:solidFill>
              </a:rPr>
              <a:t>Shar¯ı´ah</a:t>
            </a:r>
            <a:r>
              <a:rPr lang="en-US" sz="2200" dirty="0" smtClean="0">
                <a:solidFill>
                  <a:schemeClr val="tx1"/>
                </a:solidFill>
              </a:rPr>
              <a:t> scholars. As viewed by Imam </a:t>
            </a:r>
            <a:r>
              <a:rPr lang="en-US" sz="2200" dirty="0" err="1" smtClean="0">
                <a:solidFill>
                  <a:schemeClr val="tx1"/>
                </a:solidFill>
              </a:rPr>
              <a:t>Shafi‘i</a:t>
            </a:r>
            <a:r>
              <a:rPr lang="en-US" sz="2200" dirty="0" smtClean="0">
                <a:solidFill>
                  <a:schemeClr val="tx1"/>
                </a:solidFill>
              </a:rPr>
              <a:t> and many other jurists, two verses of the Holy </a:t>
            </a:r>
            <a:r>
              <a:rPr lang="en-US" sz="2200" dirty="0" err="1" smtClean="0">
                <a:solidFill>
                  <a:schemeClr val="tx1"/>
                </a:solidFill>
              </a:rPr>
              <a:t>Qur’¯an</a:t>
            </a:r>
            <a:r>
              <a:rPr lang="en-US" sz="2200" dirty="0" smtClean="0">
                <a:solidFill>
                  <a:schemeClr val="tx1"/>
                </a:solidFill>
              </a:rPr>
              <a:t>, because of their general nature, refer to the legality of </a:t>
            </a:r>
            <a:r>
              <a:rPr lang="en-US" sz="2200" dirty="0" err="1" smtClean="0">
                <a:solidFill>
                  <a:schemeClr val="tx1"/>
                </a:solidFill>
              </a:rPr>
              <a:t>Ijarah</a:t>
            </a:r>
            <a:r>
              <a:rPr lang="en-US" sz="2200" dirty="0" smtClean="0">
                <a:solidFill>
                  <a:schemeClr val="tx1"/>
                </a:solidFill>
              </a:rPr>
              <a:t>. Literally, </a:t>
            </a:r>
            <a:r>
              <a:rPr lang="en-US" sz="2200" dirty="0" err="1" smtClean="0">
                <a:solidFill>
                  <a:schemeClr val="tx1"/>
                </a:solidFill>
              </a:rPr>
              <a:t>Ijarah</a:t>
            </a:r>
            <a:r>
              <a:rPr lang="en-US" sz="2200" dirty="0" smtClean="0">
                <a:solidFill>
                  <a:schemeClr val="tx1"/>
                </a:solidFill>
              </a:rPr>
              <a:t> is derived from al-’</a:t>
            </a:r>
            <a:r>
              <a:rPr lang="en-US" sz="2200" dirty="0" err="1" smtClean="0">
                <a:solidFill>
                  <a:schemeClr val="tx1"/>
                </a:solidFill>
              </a:rPr>
              <a:t>Ajr</a:t>
            </a:r>
            <a:r>
              <a:rPr lang="en-US" sz="2200" dirty="0" smtClean="0">
                <a:solidFill>
                  <a:schemeClr val="tx1"/>
                </a:solidFill>
              </a:rPr>
              <a:t> and means compensation, substitute, consideration, return or counter value (</a:t>
            </a:r>
            <a:r>
              <a:rPr lang="en-US" sz="2200" dirty="0" err="1" smtClean="0">
                <a:solidFill>
                  <a:schemeClr val="tx1"/>
                </a:solidFill>
              </a:rPr>
              <a:t>al‘Iwad</a:t>
            </a:r>
            <a:r>
              <a:rPr lang="en-US" sz="2200" dirty="0" smtClean="0">
                <a:solidFill>
                  <a:schemeClr val="tx1"/>
                </a:solidFill>
              </a:rPr>
              <a:t>). As a contract, it refers to hiring or renting any asset/commodity to benefit from its usufruct. It also encompasses the hiring of </a:t>
            </a:r>
            <a:r>
              <a:rPr lang="en-US" sz="2200" dirty="0" err="1" smtClean="0">
                <a:solidFill>
                  <a:schemeClr val="tx1"/>
                </a:solidFill>
              </a:rPr>
              <a:t>labour</a:t>
            </a:r>
            <a:r>
              <a:rPr lang="en-US" sz="2200" dirty="0" smtClean="0">
                <a:solidFill>
                  <a:schemeClr val="tx1"/>
                </a:solidFill>
              </a:rPr>
              <a:t> and any contract of work for anyone against a return (wage). Therefore, broadly the rules and principles of </a:t>
            </a:r>
            <a:r>
              <a:rPr lang="en-US" sz="2200" dirty="0" err="1" smtClean="0">
                <a:solidFill>
                  <a:schemeClr val="tx1"/>
                </a:solidFill>
              </a:rPr>
              <a:t>labour</a:t>
            </a:r>
            <a:r>
              <a:rPr lang="en-US" sz="2200" dirty="0" smtClean="0">
                <a:solidFill>
                  <a:schemeClr val="tx1"/>
                </a:solidFill>
              </a:rPr>
              <a:t>, renting, </a:t>
            </a:r>
            <a:r>
              <a:rPr lang="en-US" sz="2200" dirty="0" err="1" smtClean="0">
                <a:solidFill>
                  <a:schemeClr val="tx1"/>
                </a:solidFill>
              </a:rPr>
              <a:t>Ju‘alah</a:t>
            </a:r>
            <a:r>
              <a:rPr lang="en-US" sz="2200" dirty="0" smtClean="0">
                <a:solidFill>
                  <a:schemeClr val="tx1"/>
                </a:solidFill>
              </a:rPr>
              <a:t> and all other contracts for usufruct of goods and services are covered by the term </a:t>
            </a:r>
            <a:r>
              <a:rPr lang="en-US" sz="2200" dirty="0" err="1" smtClean="0">
                <a:solidFill>
                  <a:schemeClr val="tx1"/>
                </a:solidFill>
              </a:rPr>
              <a:t>Ijarah</a:t>
            </a:r>
            <a:r>
              <a:rPr lang="en-US" sz="2200" dirty="0" smtClean="0">
                <a:solidFill>
                  <a:schemeClr val="tx1"/>
                </a:solidFill>
              </a:rPr>
              <a:t>. Other terms, used less frequently, for such contracts are </a:t>
            </a:r>
            <a:r>
              <a:rPr lang="en-US" sz="2200" dirty="0" err="1" smtClean="0">
                <a:solidFill>
                  <a:schemeClr val="tx1"/>
                </a:solidFill>
              </a:rPr>
              <a:t>Kir¯a</a:t>
            </a:r>
            <a:r>
              <a:rPr lang="en-US" sz="2200" dirty="0" smtClean="0">
                <a:solidFill>
                  <a:schemeClr val="tx1"/>
                </a:solidFill>
              </a:rPr>
              <a:t> ’a and </a:t>
            </a:r>
            <a:r>
              <a:rPr lang="en-US" sz="2200" dirty="0" err="1" smtClean="0">
                <a:solidFill>
                  <a:schemeClr val="tx1"/>
                </a:solidFill>
              </a:rPr>
              <a:t>Istij¯ar</a:t>
            </a:r>
            <a:r>
              <a:rPr lang="en-US" sz="2200" dirty="0" smtClean="0">
                <a:solidFill>
                  <a:schemeClr val="tx1"/>
                </a:solidFill>
              </a:rPr>
              <a:t>.</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smtClean="0">
                <a:latin typeface="Agency FB" pitchFamily="34" charset="0"/>
              </a:rPr>
              <a:t>Introduction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In Islamic law, </a:t>
            </a:r>
            <a:r>
              <a:rPr lang="en-US" sz="2200" dirty="0" err="1" smtClean="0">
                <a:solidFill>
                  <a:schemeClr val="tx1"/>
                </a:solidFill>
              </a:rPr>
              <a:t>Ijarah</a:t>
            </a:r>
            <a:r>
              <a:rPr lang="en-US" sz="2200" dirty="0" smtClean="0">
                <a:solidFill>
                  <a:schemeClr val="tx1"/>
                </a:solidFill>
              </a:rPr>
              <a:t> is a contract of a known and proposed usufruct of specified assets for a specified time period against a specified and lawful return or consideration for the service or return for the benefit proposed to be taken, or for the effort or work proposed to be expended. In other words, it is the transfer of usufruct for a consideration, which is rent in the case of hiring assets or things and wages in the case of hiring people. According to the jurists, </a:t>
            </a:r>
            <a:r>
              <a:rPr lang="en-US" sz="2200" dirty="0" err="1" smtClean="0">
                <a:solidFill>
                  <a:schemeClr val="tx1"/>
                </a:solidFill>
              </a:rPr>
              <a:t>Ijarah</a:t>
            </a:r>
            <a:r>
              <a:rPr lang="en-US" sz="2200" dirty="0" smtClean="0">
                <a:solidFill>
                  <a:schemeClr val="tx1"/>
                </a:solidFill>
              </a:rPr>
              <a:t> is the sale of usufruct (and not of ‘</a:t>
            </a:r>
            <a:r>
              <a:rPr lang="en-US" sz="2200" dirty="0" err="1" smtClean="0">
                <a:solidFill>
                  <a:schemeClr val="tx1"/>
                </a:solidFill>
              </a:rPr>
              <a:t>Ain</a:t>
            </a:r>
            <a:r>
              <a:rPr lang="en-US" sz="2200" dirty="0" smtClean="0">
                <a:solidFill>
                  <a:schemeClr val="tx1"/>
                </a:solidFill>
              </a:rPr>
              <a:t> or corporeal goods) of any commodity in exchange of </a:t>
            </a:r>
            <a:r>
              <a:rPr lang="en-US" sz="2200" dirty="0" err="1" smtClean="0">
                <a:solidFill>
                  <a:schemeClr val="tx1"/>
                </a:solidFill>
              </a:rPr>
              <a:t>Ujrah</a:t>
            </a:r>
            <a:r>
              <a:rPr lang="en-US" sz="2200" dirty="0" smtClean="0">
                <a:solidFill>
                  <a:schemeClr val="tx1"/>
                </a:solidFill>
              </a:rPr>
              <a:t>, wages or rent, and covers houses, shops, riding/work animals, </a:t>
            </a:r>
            <a:r>
              <a:rPr lang="en-US" sz="2200" dirty="0" err="1" smtClean="0">
                <a:solidFill>
                  <a:schemeClr val="tx1"/>
                </a:solidFill>
              </a:rPr>
              <a:t>jewellery</a:t>
            </a:r>
            <a:r>
              <a:rPr lang="en-US" sz="2200" dirty="0" smtClean="0">
                <a:solidFill>
                  <a:schemeClr val="tx1"/>
                </a:solidFill>
              </a:rPr>
              <a:t>, clothes, etc. The permissibility of </a:t>
            </a:r>
            <a:r>
              <a:rPr lang="en-US" sz="2200" dirty="0" err="1" smtClean="0">
                <a:solidFill>
                  <a:schemeClr val="tx1"/>
                </a:solidFill>
              </a:rPr>
              <a:t>Ijarah</a:t>
            </a:r>
            <a:r>
              <a:rPr lang="en-US" sz="2200" dirty="0" smtClean="0">
                <a:solidFill>
                  <a:schemeClr val="tx1"/>
                </a:solidFill>
              </a:rPr>
              <a:t> is given in the Holy </a:t>
            </a:r>
            <a:r>
              <a:rPr lang="en-US" sz="2200" dirty="0" err="1" smtClean="0">
                <a:solidFill>
                  <a:schemeClr val="tx1"/>
                </a:solidFill>
              </a:rPr>
              <a:t>Qur’¯an</a:t>
            </a:r>
            <a:r>
              <a:rPr lang="en-US" sz="2200" dirty="0" smtClean="0">
                <a:solidFill>
                  <a:schemeClr val="tx1"/>
                </a:solidFill>
              </a:rPr>
              <a:t>, </a:t>
            </a:r>
            <a:r>
              <a:rPr lang="en-US" sz="2200" dirty="0" err="1" smtClean="0">
                <a:solidFill>
                  <a:schemeClr val="tx1"/>
                </a:solidFill>
              </a:rPr>
              <a:t>Sunnah</a:t>
            </a:r>
            <a:r>
              <a:rPr lang="en-US" sz="2200" dirty="0" smtClean="0">
                <a:solidFill>
                  <a:schemeClr val="tx1"/>
                </a:solidFill>
              </a:rPr>
              <a:t> of the holy Prophet (</a:t>
            </a:r>
            <a:r>
              <a:rPr lang="en-US" sz="2200" dirty="0" err="1" smtClean="0">
                <a:solidFill>
                  <a:schemeClr val="tx1"/>
                </a:solidFill>
              </a:rPr>
              <a:t>pbuh</a:t>
            </a:r>
            <a:r>
              <a:rPr lang="en-US" sz="2200" dirty="0" smtClean="0">
                <a:solidFill>
                  <a:schemeClr val="tx1"/>
                </a:solidFill>
              </a:rPr>
              <a:t>) and consensus (</a:t>
            </a:r>
            <a:r>
              <a:rPr lang="en-US" sz="2200" dirty="0" err="1" smtClean="0">
                <a:solidFill>
                  <a:schemeClr val="tx1"/>
                </a:solidFill>
              </a:rPr>
              <a:t>Ijma‘a</a:t>
            </a:r>
            <a:r>
              <a:rPr lang="en-US" sz="2200" dirty="0" smtClean="0">
                <a:solidFill>
                  <a:schemeClr val="tx1"/>
                </a:solidFill>
              </a:rPr>
              <a:t>) of the Islamic jurists. Letting goods for use is a general kind of business activity legalized by the </a:t>
            </a:r>
            <a:r>
              <a:rPr lang="en-US" sz="2200" dirty="0" err="1" smtClean="0">
                <a:solidFill>
                  <a:schemeClr val="tx1"/>
                </a:solidFill>
              </a:rPr>
              <a:t>Shar¯ı´ah</a:t>
            </a:r>
            <a:r>
              <a:rPr lang="en-US" sz="2200" dirty="0" smtClean="0">
                <a:solidFill>
                  <a:schemeClr val="tx1"/>
                </a:solidFill>
              </a:rPr>
              <a:t> as it is a convenient means for people to acquire the right to use any asset that they do not own, as all people might not be able to own the tangible assets for use.</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smtClean="0">
                <a:latin typeface="Agency FB" pitchFamily="34" charset="0"/>
              </a:rPr>
              <a:t>Introduction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This permissibility is subject to a number of conditions described in books of </a:t>
            </a:r>
            <a:r>
              <a:rPr lang="en-US" sz="2200" dirty="0" err="1" smtClean="0">
                <a:solidFill>
                  <a:schemeClr val="tx1"/>
                </a:solidFill>
              </a:rPr>
              <a:t>Hadith</a:t>
            </a:r>
            <a:r>
              <a:rPr lang="en-US" sz="2200" dirty="0" smtClean="0">
                <a:solidFill>
                  <a:schemeClr val="tx1"/>
                </a:solidFill>
              </a:rPr>
              <a:t> and Islamic jurisprudence. </a:t>
            </a:r>
          </a:p>
          <a:p>
            <a:pPr algn="just"/>
            <a:r>
              <a:rPr lang="en-US" sz="2200" dirty="0" smtClean="0">
                <a:solidFill>
                  <a:schemeClr val="tx1"/>
                </a:solidFill>
              </a:rPr>
              <a:t>In this chapter we shall discuss in detail the rules relating to </a:t>
            </a:r>
            <a:r>
              <a:rPr lang="en-US" sz="2200" dirty="0" err="1" smtClean="0">
                <a:solidFill>
                  <a:schemeClr val="tx1"/>
                </a:solidFill>
              </a:rPr>
              <a:t>Ijarah</a:t>
            </a:r>
            <a:r>
              <a:rPr lang="en-US" sz="2200" dirty="0" smtClean="0">
                <a:solidFill>
                  <a:schemeClr val="tx1"/>
                </a:solidFill>
              </a:rPr>
              <a:t> of usufruct of goods or leasing as a form of investment and a mode of financing that normally takes the form of </a:t>
            </a:r>
            <a:r>
              <a:rPr lang="en-US" sz="2200" dirty="0" err="1" smtClean="0">
                <a:solidFill>
                  <a:schemeClr val="tx1"/>
                </a:solidFill>
              </a:rPr>
              <a:t>Ijarah</a:t>
            </a:r>
            <a:r>
              <a:rPr lang="en-US" sz="2200" dirty="0" smtClean="0">
                <a:solidFill>
                  <a:schemeClr val="tx1"/>
                </a:solidFill>
              </a:rPr>
              <a:t> </a:t>
            </a:r>
            <a:r>
              <a:rPr lang="en-US" sz="2200" dirty="0" err="1" smtClean="0">
                <a:solidFill>
                  <a:schemeClr val="tx1"/>
                </a:solidFill>
              </a:rPr>
              <a:t>Muntahia</a:t>
            </a:r>
            <a:r>
              <a:rPr lang="en-US" sz="2200" dirty="0" smtClean="0">
                <a:solidFill>
                  <a:schemeClr val="tx1"/>
                </a:solidFill>
              </a:rPr>
              <a:t>-bi-</a:t>
            </a:r>
            <a:r>
              <a:rPr lang="en-US" sz="2200" dirty="0" err="1" smtClean="0">
                <a:solidFill>
                  <a:schemeClr val="tx1"/>
                </a:solidFill>
              </a:rPr>
              <a:t>Tamleek</a:t>
            </a:r>
            <a:r>
              <a:rPr lang="en-US" sz="2200" dirty="0" smtClean="0">
                <a:solidFill>
                  <a:schemeClr val="tx1"/>
                </a:solidFill>
              </a:rPr>
              <a:t>. </a:t>
            </a:r>
            <a:r>
              <a:rPr lang="en-US" sz="2200" dirty="0" err="1" smtClean="0">
                <a:solidFill>
                  <a:schemeClr val="tx1"/>
                </a:solidFill>
              </a:rPr>
              <a:t>Ijarah</a:t>
            </a:r>
            <a:r>
              <a:rPr lang="en-US" sz="2200" dirty="0" smtClean="0">
                <a:solidFill>
                  <a:schemeClr val="tx1"/>
                </a:solidFill>
              </a:rPr>
              <a:t> of work or services will be discussed briefly where deemed necessary.</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lstStyle/>
          <a:p>
            <a:r>
              <a:rPr lang="en-US" dirty="0" smtClean="0"/>
              <a:t>ESSENTIALS OF </a:t>
            </a:r>
            <a:r>
              <a:rPr lang="en-US" dirty="0" err="1" smtClean="0"/>
              <a:t>IJARAH</a:t>
            </a:r>
            <a:r>
              <a:rPr lang="en-US" dirty="0" smtClean="0"/>
              <a:t> CONTRACTS</a:t>
            </a:r>
            <a:endParaRPr lang="en-US" dirty="0"/>
          </a:p>
        </p:txBody>
      </p:sp>
      <p:sp>
        <p:nvSpPr>
          <p:cNvPr id="4" name="Footer Placeholder 3"/>
          <p:cNvSpPr>
            <a:spLocks noGrp="1"/>
          </p:cNvSpPr>
          <p:nvPr>
            <p:ph type="ftr" sz="quarter" idx="11"/>
          </p:nvPr>
        </p:nvSpPr>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smtClean="0">
                <a:latin typeface="Agency FB" pitchFamily="34" charset="0"/>
              </a:rPr>
              <a:t>Essentials of </a:t>
            </a:r>
            <a:r>
              <a:rPr lang="en-US" dirty="0" err="1" smtClean="0">
                <a:latin typeface="Agency FB" pitchFamily="34" charset="0"/>
              </a:rPr>
              <a:t>Ijarah</a:t>
            </a:r>
            <a:r>
              <a:rPr lang="en-US" dirty="0" smtClean="0">
                <a:latin typeface="Agency FB" pitchFamily="34" charset="0"/>
              </a:rPr>
              <a:t> Contracts</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As can be seen from the above given definition, the essentials of </a:t>
            </a:r>
            <a:r>
              <a:rPr lang="en-US" sz="2200" dirty="0" err="1" smtClean="0">
                <a:solidFill>
                  <a:schemeClr val="tx1"/>
                </a:solidFill>
              </a:rPr>
              <a:t>Ijarah</a:t>
            </a:r>
            <a:r>
              <a:rPr lang="en-US" sz="2200" dirty="0" smtClean="0">
                <a:solidFill>
                  <a:schemeClr val="tx1"/>
                </a:solidFill>
              </a:rPr>
              <a:t> are:</a:t>
            </a:r>
          </a:p>
          <a:p>
            <a:pPr algn="just"/>
            <a:r>
              <a:rPr lang="en-US" sz="2200" i="1" dirty="0" smtClean="0">
                <a:solidFill>
                  <a:schemeClr val="tx1"/>
                </a:solidFill>
              </a:rPr>
              <a:t>1. It is a contract.</a:t>
            </a:r>
          </a:p>
          <a:p>
            <a:pPr algn="just"/>
            <a:r>
              <a:rPr lang="en-US" sz="2200" i="1" dirty="0" smtClean="0">
                <a:solidFill>
                  <a:schemeClr val="tx1"/>
                </a:solidFill>
              </a:rPr>
              <a:t>2. Known usufruct is transferred.</a:t>
            </a:r>
          </a:p>
          <a:p>
            <a:pPr algn="just"/>
            <a:r>
              <a:rPr lang="en-US" sz="2200" i="1" dirty="0" smtClean="0">
                <a:solidFill>
                  <a:schemeClr val="tx1"/>
                </a:solidFill>
              </a:rPr>
              <a:t>3. Of a particular asset.</a:t>
            </a:r>
          </a:p>
          <a:p>
            <a:pPr algn="just"/>
            <a:r>
              <a:rPr lang="en-US" sz="2200" i="1" dirty="0" smtClean="0">
                <a:solidFill>
                  <a:schemeClr val="tx1"/>
                </a:solidFill>
              </a:rPr>
              <a:t>4. For a specified time period.</a:t>
            </a:r>
          </a:p>
          <a:p>
            <a:pPr algn="just"/>
            <a:r>
              <a:rPr lang="en-US" sz="2200" i="1" dirty="0" smtClean="0">
                <a:solidFill>
                  <a:schemeClr val="tx1"/>
                </a:solidFill>
              </a:rPr>
              <a:t>5. Against agreed-upon rental.</a:t>
            </a:r>
          </a:p>
          <a:p>
            <a:pPr algn="just"/>
            <a:r>
              <a:rPr lang="en-US" sz="2200" dirty="0" smtClean="0">
                <a:solidFill>
                  <a:schemeClr val="tx1"/>
                </a:solidFill>
              </a:rPr>
              <a:t>Like other contracts, parties to </a:t>
            </a:r>
            <a:r>
              <a:rPr lang="en-US" sz="2200" dirty="0" err="1" smtClean="0">
                <a:solidFill>
                  <a:schemeClr val="tx1"/>
                </a:solidFill>
              </a:rPr>
              <a:t>Ijarah</a:t>
            </a:r>
            <a:r>
              <a:rPr lang="en-US" sz="2200" dirty="0" smtClean="0">
                <a:solidFill>
                  <a:schemeClr val="tx1"/>
                </a:solidFill>
              </a:rPr>
              <a:t> have to be capable of entering into contracts. The </a:t>
            </a:r>
            <a:r>
              <a:rPr lang="en-US" sz="2200" dirty="0" err="1" smtClean="0">
                <a:solidFill>
                  <a:schemeClr val="tx1"/>
                </a:solidFill>
              </a:rPr>
              <a:t>lessor</a:t>
            </a:r>
            <a:r>
              <a:rPr lang="en-US" sz="2200" dirty="0" smtClean="0">
                <a:solidFill>
                  <a:schemeClr val="tx1"/>
                </a:solidFill>
              </a:rPr>
              <a:t> provides the asset for benefit against rental. The lessee is considered “</a:t>
            </a:r>
            <a:r>
              <a:rPr lang="en-US" sz="2200" dirty="0" err="1" smtClean="0">
                <a:solidFill>
                  <a:schemeClr val="tx1"/>
                </a:solidFill>
              </a:rPr>
              <a:t>Ameen</a:t>
            </a:r>
            <a:r>
              <a:rPr lang="en-US" sz="2200" dirty="0" smtClean="0">
                <a:solidFill>
                  <a:schemeClr val="tx1"/>
                </a:solidFill>
              </a:rPr>
              <a:t>”, entitled to use the asset against payment of the agreed-upon rental only for the purpose specified in</a:t>
            </a:r>
          </a:p>
          <a:p>
            <a:pPr algn="just"/>
            <a:r>
              <a:rPr lang="en-US" sz="2200" dirty="0" smtClean="0">
                <a:solidFill>
                  <a:schemeClr val="tx1"/>
                </a:solidFill>
              </a:rPr>
              <a:t>the agreement. He is liable for loss to the asset due to his negligence, but cannot be made liable for loss caused by factors beyond his control.</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smtClean="0">
                <a:latin typeface="Agency FB" pitchFamily="34" charset="0"/>
              </a:rPr>
              <a:t>Essentials of </a:t>
            </a:r>
            <a:r>
              <a:rPr lang="en-US" dirty="0" err="1" smtClean="0">
                <a:latin typeface="Agency FB" pitchFamily="34" charset="0"/>
              </a:rPr>
              <a:t>Ijarah</a:t>
            </a:r>
            <a:r>
              <a:rPr lang="en-US" dirty="0" smtClean="0">
                <a:latin typeface="Agency FB" pitchFamily="34" charset="0"/>
              </a:rPr>
              <a:t> Contracts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For the purpose of </a:t>
            </a:r>
            <a:r>
              <a:rPr lang="en-US" sz="2200" dirty="0" err="1" smtClean="0">
                <a:solidFill>
                  <a:schemeClr val="tx1"/>
                </a:solidFill>
              </a:rPr>
              <a:t>Ijarah</a:t>
            </a:r>
            <a:r>
              <a:rPr lang="en-US" sz="2200" dirty="0" smtClean="0">
                <a:solidFill>
                  <a:schemeClr val="tx1"/>
                </a:solidFill>
              </a:rPr>
              <a:t>, the subject matter giving usufruct can be divided into two types: property or assets, like houses, vehicles, residences, etc., and </a:t>
            </a:r>
            <a:r>
              <a:rPr lang="en-US" sz="2200" dirty="0" err="1" smtClean="0">
                <a:solidFill>
                  <a:schemeClr val="tx1"/>
                </a:solidFill>
              </a:rPr>
              <a:t>labour</a:t>
            </a:r>
            <a:r>
              <a:rPr lang="en-US" sz="2200" dirty="0" smtClean="0">
                <a:solidFill>
                  <a:schemeClr val="tx1"/>
                </a:solidFill>
              </a:rPr>
              <a:t>, like the work of an engineer, doctor, tailor, carpenter, etc. While the latter involves employing the services of a person for a wage, the former relates to usufruct of any asset or property that is transferred to another person in exchange for rent. </a:t>
            </a:r>
            <a:r>
              <a:rPr lang="en-US" sz="2200" dirty="0" err="1" smtClean="0">
                <a:solidFill>
                  <a:schemeClr val="tx1"/>
                </a:solidFill>
              </a:rPr>
              <a:t>Majallah</a:t>
            </a:r>
            <a:r>
              <a:rPr lang="en-US" sz="2200" dirty="0" smtClean="0">
                <a:solidFill>
                  <a:schemeClr val="tx1"/>
                </a:solidFill>
              </a:rPr>
              <a:t> divides the subject matter of leasing into three types, where the third one is letting animals. In this sense, the term </a:t>
            </a:r>
            <a:r>
              <a:rPr lang="en-US" sz="2200" dirty="0" err="1" smtClean="0">
                <a:solidFill>
                  <a:schemeClr val="tx1"/>
                </a:solidFill>
              </a:rPr>
              <a:t>Ijarah</a:t>
            </a:r>
            <a:r>
              <a:rPr lang="en-US" sz="2200" dirty="0" smtClean="0">
                <a:solidFill>
                  <a:schemeClr val="tx1"/>
                </a:solidFill>
              </a:rPr>
              <a:t> is analogous to the term leasing as used in modern business terminology. In terms of the factors of production, the asset being leased should belong to the category of land – real assets that do not alter in original/physical form due to usage – meaning that it should not be among the things that cannot be used without consuming their corpus, or a financial or monetary asset. It also implies that the </a:t>
            </a:r>
            <a:r>
              <a:rPr lang="en-US" sz="2200" dirty="0" err="1" smtClean="0">
                <a:solidFill>
                  <a:schemeClr val="tx1"/>
                </a:solidFill>
              </a:rPr>
              <a:t>lessor</a:t>
            </a:r>
            <a:r>
              <a:rPr lang="en-US" sz="2200" dirty="0" smtClean="0">
                <a:solidFill>
                  <a:schemeClr val="tx1"/>
                </a:solidFill>
              </a:rPr>
              <a:t>, as owner of the asset, must bear the expenses and risks that are related to ownership.</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smtClean="0">
                <a:latin typeface="Agency FB" pitchFamily="34" charset="0"/>
              </a:rPr>
              <a:t>Essentials of </a:t>
            </a:r>
            <a:r>
              <a:rPr lang="en-US" dirty="0" err="1" smtClean="0">
                <a:latin typeface="Agency FB" pitchFamily="34" charset="0"/>
              </a:rPr>
              <a:t>Ijarah</a:t>
            </a:r>
            <a:r>
              <a:rPr lang="en-US" dirty="0" smtClean="0">
                <a:latin typeface="Agency FB" pitchFamily="34" charset="0"/>
              </a:rPr>
              <a:t> Contracts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The consideration of lease is </a:t>
            </a:r>
            <a:r>
              <a:rPr lang="en-US" sz="2200" dirty="0" err="1" smtClean="0">
                <a:solidFill>
                  <a:schemeClr val="tx1"/>
                </a:solidFill>
              </a:rPr>
              <a:t>Ujrah</a:t>
            </a:r>
            <a:r>
              <a:rPr lang="en-US" sz="2200" dirty="0" smtClean="0">
                <a:solidFill>
                  <a:schemeClr val="tx1"/>
                </a:solidFill>
              </a:rPr>
              <a:t> (rent or hire of things) or </a:t>
            </a:r>
            <a:r>
              <a:rPr lang="en-US" sz="2200" dirty="0" err="1" smtClean="0">
                <a:solidFill>
                  <a:schemeClr val="tx1"/>
                </a:solidFill>
              </a:rPr>
              <a:t>Ajr</a:t>
            </a:r>
            <a:r>
              <a:rPr lang="en-US" sz="2200" dirty="0" smtClean="0">
                <a:solidFill>
                  <a:schemeClr val="tx1"/>
                </a:solidFill>
              </a:rPr>
              <a:t> (wages in hiring of people). If consideration is fixed in the contract, it is called </a:t>
            </a:r>
            <a:r>
              <a:rPr lang="en-US" sz="2200" dirty="0" err="1" smtClean="0">
                <a:solidFill>
                  <a:schemeClr val="tx1"/>
                </a:solidFill>
              </a:rPr>
              <a:t>Ajr</a:t>
            </a:r>
            <a:r>
              <a:rPr lang="en-US" sz="2200" dirty="0" smtClean="0">
                <a:solidFill>
                  <a:schemeClr val="tx1"/>
                </a:solidFill>
              </a:rPr>
              <a:t> al-</a:t>
            </a:r>
            <a:r>
              <a:rPr lang="en-US" sz="2200" dirty="0" err="1" smtClean="0">
                <a:solidFill>
                  <a:schemeClr val="tx1"/>
                </a:solidFill>
              </a:rPr>
              <a:t>Musammah</a:t>
            </a:r>
            <a:r>
              <a:rPr lang="en-US" sz="2200" dirty="0" smtClean="0">
                <a:solidFill>
                  <a:schemeClr val="tx1"/>
                </a:solidFill>
              </a:rPr>
              <a:t> (agreed rent or wage) and if it has to be determined by a judge or arbitrator, it is called </a:t>
            </a:r>
            <a:r>
              <a:rPr lang="en-US" sz="2200" dirty="0" err="1" smtClean="0">
                <a:solidFill>
                  <a:schemeClr val="tx1"/>
                </a:solidFill>
              </a:rPr>
              <a:t>Ajr</a:t>
            </a:r>
            <a:r>
              <a:rPr lang="en-US" sz="2200" dirty="0" smtClean="0">
                <a:solidFill>
                  <a:schemeClr val="tx1"/>
                </a:solidFill>
              </a:rPr>
              <a:t> al-</a:t>
            </a:r>
            <a:r>
              <a:rPr lang="en-US" sz="2200" dirty="0" err="1" smtClean="0">
                <a:solidFill>
                  <a:schemeClr val="tx1"/>
                </a:solidFill>
              </a:rPr>
              <a:t>Mithl</a:t>
            </a:r>
            <a:r>
              <a:rPr lang="en-US" sz="2200" dirty="0" smtClean="0">
                <a:solidFill>
                  <a:schemeClr val="tx1"/>
                </a:solidFill>
              </a:rPr>
              <a:t>. </a:t>
            </a:r>
          </a:p>
          <a:p>
            <a:pPr marL="457200" indent="-457200" algn="just">
              <a:buFont typeface="+mj-lt"/>
              <a:buAutoNum type="arabicPeriod"/>
            </a:pPr>
            <a:r>
              <a:rPr lang="en-US" sz="2200" b="1" dirty="0" err="1" smtClean="0">
                <a:solidFill>
                  <a:schemeClr val="tx1"/>
                </a:solidFill>
              </a:rPr>
              <a:t>Ijarah</a:t>
            </a:r>
            <a:r>
              <a:rPr lang="en-US" sz="2200" b="1" dirty="0" smtClean="0">
                <a:solidFill>
                  <a:schemeClr val="tx1"/>
                </a:solidFill>
              </a:rPr>
              <a:t> and </a:t>
            </a:r>
            <a:r>
              <a:rPr lang="en-US" sz="2200" b="1" dirty="0" err="1" smtClean="0">
                <a:solidFill>
                  <a:schemeClr val="tx1"/>
                </a:solidFill>
              </a:rPr>
              <a:t>Bai</a:t>
            </a:r>
            <a:r>
              <a:rPr lang="en-US" sz="2200" b="1" dirty="0" smtClean="0">
                <a:solidFill>
                  <a:schemeClr val="tx1"/>
                </a:solidFill>
              </a:rPr>
              <a:t>‘ Compared:</a:t>
            </a:r>
          </a:p>
          <a:p>
            <a:pPr marL="457200" indent="-457200" algn="just"/>
            <a:r>
              <a:rPr lang="en-US" sz="2200" dirty="0" smtClean="0">
                <a:solidFill>
                  <a:schemeClr val="tx1"/>
                </a:solidFill>
              </a:rPr>
              <a:t>	</a:t>
            </a:r>
            <a:r>
              <a:rPr lang="en-US" sz="2200" dirty="0" err="1" smtClean="0">
                <a:solidFill>
                  <a:schemeClr val="tx1"/>
                </a:solidFill>
              </a:rPr>
              <a:t>Ijarah</a:t>
            </a:r>
            <a:r>
              <a:rPr lang="en-US" sz="2200" dirty="0" smtClean="0">
                <a:solidFill>
                  <a:schemeClr val="tx1"/>
                </a:solidFill>
              </a:rPr>
              <a:t>, in a way, is similar to the contract of sale, because in both cases something is transferred to another person for a valuable consideration. Accordingly, the benefit and the consideration in </a:t>
            </a:r>
            <a:r>
              <a:rPr lang="en-US" sz="2200" dirty="0" err="1" smtClean="0">
                <a:solidFill>
                  <a:schemeClr val="tx1"/>
                </a:solidFill>
              </a:rPr>
              <a:t>Ijarah</a:t>
            </a:r>
            <a:r>
              <a:rPr lang="en-US" sz="2200" dirty="0" smtClean="0">
                <a:solidFill>
                  <a:schemeClr val="tx1"/>
                </a:solidFill>
              </a:rPr>
              <a:t> must be known comprehensively to avoid conflict. However, the difference between </a:t>
            </a:r>
            <a:r>
              <a:rPr lang="en-US" sz="2200" dirty="0" err="1" smtClean="0">
                <a:solidFill>
                  <a:schemeClr val="tx1"/>
                </a:solidFill>
              </a:rPr>
              <a:t>Ijarah</a:t>
            </a:r>
            <a:r>
              <a:rPr lang="en-US" sz="2200" dirty="0" smtClean="0">
                <a:solidFill>
                  <a:schemeClr val="tx1"/>
                </a:solidFill>
              </a:rPr>
              <a:t> and sale is that in the latter case, ownership of the corpus of the property is transferred to the purchaser, while in the former, the corpus of the property remains in the ownership of the transferor (</a:t>
            </a:r>
            <a:r>
              <a:rPr lang="en-US" sz="2200" dirty="0" err="1" smtClean="0">
                <a:solidFill>
                  <a:schemeClr val="tx1"/>
                </a:solidFill>
              </a:rPr>
              <a:t>lessor</a:t>
            </a:r>
            <a:r>
              <a:rPr lang="en-US" sz="2200" dirty="0" smtClean="0">
                <a:solidFill>
                  <a:schemeClr val="tx1"/>
                </a:solidFill>
              </a:rPr>
              <a:t>), and only its usufruct, i.e. the right to use it, is transferred to the lessee against an agreed consideration and the ownership is not transferred. </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smtClean="0">
                <a:latin typeface="Agency FB" pitchFamily="34" charset="0"/>
              </a:rPr>
              <a:t>Essentials of </a:t>
            </a:r>
            <a:r>
              <a:rPr lang="en-US" dirty="0" err="1" smtClean="0">
                <a:latin typeface="Agency FB" pitchFamily="34" charset="0"/>
              </a:rPr>
              <a:t>Ijarah</a:t>
            </a:r>
            <a:r>
              <a:rPr lang="en-US" dirty="0" smtClean="0">
                <a:latin typeface="Agency FB" pitchFamily="34" charset="0"/>
              </a:rPr>
              <a:t> Contracts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Ownership-related risks and expenses have to be borne by the </a:t>
            </a:r>
            <a:r>
              <a:rPr lang="en-US" sz="2200" dirty="0" err="1" smtClean="0">
                <a:solidFill>
                  <a:schemeClr val="tx1"/>
                </a:solidFill>
              </a:rPr>
              <a:t>lessor</a:t>
            </a:r>
            <a:r>
              <a:rPr lang="en-US" sz="2200" dirty="0" smtClean="0">
                <a:solidFill>
                  <a:schemeClr val="tx1"/>
                </a:solidFill>
              </a:rPr>
              <a:t>. If the lessee becomes owner of the corporeal property let in any way, such as by gift or inheritance, the </a:t>
            </a:r>
            <a:r>
              <a:rPr lang="en-US" sz="2200" dirty="0" err="1" smtClean="0">
                <a:solidFill>
                  <a:schemeClr val="tx1"/>
                </a:solidFill>
              </a:rPr>
              <a:t>Ijarah</a:t>
            </a:r>
            <a:r>
              <a:rPr lang="en-US" sz="2200" dirty="0" smtClean="0">
                <a:solidFill>
                  <a:schemeClr val="tx1"/>
                </a:solidFill>
              </a:rPr>
              <a:t> ceases to be in force. </a:t>
            </a:r>
          </a:p>
          <a:p>
            <a:pPr marL="457200" indent="-457200" algn="just"/>
            <a:r>
              <a:rPr lang="en-US" sz="2200" dirty="0" smtClean="0">
                <a:solidFill>
                  <a:schemeClr val="tx1"/>
                </a:solidFill>
              </a:rPr>
              <a:t>	Another big difference between sale and lease contracts is that the latter is always time bound, meaning that the lease has to terminate at any point in time, while sale implies definite transfer of ownership of the sold asset just after the sale is executed, along with its risk and reward.</a:t>
            </a:r>
          </a:p>
          <a:p>
            <a:pPr marL="457200" indent="-457200" algn="just"/>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normAutofit fontScale="90000"/>
          </a:bodyPr>
          <a:lstStyle/>
          <a:p>
            <a:r>
              <a:rPr lang="en-US" dirty="0" smtClean="0"/>
              <a:t>GENERAL JURISTIC RULES OF </a:t>
            </a:r>
            <a:r>
              <a:rPr lang="en-US" dirty="0" err="1" smtClean="0"/>
              <a:t>IJARAH</a:t>
            </a:r>
            <a:endParaRPr lang="en-US" dirty="0"/>
          </a:p>
        </p:txBody>
      </p:sp>
      <p:sp>
        <p:nvSpPr>
          <p:cNvPr id="4" name="Footer Placeholder 3"/>
          <p:cNvSpPr>
            <a:spLocks noGrp="1"/>
          </p:cNvSpPr>
          <p:nvPr>
            <p:ph type="ftr" sz="quarter" idx="11"/>
          </p:nvPr>
        </p:nvSpPr>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lstStyle/>
          <a:p>
            <a:r>
              <a:rPr lang="en-US" dirty="0" smtClean="0">
                <a:latin typeface="Agency FB" pitchFamily="34" charset="0"/>
              </a:rPr>
              <a:t>General Juristic Rules of </a:t>
            </a:r>
            <a:r>
              <a:rPr lang="en-US" dirty="0" err="1" smtClean="0">
                <a:latin typeface="Agency FB" pitchFamily="34" charset="0"/>
              </a:rPr>
              <a:t>Ijarah</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Jurists are almost unanimous that </a:t>
            </a:r>
            <a:r>
              <a:rPr lang="en-US" sz="2200" dirty="0" err="1" smtClean="0">
                <a:solidFill>
                  <a:schemeClr val="tx1"/>
                </a:solidFill>
              </a:rPr>
              <a:t>Ijarah</a:t>
            </a:r>
            <a:r>
              <a:rPr lang="en-US" sz="2200" dirty="0" smtClean="0">
                <a:solidFill>
                  <a:schemeClr val="tx1"/>
                </a:solidFill>
              </a:rPr>
              <a:t> is valid for things which possess </a:t>
            </a:r>
            <a:r>
              <a:rPr lang="en-US" sz="2200" dirty="0" err="1" smtClean="0">
                <a:solidFill>
                  <a:schemeClr val="tx1"/>
                </a:solidFill>
              </a:rPr>
              <a:t>Manafa‘ah</a:t>
            </a:r>
            <a:r>
              <a:rPr lang="en-US" sz="2200" dirty="0" smtClean="0">
                <a:solidFill>
                  <a:schemeClr val="tx1"/>
                </a:solidFill>
              </a:rPr>
              <a:t> and which can be hired or utilized but their corpus or substance (‘</a:t>
            </a:r>
            <a:r>
              <a:rPr lang="en-US" sz="2200" dirty="0" err="1" smtClean="0">
                <a:solidFill>
                  <a:schemeClr val="tx1"/>
                </a:solidFill>
              </a:rPr>
              <a:t>Ayn</a:t>
            </a:r>
            <a:r>
              <a:rPr lang="en-US" sz="2200" dirty="0" smtClean="0">
                <a:solidFill>
                  <a:schemeClr val="tx1"/>
                </a:solidFill>
              </a:rPr>
              <a:t>) is not consumed. Goods like candles, cotton, food or fuel are suitable for sale, not for leasing or hiring. The great </a:t>
            </a:r>
            <a:r>
              <a:rPr lang="en-US" sz="2200" dirty="0" err="1" smtClean="0">
                <a:solidFill>
                  <a:schemeClr val="tx1"/>
                </a:solidFill>
              </a:rPr>
              <a:t>Hanafi</a:t>
            </a:r>
            <a:r>
              <a:rPr lang="en-US" sz="2200" dirty="0" smtClean="0">
                <a:solidFill>
                  <a:schemeClr val="tx1"/>
                </a:solidFill>
              </a:rPr>
              <a:t> jurist </a:t>
            </a:r>
            <a:r>
              <a:rPr lang="en-US" sz="2200" dirty="0" err="1" smtClean="0">
                <a:solidFill>
                  <a:schemeClr val="tx1"/>
                </a:solidFill>
              </a:rPr>
              <a:t>Kasani</a:t>
            </a:r>
            <a:r>
              <a:rPr lang="en-US" sz="2200" dirty="0" smtClean="0">
                <a:solidFill>
                  <a:schemeClr val="tx1"/>
                </a:solidFill>
              </a:rPr>
              <a:t> explains that </a:t>
            </a:r>
            <a:r>
              <a:rPr lang="en-US" sz="2200" dirty="0" err="1" smtClean="0">
                <a:solidFill>
                  <a:schemeClr val="tx1"/>
                </a:solidFill>
              </a:rPr>
              <a:t>dirhams</a:t>
            </a:r>
            <a:r>
              <a:rPr lang="en-US" sz="2200" dirty="0" smtClean="0">
                <a:solidFill>
                  <a:schemeClr val="tx1"/>
                </a:solidFill>
              </a:rPr>
              <a:t>, dinars, bullion, etc. that are ‘</a:t>
            </a:r>
            <a:r>
              <a:rPr lang="en-US" sz="2200" dirty="0" err="1" smtClean="0">
                <a:solidFill>
                  <a:schemeClr val="tx1"/>
                </a:solidFill>
              </a:rPr>
              <a:t>Ain</a:t>
            </a:r>
            <a:r>
              <a:rPr lang="en-US" sz="2200" dirty="0" smtClean="0">
                <a:solidFill>
                  <a:schemeClr val="tx1"/>
                </a:solidFill>
              </a:rPr>
              <a:t>, not usufruct, and all those goods taking benefit from which is not possible without consuming them cannot be given on lease. Further, the genus of the subject matter (asset leased) and the rent should not be the same, e.g. house for house, ride for ride, etc. </a:t>
            </a:r>
          </a:p>
          <a:p>
            <a:pPr algn="just"/>
            <a:r>
              <a:rPr lang="en-US" sz="2200" dirty="0" smtClean="0">
                <a:solidFill>
                  <a:schemeClr val="tx1"/>
                </a:solidFill>
              </a:rPr>
              <a:t>Therefore, lease cannot be undertaken in respect of money, edibles, fuel, ammunition, etc. because their use is not possible unless they are consumed. If anything of this nature is leased out, it will be deemed to be a loan and all the rules concerning the transaction of loan shall accordingly apply. Any rent charged on this invalid lease would amount to interest charged on a loan. Further, the assets/goods taking usufruct</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err="1" smtClean="0">
                <a:solidFill>
                  <a:schemeClr val="tx1"/>
                </a:solidFill>
              </a:rPr>
              <a:t>Ijarah</a:t>
            </a:r>
            <a:r>
              <a:rPr lang="en-US" sz="2200" dirty="0" smtClean="0">
                <a:solidFill>
                  <a:schemeClr val="tx1"/>
                </a:solidFill>
              </a:rPr>
              <a:t> is valid for permissible usufruct only with the consent of both parties to the lease contract. The asset should belong to the </a:t>
            </a:r>
            <a:r>
              <a:rPr lang="en-US" sz="2200" dirty="0" err="1" smtClean="0">
                <a:solidFill>
                  <a:schemeClr val="tx1"/>
                </a:solidFill>
              </a:rPr>
              <a:t>lessor</a:t>
            </a:r>
            <a:r>
              <a:rPr lang="en-US" sz="2200" dirty="0" smtClean="0">
                <a:solidFill>
                  <a:schemeClr val="tx1"/>
                </a:solidFill>
              </a:rPr>
              <a:t> as owner or as lessee of the actual owner with permission for sub-leasing. An asset jointly acquired or belonging to a number of people can be leased to more than one lessee. The contract should be free from any </a:t>
            </a:r>
            <a:r>
              <a:rPr lang="en-US" sz="2200" dirty="0" err="1" smtClean="0">
                <a:solidFill>
                  <a:schemeClr val="tx1"/>
                </a:solidFill>
              </a:rPr>
              <a:t>Gharar</a:t>
            </a:r>
            <a:r>
              <a:rPr lang="en-US" sz="2200" dirty="0" smtClean="0">
                <a:solidFill>
                  <a:schemeClr val="tx1"/>
                </a:solidFill>
              </a:rPr>
              <a:t> element with respect to the nature of usufruct and its counter value and both parties should have knowledge of the nature of the contracted usufruct. </a:t>
            </a:r>
          </a:p>
          <a:p>
            <a:pPr algn="just"/>
            <a:r>
              <a:rPr lang="en-US" sz="2200" dirty="0" smtClean="0">
                <a:solidFill>
                  <a:schemeClr val="tx1"/>
                </a:solidFill>
              </a:rPr>
              <a:t>The rent or rate of hiring or renting a property can be assessed/fixed only when the property is known, whether by inspection, viewing or description. It is permissible to stipulate conditions for expediting the payment of rent or for salary and its delay or deferment, as agreed by the parties. The amount of rent or salary should be in accordance with the convention or the tradition of the locality and must be just and acceptable to both parties. The Holy </a:t>
            </a:r>
            <a:r>
              <a:rPr lang="en-US" sz="2200" dirty="0" err="1" smtClean="0">
                <a:solidFill>
                  <a:schemeClr val="tx1"/>
                </a:solidFill>
              </a:rPr>
              <a:t>Qur’¯an</a:t>
            </a:r>
            <a:r>
              <a:rPr lang="en-US" sz="2200" dirty="0" smtClean="0">
                <a:solidFill>
                  <a:schemeClr val="tx1"/>
                </a:solidFill>
              </a:rPr>
              <a:t> has ordained in respect of</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suckling infants/offspring that the recompense of the suckling women should be just and reasonable.</a:t>
            </a:r>
          </a:p>
          <a:p>
            <a:pPr algn="just"/>
            <a:r>
              <a:rPr lang="en-US" sz="2200" dirty="0" smtClean="0">
                <a:solidFill>
                  <a:schemeClr val="tx1"/>
                </a:solidFill>
              </a:rPr>
              <a:t>Al-</a:t>
            </a:r>
            <a:r>
              <a:rPr lang="en-US" sz="2200" dirty="0" err="1" smtClean="0">
                <a:solidFill>
                  <a:schemeClr val="tx1"/>
                </a:solidFill>
              </a:rPr>
              <a:t>Kasani</a:t>
            </a:r>
            <a:r>
              <a:rPr lang="en-US" sz="2200" dirty="0" smtClean="0">
                <a:solidFill>
                  <a:schemeClr val="tx1"/>
                </a:solidFill>
              </a:rPr>
              <a:t> has mentioned a number of conditions for the validity of an </a:t>
            </a:r>
            <a:r>
              <a:rPr lang="en-US" sz="2200" dirty="0" err="1" smtClean="0">
                <a:solidFill>
                  <a:schemeClr val="tx1"/>
                </a:solidFill>
              </a:rPr>
              <a:t>Ijarah</a:t>
            </a:r>
            <a:r>
              <a:rPr lang="en-US" sz="2200" dirty="0" smtClean="0">
                <a:solidFill>
                  <a:schemeClr val="tx1"/>
                </a:solidFill>
              </a:rPr>
              <a:t> contract with respect to the contracting parties and the asset or service hired. Important among these conditions are the following:</a:t>
            </a:r>
          </a:p>
          <a:p>
            <a:pPr marL="457200" indent="-457200" algn="just">
              <a:buFont typeface="+mj-lt"/>
              <a:buAutoNum type="arabicPeriod"/>
            </a:pPr>
            <a:r>
              <a:rPr lang="en-US" sz="2200" i="1" dirty="0" smtClean="0">
                <a:solidFill>
                  <a:schemeClr val="tx1"/>
                </a:solidFill>
              </a:rPr>
              <a:t>The contracted usufruct has to be ascertained to avoid any dispute.</a:t>
            </a:r>
          </a:p>
          <a:p>
            <a:pPr marL="457200" indent="-457200" algn="just">
              <a:buFont typeface="+mj-lt"/>
              <a:buAutoNum type="arabicPeriod"/>
            </a:pPr>
            <a:r>
              <a:rPr lang="en-US" sz="2200" i="1" dirty="0" smtClean="0">
                <a:solidFill>
                  <a:schemeClr val="tx1"/>
                </a:solidFill>
              </a:rPr>
              <a:t>The lease period must be specified. However, in the case of a wage/service, any of the two, i.e. the amount of work or the time period for a job should be known.</a:t>
            </a:r>
          </a:p>
          <a:p>
            <a:pPr marL="457200" indent="-457200" algn="just">
              <a:buFont typeface="+mj-lt"/>
              <a:buAutoNum type="arabicPeriod"/>
            </a:pPr>
            <a:r>
              <a:rPr lang="en-US" sz="2200" i="1" dirty="0" smtClean="0">
                <a:solidFill>
                  <a:schemeClr val="tx1"/>
                </a:solidFill>
              </a:rPr>
              <a:t>Benefiting from the hired goods should be possible. As such, lease of a nonexistent asset for usufruct of which a description cannot be determined precisely is not allowed, because such </a:t>
            </a:r>
            <a:r>
              <a:rPr lang="en-US" sz="2200" i="1" dirty="0" err="1" smtClean="0">
                <a:solidFill>
                  <a:schemeClr val="tx1"/>
                </a:solidFill>
              </a:rPr>
              <a:t>Gharar</a:t>
            </a:r>
            <a:r>
              <a:rPr lang="en-US" sz="2200" i="1" dirty="0" smtClean="0">
                <a:solidFill>
                  <a:schemeClr val="tx1"/>
                </a:solidFill>
              </a:rPr>
              <a:t> about the description and the time may lead to disputes. In other words, the purpose of the contract must be capable of being fulfilled and performed.</a:t>
            </a: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buAutoNum type="arabicPeriod" startAt="4"/>
            </a:pPr>
            <a:r>
              <a:rPr lang="en-US" sz="2200" i="1" dirty="0" smtClean="0">
                <a:solidFill>
                  <a:schemeClr val="tx1"/>
                </a:solidFill>
              </a:rPr>
              <a:t>The handing over/delivery of the contracted goods for taking their benefit is essential. No rent becomes due merely because of execution of the contract, unless the subject of the lease is delivered and made available to the lessee. However, advance rent can be taken when availability is ensured for the period of the lease.</a:t>
            </a:r>
          </a:p>
          <a:p>
            <a:pPr marL="457200" indent="-457200" algn="just">
              <a:buFont typeface="Arial" pitchFamily="34" charset="0"/>
              <a:buAutoNum type="arabicPeriod" startAt="4"/>
            </a:pPr>
            <a:r>
              <a:rPr lang="en-US" sz="2200" i="1" dirty="0" smtClean="0">
                <a:solidFill>
                  <a:schemeClr val="tx1"/>
                </a:solidFill>
              </a:rPr>
              <a:t>In the case of workmen or service, the contracting person should be capable of undertaking the job. Therefore, hiring a runaway animal for riding, or usurped assets is invalid.</a:t>
            </a:r>
          </a:p>
          <a:p>
            <a:pPr marL="457200" indent="-457200" algn="just">
              <a:buFont typeface="Arial" pitchFamily="34" charset="0"/>
              <a:buAutoNum type="arabicPeriod" startAt="4"/>
            </a:pPr>
            <a:r>
              <a:rPr lang="en-US" sz="2200" i="1" dirty="0" smtClean="0">
                <a:solidFill>
                  <a:schemeClr val="tx1"/>
                </a:solidFill>
              </a:rPr>
              <a:t>The usufruct of contracted goods must be lawful, meaning that the purpose of </a:t>
            </a:r>
            <a:r>
              <a:rPr lang="en-US" sz="2200" i="1" dirty="0" err="1" smtClean="0">
                <a:solidFill>
                  <a:schemeClr val="tx1"/>
                </a:solidFill>
              </a:rPr>
              <a:t>Ijarah</a:t>
            </a:r>
            <a:r>
              <a:rPr lang="en-US" sz="2200" i="1" dirty="0">
                <a:solidFill>
                  <a:schemeClr val="tx1"/>
                </a:solidFill>
              </a:rPr>
              <a:t> </a:t>
            </a:r>
            <a:r>
              <a:rPr lang="en-US" sz="2200" i="1" dirty="0" smtClean="0">
                <a:solidFill>
                  <a:schemeClr val="tx1"/>
                </a:solidFill>
              </a:rPr>
              <a:t>should not be unlawful or </a:t>
            </a:r>
            <a:r>
              <a:rPr lang="en-US" sz="2200" i="1" dirty="0" err="1" smtClean="0">
                <a:solidFill>
                  <a:schemeClr val="tx1"/>
                </a:solidFill>
              </a:rPr>
              <a:t>Haram</a:t>
            </a:r>
            <a:r>
              <a:rPr lang="en-US" sz="2200" i="1" dirty="0" smtClean="0">
                <a:solidFill>
                  <a:schemeClr val="tx1"/>
                </a:solidFill>
              </a:rPr>
              <a:t>.</a:t>
            </a:r>
          </a:p>
          <a:p>
            <a:pPr marL="457200" indent="-457200" algn="just">
              <a:buFont typeface="Arial" pitchFamily="34" charset="0"/>
              <a:buAutoNum type="arabicPeriod" startAt="4"/>
            </a:pPr>
            <a:r>
              <a:rPr lang="en-US" sz="2200" i="1" dirty="0" smtClean="0">
                <a:solidFill>
                  <a:schemeClr val="tx1"/>
                </a:solidFill>
              </a:rPr>
              <a:t>The usufruct should be conventional or according to the tradition of the people.</a:t>
            </a:r>
          </a:p>
          <a:p>
            <a:pPr marL="457200" indent="-457200" algn="just"/>
            <a:r>
              <a:rPr lang="en-US" sz="2200" dirty="0" smtClean="0">
                <a:solidFill>
                  <a:schemeClr val="tx1"/>
                </a:solidFill>
              </a:rPr>
              <a:t>	As indicated above, according to </a:t>
            </a:r>
            <a:r>
              <a:rPr lang="en-US" sz="2200" dirty="0" err="1" smtClean="0">
                <a:solidFill>
                  <a:schemeClr val="tx1"/>
                </a:solidFill>
              </a:rPr>
              <a:t>Hanafi</a:t>
            </a:r>
            <a:r>
              <a:rPr lang="en-US" sz="2200" dirty="0" smtClean="0">
                <a:solidFill>
                  <a:schemeClr val="tx1"/>
                </a:solidFill>
              </a:rPr>
              <a:t> jurists, rent does not become due merely with the lease contract; the emergence of usufruct is necessary for this. </a:t>
            </a:r>
            <a:r>
              <a:rPr lang="en-US" sz="2200" dirty="0" err="1" smtClean="0">
                <a:solidFill>
                  <a:schemeClr val="tx1"/>
                </a:solidFill>
              </a:rPr>
              <a:t>Shawafi‘i</a:t>
            </a:r>
            <a:r>
              <a:rPr lang="en-US" sz="2200" dirty="0" smtClean="0">
                <a:solidFill>
                  <a:schemeClr val="tx1"/>
                </a:solidFill>
              </a:rPr>
              <a:t> however, are of the view that</a:t>
            </a:r>
          </a:p>
          <a:p>
            <a:pPr algn="just"/>
            <a:endParaRPr lang="en-US" sz="2200" i="1"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rent becomes due and payable when the lease contract is finalized, because they presume that the existence of the usufruct will be materialized by use of </a:t>
            </a:r>
            <a:r>
              <a:rPr lang="en-US" sz="2200" dirty="0" err="1" smtClean="0">
                <a:solidFill>
                  <a:schemeClr val="tx1"/>
                </a:solidFill>
              </a:rPr>
              <a:t>Mu’jar</a:t>
            </a:r>
            <a:r>
              <a:rPr lang="en-US" sz="2200" dirty="0" smtClean="0">
                <a:solidFill>
                  <a:schemeClr val="tx1"/>
                </a:solidFill>
              </a:rPr>
              <a:t> (asset being leased) by the lessee. This implies that even according to </a:t>
            </a:r>
            <a:r>
              <a:rPr lang="en-US" sz="2200" dirty="0" err="1" smtClean="0">
                <a:solidFill>
                  <a:schemeClr val="tx1"/>
                </a:solidFill>
              </a:rPr>
              <a:t>Shawafi‘i</a:t>
            </a:r>
            <a:r>
              <a:rPr lang="en-US" sz="2200" dirty="0" smtClean="0">
                <a:solidFill>
                  <a:schemeClr val="tx1"/>
                </a:solidFill>
              </a:rPr>
              <a:t>, rent becomes due when the asset is in the possession of the lessee and he is in a position to use it according</a:t>
            </a:r>
            <a:r>
              <a:rPr lang="en-US" sz="2200" dirty="0">
                <a:solidFill>
                  <a:schemeClr val="tx1"/>
                </a:solidFill>
              </a:rPr>
              <a:t> </a:t>
            </a:r>
            <a:r>
              <a:rPr lang="en-US" sz="2200" dirty="0" smtClean="0">
                <a:solidFill>
                  <a:schemeClr val="tx1"/>
                </a:solidFill>
              </a:rPr>
              <a:t>to his requirement.</a:t>
            </a:r>
          </a:p>
          <a:p>
            <a:pPr algn="just"/>
            <a:r>
              <a:rPr lang="en-US" sz="2200" dirty="0" smtClean="0">
                <a:solidFill>
                  <a:schemeClr val="tx1"/>
                </a:solidFill>
              </a:rPr>
              <a:t>If the asset to be leased is yet to be purchased as per the request of the prospective lessee, the </a:t>
            </a:r>
            <a:r>
              <a:rPr lang="en-US" sz="2200" dirty="0" err="1" smtClean="0">
                <a:solidFill>
                  <a:schemeClr val="tx1"/>
                </a:solidFill>
              </a:rPr>
              <a:t>lessor</a:t>
            </a:r>
            <a:r>
              <a:rPr lang="en-US" sz="2200" dirty="0" smtClean="0">
                <a:solidFill>
                  <a:schemeClr val="tx1"/>
                </a:solidFill>
              </a:rPr>
              <a:t> can demand payment of earnest money to ensure the latter’s commitment to take the asset on lease when purchased by him. If the customer breaches his promise and the </a:t>
            </a:r>
            <a:r>
              <a:rPr lang="en-US" sz="2200" dirty="0" err="1" smtClean="0">
                <a:solidFill>
                  <a:schemeClr val="tx1"/>
                </a:solidFill>
              </a:rPr>
              <a:t>Ijarah</a:t>
            </a:r>
            <a:r>
              <a:rPr lang="en-US" sz="2200" dirty="0" smtClean="0">
                <a:solidFill>
                  <a:schemeClr val="tx1"/>
                </a:solidFill>
              </a:rPr>
              <a:t> contract is not executed for any reason attributable to the lessee, the </a:t>
            </a:r>
            <a:r>
              <a:rPr lang="en-US" sz="2200" dirty="0" err="1" smtClean="0">
                <a:solidFill>
                  <a:schemeClr val="tx1"/>
                </a:solidFill>
              </a:rPr>
              <a:t>lessor</a:t>
            </a:r>
            <a:r>
              <a:rPr lang="en-US" sz="2200" dirty="0" smtClean="0">
                <a:solidFill>
                  <a:schemeClr val="tx1"/>
                </a:solidFill>
              </a:rPr>
              <a:t> may retain the amount of loss incurred by him in making and processing the lease contract, purchasing the asset, leasing it to any other or disposing of it in the market, and give back what is in excess of the actual cost and damage he has suffered.</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According to the </a:t>
            </a:r>
            <a:r>
              <a:rPr lang="en-US" sz="2200" dirty="0" err="1" smtClean="0">
                <a:solidFill>
                  <a:schemeClr val="tx1"/>
                </a:solidFill>
              </a:rPr>
              <a:t>AAOIFI</a:t>
            </a:r>
            <a:r>
              <a:rPr lang="en-US" sz="2200" dirty="0" smtClean="0">
                <a:solidFill>
                  <a:schemeClr val="tx1"/>
                </a:solidFill>
              </a:rPr>
              <a:t> Standard, rental can be paid whenever it becomes due, in </a:t>
            </a:r>
            <a:r>
              <a:rPr lang="en-US" sz="2200" dirty="0" err="1" smtClean="0">
                <a:solidFill>
                  <a:schemeClr val="tx1"/>
                </a:solidFill>
              </a:rPr>
              <a:t>instalments</a:t>
            </a:r>
            <a:r>
              <a:rPr lang="en-US" sz="2200" dirty="0" smtClean="0">
                <a:solidFill>
                  <a:schemeClr val="tx1"/>
                </a:solidFill>
              </a:rPr>
              <a:t> or at any time that is mutually agreed between the parties. The </a:t>
            </a:r>
            <a:r>
              <a:rPr lang="en-US" sz="2200" dirty="0" err="1" smtClean="0">
                <a:solidFill>
                  <a:schemeClr val="tx1"/>
                </a:solidFill>
              </a:rPr>
              <a:t>lessor</a:t>
            </a:r>
            <a:r>
              <a:rPr lang="en-US" sz="2200" dirty="0" smtClean="0">
                <a:solidFill>
                  <a:schemeClr val="tx1"/>
                </a:solidFill>
              </a:rPr>
              <a:t> can demand advance rent that will be adjusted for rent becoming due when the lease takes effect. In other words, earnest money can also be taken in respect of lease at the execution of the contract of lease and this may be treated as an advance payment of rental.</a:t>
            </a:r>
          </a:p>
          <a:p>
            <a:pPr marL="457200" indent="-457200" algn="just">
              <a:buFont typeface="+mj-lt"/>
              <a:buAutoNum type="arabicPeriod"/>
            </a:pPr>
            <a:r>
              <a:rPr lang="en-US" sz="2200" b="1" dirty="0" smtClean="0">
                <a:solidFill>
                  <a:schemeClr val="tx1"/>
                </a:solidFill>
              </a:rPr>
              <a:t>Execution of an </a:t>
            </a:r>
            <a:r>
              <a:rPr lang="en-US" sz="2200" b="1" dirty="0" err="1" smtClean="0">
                <a:solidFill>
                  <a:schemeClr val="tx1"/>
                </a:solidFill>
              </a:rPr>
              <a:t>Ijarah</a:t>
            </a:r>
            <a:r>
              <a:rPr lang="en-US" sz="2200" b="1" dirty="0" smtClean="0">
                <a:solidFill>
                  <a:schemeClr val="tx1"/>
                </a:solidFill>
              </a:rPr>
              <a:t> Contract:</a:t>
            </a:r>
          </a:p>
          <a:p>
            <a:pPr marL="457200" indent="-457200" algn="just"/>
            <a:r>
              <a:rPr lang="en-US" sz="2200" dirty="0" smtClean="0">
                <a:solidFill>
                  <a:schemeClr val="tx1"/>
                </a:solidFill>
              </a:rPr>
              <a:t>	Depending upon the nature of the asset, an </a:t>
            </a:r>
            <a:r>
              <a:rPr lang="en-US" sz="2200" dirty="0" err="1" smtClean="0">
                <a:solidFill>
                  <a:schemeClr val="tx1"/>
                </a:solidFill>
              </a:rPr>
              <a:t>Ijarah</a:t>
            </a:r>
            <a:r>
              <a:rPr lang="en-US" sz="2200" dirty="0" smtClean="0">
                <a:solidFill>
                  <a:schemeClr val="tx1"/>
                </a:solidFill>
              </a:rPr>
              <a:t> contract can be executed before or after the possession of the asset by the </a:t>
            </a:r>
            <a:r>
              <a:rPr lang="en-US" sz="2200" dirty="0" err="1" smtClean="0">
                <a:solidFill>
                  <a:schemeClr val="tx1"/>
                </a:solidFill>
              </a:rPr>
              <a:t>lessor</a:t>
            </a:r>
            <a:r>
              <a:rPr lang="en-US" sz="2200" dirty="0" smtClean="0">
                <a:solidFill>
                  <a:schemeClr val="tx1"/>
                </a:solidFill>
              </a:rPr>
              <a:t> for its instant or future enforcement/commencement. If the asset to be leased is existing, like an existing </a:t>
            </a:r>
            <a:r>
              <a:rPr lang="en-US" sz="2200" dirty="0" err="1" smtClean="0">
                <a:solidFill>
                  <a:schemeClr val="tx1"/>
                </a:solidFill>
              </a:rPr>
              <a:t>liveable</a:t>
            </a:r>
            <a:r>
              <a:rPr lang="en-US" sz="2200" dirty="0" smtClean="0">
                <a:solidFill>
                  <a:schemeClr val="tx1"/>
                </a:solidFill>
              </a:rPr>
              <a:t> house, a lease contract can be executed either for instant or future enforcement, because the usufruct of the house is clear to the parties who can stipulate the rental, keeping in mind the benefit.</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Future enforcement in </a:t>
            </a:r>
            <a:r>
              <a:rPr lang="en-US" sz="2200" dirty="0" err="1" smtClean="0">
                <a:solidFill>
                  <a:schemeClr val="tx1"/>
                </a:solidFill>
              </a:rPr>
              <a:t>Ijarah</a:t>
            </a:r>
            <a:r>
              <a:rPr lang="en-US" sz="2200" dirty="0" smtClean="0">
                <a:solidFill>
                  <a:schemeClr val="tx1"/>
                </a:solidFill>
              </a:rPr>
              <a:t>, as against </a:t>
            </a:r>
            <a:r>
              <a:rPr lang="en-US" sz="2200" dirty="0" err="1" smtClean="0">
                <a:solidFill>
                  <a:schemeClr val="tx1"/>
                </a:solidFill>
              </a:rPr>
              <a:t>Bai</a:t>
            </a:r>
            <a:r>
              <a:rPr lang="en-US" sz="2200" dirty="0" smtClean="0">
                <a:solidFill>
                  <a:schemeClr val="tx1"/>
                </a:solidFill>
              </a:rPr>
              <a:t>‘, is allowed also for the reason that ownership remains with the </a:t>
            </a:r>
            <a:r>
              <a:rPr lang="en-US" sz="2200" dirty="0" err="1" smtClean="0">
                <a:solidFill>
                  <a:schemeClr val="tx1"/>
                </a:solidFill>
              </a:rPr>
              <a:t>lessor</a:t>
            </a:r>
            <a:r>
              <a:rPr lang="en-US" sz="2200" dirty="0" smtClean="0">
                <a:solidFill>
                  <a:schemeClr val="tx1"/>
                </a:solidFill>
              </a:rPr>
              <a:t>, who is responsible for the risk of damage to the asset. Similarly, in </a:t>
            </a:r>
            <a:r>
              <a:rPr lang="en-US" sz="2200" dirty="0" err="1" smtClean="0">
                <a:solidFill>
                  <a:schemeClr val="tx1"/>
                </a:solidFill>
              </a:rPr>
              <a:t>Ijarah</a:t>
            </a:r>
            <a:r>
              <a:rPr lang="en-US" sz="2200" dirty="0" smtClean="0">
                <a:solidFill>
                  <a:schemeClr val="tx1"/>
                </a:solidFill>
              </a:rPr>
              <a:t> </a:t>
            </a:r>
            <a:r>
              <a:rPr lang="en-US" sz="2200" dirty="0" err="1" smtClean="0">
                <a:solidFill>
                  <a:schemeClr val="tx1"/>
                </a:solidFill>
              </a:rPr>
              <a:t>Mosufah</a:t>
            </a:r>
            <a:r>
              <a:rPr lang="en-US" sz="2200" dirty="0">
                <a:solidFill>
                  <a:schemeClr val="tx1"/>
                </a:solidFill>
              </a:rPr>
              <a:t> </a:t>
            </a:r>
            <a:r>
              <a:rPr lang="en-US" sz="2200" dirty="0" err="1" smtClean="0">
                <a:solidFill>
                  <a:schemeClr val="tx1"/>
                </a:solidFill>
              </a:rPr>
              <a:t>bil</a:t>
            </a:r>
            <a:r>
              <a:rPr lang="en-US" sz="2200" dirty="0" smtClean="0">
                <a:solidFill>
                  <a:schemeClr val="tx1"/>
                </a:solidFill>
              </a:rPr>
              <a:t> </a:t>
            </a:r>
            <a:r>
              <a:rPr lang="en-US" sz="2200" dirty="0" err="1" smtClean="0">
                <a:solidFill>
                  <a:schemeClr val="tx1"/>
                </a:solidFill>
              </a:rPr>
              <a:t>Zimmah</a:t>
            </a:r>
            <a:r>
              <a:rPr lang="en-US" sz="2200" dirty="0" smtClean="0">
                <a:solidFill>
                  <a:schemeClr val="tx1"/>
                </a:solidFill>
              </a:rPr>
              <a:t>, wherein the nature or quality of the asset is specified and destruction of or damage to a particular unit of the asset does not terminate the contract, a contract can be executed either for instant or future enforcement.</a:t>
            </a:r>
          </a:p>
          <a:p>
            <a:pPr marL="457200" indent="-457200" algn="just"/>
            <a:r>
              <a:rPr lang="en-US" sz="2200" dirty="0" smtClean="0">
                <a:solidFill>
                  <a:schemeClr val="tx1"/>
                </a:solidFill>
              </a:rPr>
              <a:t>	However, if a particular asset is specified for </a:t>
            </a:r>
            <a:r>
              <a:rPr lang="en-US" sz="2200" dirty="0" err="1" smtClean="0">
                <a:solidFill>
                  <a:schemeClr val="tx1"/>
                </a:solidFill>
              </a:rPr>
              <a:t>Ijarah</a:t>
            </a:r>
            <a:r>
              <a:rPr lang="en-US" sz="2200" dirty="0" smtClean="0">
                <a:solidFill>
                  <a:schemeClr val="tx1"/>
                </a:solidFill>
              </a:rPr>
              <a:t>, a lease contract cannot be executed before existence or getting ownership of the asset or its usufruct (in the case of sub-lease). If the asset is destroyed in such leases, the contract will terminate. If the </a:t>
            </a:r>
            <a:r>
              <a:rPr lang="en-US" sz="2200" dirty="0" err="1" smtClean="0">
                <a:solidFill>
                  <a:schemeClr val="tx1"/>
                </a:solidFill>
              </a:rPr>
              <a:t>lessor</a:t>
            </a:r>
            <a:r>
              <a:rPr lang="en-US" sz="2200" dirty="0" smtClean="0">
                <a:solidFill>
                  <a:schemeClr val="tx1"/>
                </a:solidFill>
              </a:rPr>
              <a:t> does not own the asset, he can enter into a promise to lease from the prospective lessee. Advance rent can also be taken from the prospective lessee, but this will not be considered accrued rent and will be adjusted against the rental becoming due from time to time. Islamic banks’ leases normally belong to this category.</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As per the requirement of the promise, the </a:t>
            </a:r>
            <a:r>
              <a:rPr lang="en-US" sz="2200" dirty="0" err="1" smtClean="0">
                <a:solidFill>
                  <a:schemeClr val="tx1"/>
                </a:solidFill>
              </a:rPr>
              <a:t>lessor</a:t>
            </a:r>
            <a:r>
              <a:rPr lang="en-US" sz="2200" dirty="0">
                <a:solidFill>
                  <a:schemeClr val="tx1"/>
                </a:solidFill>
              </a:rPr>
              <a:t> </a:t>
            </a:r>
            <a:r>
              <a:rPr lang="en-US" sz="2200" dirty="0" smtClean="0">
                <a:solidFill>
                  <a:schemeClr val="tx1"/>
                </a:solidFill>
              </a:rPr>
              <a:t>can purchase the asset from the market or, in special cases, from the </a:t>
            </a:r>
            <a:r>
              <a:rPr lang="en-US" sz="2200" dirty="0" err="1" smtClean="0">
                <a:solidFill>
                  <a:schemeClr val="tx1"/>
                </a:solidFill>
              </a:rPr>
              <a:t>promisee</a:t>
            </a:r>
            <a:r>
              <a:rPr lang="en-US" sz="2200" dirty="0" smtClean="0">
                <a:solidFill>
                  <a:schemeClr val="tx1"/>
                </a:solidFill>
              </a:rPr>
              <a:t>, in which case it will be a case of “sale and lease-back” and the sale/purchase contract should precede the lease contract. The </a:t>
            </a:r>
            <a:r>
              <a:rPr lang="en-US" sz="2200" dirty="0" err="1" smtClean="0">
                <a:solidFill>
                  <a:schemeClr val="tx1"/>
                </a:solidFill>
              </a:rPr>
              <a:t>Ijarah</a:t>
            </a:r>
            <a:r>
              <a:rPr lang="en-US" sz="2200" dirty="0" smtClean="0">
                <a:solidFill>
                  <a:schemeClr val="tx1"/>
                </a:solidFill>
              </a:rPr>
              <a:t> contract should not be stipulated as a condition of the lease contract.</a:t>
            </a:r>
          </a:p>
          <a:p>
            <a:pPr marL="457200" indent="-457200" algn="just"/>
            <a:r>
              <a:rPr lang="en-US" sz="2200" b="1" dirty="0" smtClean="0">
                <a:solidFill>
                  <a:schemeClr val="tx1"/>
                </a:solidFill>
              </a:rPr>
              <a:t>2.	Determination of Rent:</a:t>
            </a:r>
          </a:p>
          <a:p>
            <a:pPr marL="457200" indent="-457200" algn="just"/>
            <a:r>
              <a:rPr lang="en-US" sz="2200" dirty="0" smtClean="0">
                <a:solidFill>
                  <a:schemeClr val="tx1"/>
                </a:solidFill>
              </a:rPr>
              <a:t>	The determination of rental on the basis of aggregate cost incurred in the purchase, construction or installation of the asset by the </a:t>
            </a:r>
            <a:r>
              <a:rPr lang="en-US" sz="2200" dirty="0" err="1" smtClean="0">
                <a:solidFill>
                  <a:schemeClr val="tx1"/>
                </a:solidFill>
              </a:rPr>
              <a:t>lessor</a:t>
            </a:r>
            <a:r>
              <a:rPr lang="en-US" sz="2200" dirty="0" smtClean="0">
                <a:solidFill>
                  <a:schemeClr val="tx1"/>
                </a:solidFill>
              </a:rPr>
              <a:t> is not against the rules of </a:t>
            </a:r>
            <a:r>
              <a:rPr lang="en-US" sz="2200" dirty="0" err="1" smtClean="0">
                <a:solidFill>
                  <a:schemeClr val="tx1"/>
                </a:solidFill>
              </a:rPr>
              <a:t>Shar¯ı´ah</a:t>
            </a:r>
            <a:r>
              <a:rPr lang="en-US" sz="2200" dirty="0" smtClean="0">
                <a:solidFill>
                  <a:schemeClr val="tx1"/>
                </a:solidFill>
              </a:rPr>
              <a:t>, if both parties agree to it, provided that all other conditions of valid lease prescribed by the </a:t>
            </a:r>
            <a:r>
              <a:rPr lang="en-US" sz="2200" dirty="0" err="1" smtClean="0">
                <a:solidFill>
                  <a:schemeClr val="tx1"/>
                </a:solidFill>
              </a:rPr>
              <a:t>Shar¯ı´ah</a:t>
            </a:r>
            <a:r>
              <a:rPr lang="en-US" sz="2200" dirty="0" smtClean="0">
                <a:solidFill>
                  <a:schemeClr val="tx1"/>
                </a:solidFill>
              </a:rPr>
              <a:t> are fully adhered to. Therefore, subject to mutual agreement of the parties to the lease contract, rental can be determined on the basis of aggregate cost incurred by the </a:t>
            </a:r>
            <a:r>
              <a:rPr lang="en-US" sz="2200" dirty="0" err="1" smtClean="0">
                <a:solidFill>
                  <a:schemeClr val="tx1"/>
                </a:solidFill>
              </a:rPr>
              <a:t>lessor</a:t>
            </a:r>
            <a:r>
              <a:rPr lang="en-US" sz="2200" dirty="0">
                <a:solidFill>
                  <a:schemeClr val="tx1"/>
                </a:solidFill>
              </a:rPr>
              <a:t> </a:t>
            </a:r>
            <a:r>
              <a:rPr lang="en-US" sz="2200" dirty="0" smtClean="0">
                <a:solidFill>
                  <a:schemeClr val="tx1"/>
                </a:solidFill>
              </a:rPr>
              <a:t>for purchase/acquisition of the assets being leased. After the agreement</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is finalized, the </a:t>
            </a:r>
            <a:r>
              <a:rPr lang="en-US" sz="2200" dirty="0" err="1" smtClean="0">
                <a:solidFill>
                  <a:schemeClr val="tx1"/>
                </a:solidFill>
              </a:rPr>
              <a:t>lessor</a:t>
            </a:r>
            <a:r>
              <a:rPr lang="en-US" sz="2200" dirty="0" smtClean="0">
                <a:solidFill>
                  <a:schemeClr val="tx1"/>
                </a:solidFill>
              </a:rPr>
              <a:t> cannot increase the rent unilaterally and any agreement to affect the contrary would be void. If rental is once determined, there can be different rates for different phases based on any agreed benchmark during the lease period. Further, parties to the </a:t>
            </a:r>
            <a:r>
              <a:rPr lang="en-US" sz="2200" dirty="0" err="1" smtClean="0">
                <a:solidFill>
                  <a:schemeClr val="tx1"/>
                </a:solidFill>
              </a:rPr>
              <a:t>Ijarah</a:t>
            </a:r>
            <a:r>
              <a:rPr lang="en-US" sz="2200" dirty="0" smtClean="0">
                <a:solidFill>
                  <a:schemeClr val="tx1"/>
                </a:solidFill>
              </a:rPr>
              <a:t> contract can mutually agree during the lease period to review the lease period or rental or both. </a:t>
            </a:r>
          </a:p>
          <a:p>
            <a:pPr marL="457200" indent="-457200" algn="just"/>
            <a:r>
              <a:rPr lang="en-US" sz="2200" dirty="0">
                <a:solidFill>
                  <a:schemeClr val="tx1"/>
                </a:solidFill>
              </a:rPr>
              <a:t>	</a:t>
            </a:r>
            <a:r>
              <a:rPr lang="en-US" sz="2200" dirty="0" smtClean="0">
                <a:solidFill>
                  <a:schemeClr val="tx1"/>
                </a:solidFill>
              </a:rPr>
              <a:t>Accordingly, in leases of long duration, it can be agreed upon that the rent shall be increased after a specified period, like a year or so. Contemporary scholars have also allowed in long-term leases tying up the rent with a variable and well-defined reference rate or benchmark or enhancing the rent periodically according to a mutually stipulated proportion (e.g. 5% every year) if the other requirements of </a:t>
            </a:r>
            <a:r>
              <a:rPr lang="en-US" sz="2200" dirty="0" err="1" smtClean="0">
                <a:solidFill>
                  <a:schemeClr val="tx1"/>
                </a:solidFill>
              </a:rPr>
              <a:t>Shar¯ı´ah</a:t>
            </a:r>
            <a:r>
              <a:rPr lang="en-US" sz="2200" dirty="0" smtClean="0">
                <a:solidFill>
                  <a:schemeClr val="tx1"/>
                </a:solidFill>
              </a:rPr>
              <a:t> for a valid lease are properly fulfilled. Using any well-defined benchmark or price index for long-term lease is recommended to determine rentals for subsequent periods, as it</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helps in avoiding any dispute or injustice with any of the parties due to possible fluctuations in the market rate structure and binding nature of the lease contract. It can also be provided in the lease agreement that in the case of an increase in property tax or other government taxes, the rental will increase to the extent of the amount of the tax. Rent can also be tied up with the rate of inflation, i.e. if the inflation rate is 5 %, the rental will increase by 5 %.</a:t>
            </a:r>
          </a:p>
          <a:p>
            <a:pPr marL="457200" indent="-457200" algn="just"/>
            <a:r>
              <a:rPr lang="en-US" sz="2200" dirty="0" smtClean="0">
                <a:solidFill>
                  <a:schemeClr val="tx1"/>
                </a:solidFill>
              </a:rPr>
              <a:t>	The question arises whether any interest rate benchmark like LIBOR (London Inter-bank Offer rate) can be agreed as the benchmark for rental. According to a minority of the scholars, with such benchmarks the transaction becomes similar to an interest-based transaction and, therefore, is not permissible. This is not the correct viewpoint, because as long as the basic requirements of </a:t>
            </a:r>
            <a:r>
              <a:rPr lang="en-US" sz="2200" dirty="0" err="1" smtClean="0">
                <a:solidFill>
                  <a:schemeClr val="tx1"/>
                </a:solidFill>
              </a:rPr>
              <a:t>Shar¯ı´ah</a:t>
            </a:r>
            <a:r>
              <a:rPr lang="en-US" sz="2200" dirty="0" smtClean="0">
                <a:solidFill>
                  <a:schemeClr val="tx1"/>
                </a:solidFill>
              </a:rPr>
              <a:t> are being complied with, any benchmark can be used to price sale or lease transactions. Benchmarking the transaction’s pricing to an</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interest-based rate does not render it </a:t>
            </a:r>
            <a:r>
              <a:rPr lang="en-US" sz="2200" dirty="0" err="1" smtClean="0">
                <a:solidFill>
                  <a:schemeClr val="tx1"/>
                </a:solidFill>
              </a:rPr>
              <a:t>Haram</a:t>
            </a:r>
            <a:r>
              <a:rPr lang="en-US" sz="2200" dirty="0" smtClean="0">
                <a:solidFill>
                  <a:schemeClr val="tx1"/>
                </a:solidFill>
              </a:rPr>
              <a:t>.</a:t>
            </a:r>
          </a:p>
          <a:p>
            <a:pPr marL="457200" indent="-457200" algn="just"/>
            <a:r>
              <a:rPr lang="en-US" sz="2200" dirty="0" smtClean="0">
                <a:solidFill>
                  <a:schemeClr val="tx1"/>
                </a:solidFill>
              </a:rPr>
              <a:t>	The rate of inflation, any price index, growth rate or any well-defined return rate in real sectors of an economy can be used for benchmarking. However, the </a:t>
            </a:r>
            <a:r>
              <a:rPr lang="en-US" sz="2200" dirty="0" err="1" smtClean="0">
                <a:solidFill>
                  <a:schemeClr val="tx1"/>
                </a:solidFill>
              </a:rPr>
              <a:t>Shar¯ı´ah</a:t>
            </a:r>
            <a:r>
              <a:rPr lang="en-US" sz="2200" dirty="0" smtClean="0">
                <a:solidFill>
                  <a:schemeClr val="tx1"/>
                </a:solidFill>
              </a:rPr>
              <a:t> scholars do not like any interest-related benchmark for determining periodical increases in the rental due to the resemblance to interest. In principle, however, they allow it because the basic difference between valid lease and interest-based financing is that in leasing, the </a:t>
            </a:r>
            <a:r>
              <a:rPr lang="en-US" sz="2200" dirty="0" err="1" smtClean="0">
                <a:solidFill>
                  <a:schemeClr val="tx1"/>
                </a:solidFill>
              </a:rPr>
              <a:t>lessor</a:t>
            </a:r>
            <a:r>
              <a:rPr lang="en-US" sz="2200" dirty="0" smtClean="0">
                <a:solidFill>
                  <a:schemeClr val="tx1"/>
                </a:solidFill>
              </a:rPr>
              <a:t> assumes full risk in respect of the corpus of the leased assets. If the leased asset loses its usufruct without any misuse or negligence on the part of the lessee, the </a:t>
            </a:r>
            <a:r>
              <a:rPr lang="en-US" sz="2200" dirty="0" err="1" smtClean="0">
                <a:solidFill>
                  <a:schemeClr val="tx1"/>
                </a:solidFill>
              </a:rPr>
              <a:t>lessor</a:t>
            </a:r>
            <a:r>
              <a:rPr lang="en-US" sz="2200" dirty="0" smtClean="0">
                <a:solidFill>
                  <a:schemeClr val="tx1"/>
                </a:solidFill>
              </a:rPr>
              <a:t> cannot claim the rent and he will have to bear the loss of destruction. In the case of interest-based lease financing, however, the lessee is made to bear all ownership-related expenses and responsibility. So far as this basic difference (of assuming the risk) between lease and interest-based financing is maintained, any</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transaction will not be categorized as an interest-bearing transaction. It seems, therefore, that the use of any rate merely as a benchmark (floating rental) does not render the contract invalid, provided the amount of the rental of the first period of the </a:t>
            </a:r>
            <a:r>
              <a:rPr lang="en-US" sz="2200" dirty="0" err="1" smtClean="0">
                <a:solidFill>
                  <a:schemeClr val="tx1"/>
                </a:solidFill>
              </a:rPr>
              <a:t>Ijarah</a:t>
            </a:r>
            <a:r>
              <a:rPr lang="en-US" sz="2200" dirty="0" smtClean="0">
                <a:solidFill>
                  <a:schemeClr val="tx1"/>
                </a:solidFill>
              </a:rPr>
              <a:t> contract is specified. It is, however, desirable to use benchmarks other than interest benchmarks, so that an Islamic transaction is totally distinguished from an un-Islamic one, having no resemblance to interest whatsoever.</a:t>
            </a:r>
          </a:p>
          <a:p>
            <a:pPr marL="457200" indent="-457200" algn="just"/>
            <a:r>
              <a:rPr lang="en-US" sz="2200" dirty="0" smtClean="0">
                <a:solidFill>
                  <a:schemeClr val="tx1"/>
                </a:solidFill>
              </a:rPr>
              <a:t>	In order to avoid </a:t>
            </a:r>
            <a:r>
              <a:rPr lang="en-US" sz="2200" dirty="0" err="1" smtClean="0">
                <a:solidFill>
                  <a:schemeClr val="tx1"/>
                </a:solidFill>
              </a:rPr>
              <a:t>Gharar</a:t>
            </a:r>
            <a:r>
              <a:rPr lang="en-US" sz="2200" dirty="0" smtClean="0">
                <a:solidFill>
                  <a:schemeClr val="tx1"/>
                </a:solidFill>
              </a:rPr>
              <a:t> and/or </a:t>
            </a:r>
            <a:r>
              <a:rPr lang="en-US" sz="2200" dirty="0" err="1" smtClean="0">
                <a:solidFill>
                  <a:schemeClr val="tx1"/>
                </a:solidFill>
              </a:rPr>
              <a:t>Jahala</a:t>
            </a:r>
            <a:r>
              <a:rPr lang="en-US" sz="2200" dirty="0" smtClean="0">
                <a:solidFill>
                  <a:schemeClr val="tx1"/>
                </a:solidFill>
              </a:rPr>
              <a:t> for both parties, the scholars suggest that the relation between the rent and the reference rate should be subjected to a ceiling or limit. For example, it can be provided that rent in no case will increase or decrease by more than 5 %.</a:t>
            </a:r>
          </a:p>
          <a:p>
            <a:pPr marL="457200" indent="-457200" algn="just">
              <a:buAutoNum type="arabicPeriod" startAt="3"/>
            </a:pPr>
            <a:r>
              <a:rPr lang="en-US" sz="2200" b="1" dirty="0" smtClean="0">
                <a:solidFill>
                  <a:schemeClr val="tx1"/>
                </a:solidFill>
              </a:rPr>
              <a:t>Sub-lease by the Lessee:</a:t>
            </a:r>
          </a:p>
          <a:p>
            <a:pPr marL="457200" indent="-457200" algn="just"/>
            <a:r>
              <a:rPr lang="en-US" sz="2200" dirty="0" smtClean="0">
                <a:solidFill>
                  <a:schemeClr val="tx1"/>
                </a:solidFill>
              </a:rPr>
              <a:t>	In principle, sub-lease is permissible subject to the consent of the</a:t>
            </a:r>
          </a:p>
          <a:p>
            <a:pPr marL="457200" indent="-457200" algn="just"/>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t>
            </a:r>
            <a:r>
              <a:rPr lang="en-US" sz="2200" dirty="0" err="1" smtClean="0">
                <a:solidFill>
                  <a:schemeClr val="tx1"/>
                </a:solidFill>
              </a:rPr>
              <a:t>lessor</a:t>
            </a:r>
            <a:r>
              <a:rPr lang="en-US" sz="2200" dirty="0" smtClean="0">
                <a:solidFill>
                  <a:schemeClr val="tx1"/>
                </a:solidFill>
              </a:rPr>
              <a:t>. This can be provided in the lease agreement. All the recognized schools of Islamic jurisprudence are unanimous on the permissibility of sub-lease if the rent agreed to be taken from the sub-lease is equal to or less than the rent payable to the owner/original </a:t>
            </a:r>
            <a:r>
              <a:rPr lang="en-US" sz="2200" dirty="0" err="1" smtClean="0">
                <a:solidFill>
                  <a:schemeClr val="tx1"/>
                </a:solidFill>
              </a:rPr>
              <a:t>lessor</a:t>
            </a:r>
            <a:r>
              <a:rPr lang="en-US" sz="2200" dirty="0" smtClean="0">
                <a:solidFill>
                  <a:schemeClr val="tx1"/>
                </a:solidFill>
              </a:rPr>
              <a:t>. However, the opinions are different if the rent charged from the sub-lessee is higher than the rent payable to the owner. </a:t>
            </a:r>
            <a:r>
              <a:rPr lang="en-US" sz="2200" dirty="0" err="1" smtClean="0">
                <a:solidFill>
                  <a:schemeClr val="tx1"/>
                </a:solidFill>
              </a:rPr>
              <a:t>Shafi‘is</a:t>
            </a:r>
            <a:r>
              <a:rPr lang="en-US" sz="2200" dirty="0">
                <a:solidFill>
                  <a:schemeClr val="tx1"/>
                </a:solidFill>
              </a:rPr>
              <a:t> </a:t>
            </a:r>
            <a:r>
              <a:rPr lang="en-US" sz="2200" dirty="0" smtClean="0">
                <a:solidFill>
                  <a:schemeClr val="tx1"/>
                </a:solidFill>
              </a:rPr>
              <a:t>allow it and hold that the sub-</a:t>
            </a:r>
            <a:r>
              <a:rPr lang="en-US" sz="2200" dirty="0" err="1" smtClean="0">
                <a:solidFill>
                  <a:schemeClr val="tx1"/>
                </a:solidFill>
              </a:rPr>
              <a:t>lessor</a:t>
            </a:r>
            <a:r>
              <a:rPr lang="en-US" sz="2200" dirty="0" smtClean="0">
                <a:solidFill>
                  <a:schemeClr val="tx1"/>
                </a:solidFill>
              </a:rPr>
              <a:t> may enjoy the surplus received from the sub-lessee. This is the preferred view in the </a:t>
            </a:r>
            <a:r>
              <a:rPr lang="en-US" sz="2200" dirty="0" err="1" smtClean="0">
                <a:solidFill>
                  <a:schemeClr val="tx1"/>
                </a:solidFill>
              </a:rPr>
              <a:t>Hanbali</a:t>
            </a:r>
            <a:r>
              <a:rPr lang="en-US" sz="2200" dirty="0" smtClean="0">
                <a:solidFill>
                  <a:schemeClr val="tx1"/>
                </a:solidFill>
              </a:rPr>
              <a:t> school as well. On the other hand, Imam Abu </a:t>
            </a:r>
            <a:r>
              <a:rPr lang="en-US" sz="2200" dirty="0" err="1" smtClean="0">
                <a:solidFill>
                  <a:schemeClr val="tx1"/>
                </a:solidFill>
              </a:rPr>
              <a:t>Hanifa</a:t>
            </a:r>
            <a:r>
              <a:rPr lang="en-US" sz="2200" dirty="0" smtClean="0">
                <a:solidFill>
                  <a:schemeClr val="tx1"/>
                </a:solidFill>
              </a:rPr>
              <a:t> is of the view that the sub-</a:t>
            </a:r>
            <a:r>
              <a:rPr lang="en-US" sz="2200" dirty="0" err="1" smtClean="0">
                <a:solidFill>
                  <a:schemeClr val="tx1"/>
                </a:solidFill>
              </a:rPr>
              <a:t>lessor</a:t>
            </a:r>
            <a:r>
              <a:rPr lang="en-US" sz="2200" dirty="0" smtClean="0">
                <a:solidFill>
                  <a:schemeClr val="tx1"/>
                </a:solidFill>
              </a:rPr>
              <a:t> cannot keep the surplus received from the sub-lessee and he will have to give that surplus to charity. However, if the sub-</a:t>
            </a:r>
            <a:r>
              <a:rPr lang="en-US" sz="2200" dirty="0" err="1" smtClean="0">
                <a:solidFill>
                  <a:schemeClr val="tx1"/>
                </a:solidFill>
              </a:rPr>
              <a:t>lessor</a:t>
            </a:r>
            <a:r>
              <a:rPr lang="en-US" sz="2200" dirty="0" smtClean="0">
                <a:solidFill>
                  <a:schemeClr val="tx1"/>
                </a:solidFill>
              </a:rPr>
              <a:t> has developed the leased property by adding something to it or has rented it in a currency different from the currency in which he himself pays rent to the owner/the original </a:t>
            </a:r>
            <a:r>
              <a:rPr lang="en-US" sz="2200" dirty="0" err="1" smtClean="0">
                <a:solidFill>
                  <a:schemeClr val="tx1"/>
                </a:solidFill>
              </a:rPr>
              <a:t>lessor</a:t>
            </a:r>
            <a:r>
              <a:rPr lang="en-US" sz="2200" dirty="0" smtClean="0">
                <a:solidFill>
                  <a:schemeClr val="tx1"/>
                </a:solidFill>
              </a:rPr>
              <a:t>, he can demand a higher rent from his sub-lessee and can enjoy the surplus.</a:t>
            </a:r>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fontScale="90000"/>
          </a:bodyPr>
          <a:lstStyle/>
          <a:p>
            <a:r>
              <a:rPr lang="en-US" dirty="0" smtClean="0">
                <a:latin typeface="Agency FB" pitchFamily="34" charset="0"/>
              </a:rPr>
              <a:t>General Juristic Rules of </a:t>
            </a:r>
            <a:r>
              <a:rPr lang="en-US" dirty="0" err="1" smtClean="0">
                <a:latin typeface="Agency FB" pitchFamily="34" charset="0"/>
              </a:rPr>
              <a:t>Ijarah</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According to the contemporary </a:t>
            </a:r>
            <a:r>
              <a:rPr lang="en-US" sz="2200" dirty="0" err="1" smtClean="0">
                <a:solidFill>
                  <a:schemeClr val="tx1"/>
                </a:solidFill>
              </a:rPr>
              <a:t>Shar¯ı´ah</a:t>
            </a:r>
            <a:r>
              <a:rPr lang="en-US" sz="2200" dirty="0" smtClean="0">
                <a:solidFill>
                  <a:schemeClr val="tx1"/>
                </a:solidFill>
              </a:rPr>
              <a:t> scholars, the viewpoint of the </a:t>
            </a:r>
            <a:r>
              <a:rPr lang="en-US" sz="2200" dirty="0" err="1" smtClean="0">
                <a:solidFill>
                  <a:schemeClr val="tx1"/>
                </a:solidFill>
              </a:rPr>
              <a:t>Shafi‘i</a:t>
            </a:r>
            <a:r>
              <a:rPr lang="en-US" sz="2200" dirty="0" smtClean="0">
                <a:solidFill>
                  <a:schemeClr val="tx1"/>
                </a:solidFill>
              </a:rPr>
              <a:t> and </a:t>
            </a:r>
            <a:r>
              <a:rPr lang="en-US" sz="2200" dirty="0" err="1" smtClean="0">
                <a:solidFill>
                  <a:schemeClr val="tx1"/>
                </a:solidFill>
              </a:rPr>
              <a:t>Hanbali</a:t>
            </a:r>
            <a:r>
              <a:rPr lang="en-US" sz="2200" dirty="0" smtClean="0">
                <a:solidFill>
                  <a:schemeClr val="tx1"/>
                </a:solidFill>
              </a:rPr>
              <a:t> schools is preferable, meaning that leased assets can be sub-leased regardless of the amount of rental. However, if a lessee sub-leases the property to a number of sub-lessees or invites others to participate in his business by making them share the rentals received from his sub-lessees without transferring the part of ownership, or for making them participate in rentals he charges a specified amount from them, this is not acceptable in </a:t>
            </a:r>
            <a:r>
              <a:rPr lang="en-US" sz="2200" dirty="0" err="1" smtClean="0">
                <a:solidFill>
                  <a:schemeClr val="tx1"/>
                </a:solidFill>
              </a:rPr>
              <a:t>Shar¯ı´ah</a:t>
            </a:r>
            <a:r>
              <a:rPr lang="en-US" sz="2200" dirty="0" smtClean="0">
                <a:solidFill>
                  <a:schemeClr val="tx1"/>
                </a:solidFill>
              </a:rPr>
              <a:t>, because he does not transfer the part of ownership and enters into contracts to simply share the rentals received by his sub-lessees. In this way, he simply assigns his right to receive rent against some payment. This right cannot be traded in because it amounts to selling a receivable at a discount, which amounts to </a:t>
            </a:r>
            <a:r>
              <a:rPr lang="en-US" sz="2200" dirty="0" err="1" smtClean="0">
                <a:solidFill>
                  <a:schemeClr val="tx1"/>
                </a:solidFill>
              </a:rPr>
              <a:t>Riba</a:t>
            </a:r>
            <a:r>
              <a:rPr lang="en-US" sz="2200" dirty="0" smtClean="0">
                <a:solidFill>
                  <a:schemeClr val="tx1"/>
                </a:solidFill>
              </a:rPr>
              <a:t>.</a:t>
            </a:r>
          </a:p>
          <a:p>
            <a:pPr marL="457200" indent="-457200" algn="just"/>
            <a:endParaRPr lang="en-US" sz="2200"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Summary of Today's Lecture</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smtClean="0">
                <a:solidFill>
                  <a:schemeClr val="tx1"/>
                </a:solidFill>
              </a:rPr>
              <a:t>Introduction</a:t>
            </a:r>
          </a:p>
          <a:p>
            <a:pPr algn="just">
              <a:buFont typeface="Arial" pitchFamily="34" charset="0"/>
              <a:buChar char="•"/>
            </a:pPr>
            <a:r>
              <a:rPr lang="en-US" dirty="0" smtClean="0">
                <a:solidFill>
                  <a:schemeClr val="tx1"/>
                </a:solidFill>
              </a:rPr>
              <a:t>Essentials of </a:t>
            </a:r>
            <a:r>
              <a:rPr lang="en-US" dirty="0" err="1" smtClean="0">
                <a:solidFill>
                  <a:schemeClr val="tx1"/>
                </a:solidFill>
              </a:rPr>
              <a:t>Ijarah</a:t>
            </a:r>
            <a:r>
              <a:rPr lang="en-US" dirty="0" smtClean="0">
                <a:solidFill>
                  <a:schemeClr val="tx1"/>
                </a:solidFill>
              </a:rPr>
              <a:t> Contracts</a:t>
            </a:r>
          </a:p>
          <a:p>
            <a:pPr algn="just">
              <a:buFont typeface="Arial" pitchFamily="34" charset="0"/>
              <a:buChar char="•"/>
            </a:pPr>
            <a:r>
              <a:rPr lang="en-US" dirty="0" smtClean="0">
                <a:solidFill>
                  <a:schemeClr val="tx1"/>
                </a:solidFill>
              </a:rPr>
              <a:t>General Juristic rules of </a:t>
            </a:r>
            <a:r>
              <a:rPr lang="en-US" dirty="0" err="1" smtClean="0">
                <a:solidFill>
                  <a:schemeClr val="tx1"/>
                </a:solidFill>
              </a:rPr>
              <a:t>Ijarah</a:t>
            </a:r>
            <a:endParaRPr lang="en-US" dirty="0" smtClean="0">
              <a:solidFill>
                <a:schemeClr val="tx1"/>
              </a:solidFill>
            </a:endParaRPr>
          </a:p>
          <a:p>
            <a:pPr lvl="1" algn="just">
              <a:buFont typeface="Arial" pitchFamily="34" charset="0"/>
              <a:buChar char="•"/>
            </a:pPr>
            <a:r>
              <a:rPr lang="en-US" b="1" dirty="0" smtClean="0">
                <a:solidFill>
                  <a:schemeClr val="tx1"/>
                </a:solidFill>
              </a:rPr>
              <a:t>Execution of an </a:t>
            </a:r>
            <a:r>
              <a:rPr lang="en-US" b="1" dirty="0" err="1" smtClean="0">
                <a:solidFill>
                  <a:schemeClr val="tx1"/>
                </a:solidFill>
              </a:rPr>
              <a:t>Ijarah</a:t>
            </a:r>
            <a:r>
              <a:rPr lang="en-US" b="1" dirty="0" smtClean="0">
                <a:solidFill>
                  <a:schemeClr val="tx1"/>
                </a:solidFill>
              </a:rPr>
              <a:t> Contract</a:t>
            </a:r>
          </a:p>
          <a:p>
            <a:pPr lvl="1" algn="just">
              <a:buFont typeface="Arial" pitchFamily="34" charset="0"/>
              <a:buChar char="•"/>
            </a:pPr>
            <a:r>
              <a:rPr lang="en-US" b="1" dirty="0" smtClean="0">
                <a:solidFill>
                  <a:schemeClr val="tx1"/>
                </a:solidFill>
              </a:rPr>
              <a:t>Determination of Rent</a:t>
            </a:r>
          </a:p>
          <a:p>
            <a:pPr lvl="1" algn="just">
              <a:buFont typeface="Arial" pitchFamily="34" charset="0"/>
              <a:buChar char="•"/>
            </a:pPr>
            <a:r>
              <a:rPr lang="en-US" b="1" dirty="0" smtClean="0">
                <a:solidFill>
                  <a:schemeClr val="tx1"/>
                </a:solidFill>
              </a:rPr>
              <a:t>Sub-lease by the Lessee</a:t>
            </a:r>
            <a:endParaRPr lang="en-US" dirty="0" smtClean="0">
              <a:solidFill>
                <a:schemeClr val="tx1"/>
              </a:solidFill>
            </a:endParaRPr>
          </a:p>
          <a:p>
            <a:pPr algn="just">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438400"/>
            <a:ext cx="8153400" cy="914399"/>
          </a:xfrm>
        </p:spPr>
        <p:txBody>
          <a:bodyPr>
            <a:normAutofit/>
          </a:bodyPr>
          <a:lstStyle/>
          <a:p>
            <a:r>
              <a:rPr lang="en-US" dirty="0" smtClean="0">
                <a:latin typeface="Agency FB" pitchFamily="34" charset="0"/>
              </a:rPr>
              <a:t>Thank You….</a:t>
            </a:r>
            <a:endParaRPr lang="en-US" dirty="0">
              <a:latin typeface="Agency FB" pitchFamily="34" charset="0"/>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IJARAH</a:t>
            </a:r>
            <a:endParaRPr lang="en-US" dirty="0"/>
          </a:p>
        </p:txBody>
      </p:sp>
      <p:sp>
        <p:nvSpPr>
          <p:cNvPr id="5" name="Slide Number Placeholder 4"/>
          <p:cNvSpPr>
            <a:spLocks noGrp="1"/>
          </p:cNvSpPr>
          <p:nvPr>
            <p:ph type="sldNum" sz="quarter" idx="12"/>
          </p:nvPr>
        </p:nvSpPr>
        <p:spPr/>
        <p:txBody>
          <a:bodyPr/>
          <a:lstStyle/>
          <a:p>
            <a:fld id="{E55F00A1-4371-4BA4-A5F5-593288AA9AC2}" type="slidenum">
              <a:rPr lang="en-US" smtClean="0"/>
              <a:pPr/>
              <a:t>30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TotalTime>
  <Words>2098</Words>
  <Application>Microsoft Office PowerPoint</Application>
  <PresentationFormat>On-screen Show (4:3)</PresentationFormat>
  <Paragraphs>187</Paragraphs>
  <Slides>30</Slides>
  <Notes>25</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Slide 1</vt:lpstr>
      <vt:lpstr>IJARAH</vt:lpstr>
      <vt:lpstr>Summary of Last Lecture</vt:lpstr>
      <vt:lpstr>Layout</vt:lpstr>
      <vt:lpstr>INTRODUCTION</vt:lpstr>
      <vt:lpstr>Introduction</vt:lpstr>
      <vt:lpstr>Introduction (Cont’d)</vt:lpstr>
      <vt:lpstr>Introduction (Cont’d)</vt:lpstr>
      <vt:lpstr>ESSENTIALS OF IJARAH CONTRACTS</vt:lpstr>
      <vt:lpstr>Essentials of Ijarah Contracts</vt:lpstr>
      <vt:lpstr>Essentials of Ijarah Contracts (Cont’d)</vt:lpstr>
      <vt:lpstr>Essentials of Ijarah Contracts (Cont’d)</vt:lpstr>
      <vt:lpstr>Essentials of Ijarah Contracts (Cont’d)</vt:lpstr>
      <vt:lpstr>GENERAL JURISTIC RULES OF IJARAH</vt:lpstr>
      <vt:lpstr>General Juristic Rules of Ijarah</vt:lpstr>
      <vt:lpstr>General Juristic Rules of Ijarah (Cont’d)</vt:lpstr>
      <vt:lpstr>General Juristic Rules of Ijarah (Cont’d)</vt:lpstr>
      <vt:lpstr>General Juristic Rules of Ijarah (Cont’d)</vt:lpstr>
      <vt:lpstr>General Juristic Rules of Ijarah (Cont’d)</vt:lpstr>
      <vt:lpstr>General Juristic Rules of Ijarah (Cont’d)</vt:lpstr>
      <vt:lpstr>General Juristic Rules of Ijarah (Cont’d)</vt:lpstr>
      <vt:lpstr>General Juristic Rules of Ijarah (Cont’d)</vt:lpstr>
      <vt:lpstr>General Juristic Rules of Ijarah (Cont’d)</vt:lpstr>
      <vt:lpstr>General Juristic Rules of Ijarah (Cont’d)</vt:lpstr>
      <vt:lpstr>General Juristic Rules of Ijarah (Cont’d)</vt:lpstr>
      <vt:lpstr>General Juristic Rules of Ijarah (Cont’d)</vt:lpstr>
      <vt:lpstr>General Juristic Rules of Ijarah (Cont’d)</vt:lpstr>
      <vt:lpstr>General Juristic Rules of Ijarah (Cont’d)</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Obaid</dc:creator>
  <cp:lastModifiedBy>NTS</cp:lastModifiedBy>
  <cp:revision>153</cp:revision>
  <dcterms:created xsi:type="dcterms:W3CDTF">2014-07-14T22:59:49Z</dcterms:created>
  <dcterms:modified xsi:type="dcterms:W3CDTF">2014-07-20T20:09:22Z</dcterms:modified>
</cp:coreProperties>
</file>