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258" r:id="rId3"/>
    <p:sldId id="357" r:id="rId4"/>
    <p:sldId id="259" r:id="rId5"/>
    <p:sldId id="311" r:id="rId6"/>
    <p:sldId id="312" r:id="rId7"/>
    <p:sldId id="313" r:id="rId8"/>
    <p:sldId id="314" r:id="rId9"/>
    <p:sldId id="315" r:id="rId10"/>
    <p:sldId id="316" r:id="rId11"/>
    <p:sldId id="317" r:id="rId12"/>
    <p:sldId id="318" r:id="rId13"/>
    <p:sldId id="319" r:id="rId14"/>
    <p:sldId id="320" r:id="rId15"/>
    <p:sldId id="321" r:id="rId16"/>
    <p:sldId id="356" r:id="rId17"/>
    <p:sldId id="322" r:id="rId18"/>
    <p:sldId id="323" r:id="rId19"/>
    <p:sldId id="324" r:id="rId20"/>
    <p:sldId id="325" r:id="rId21"/>
    <p:sldId id="326" r:id="rId22"/>
    <p:sldId id="327" r:id="rId23"/>
    <p:sldId id="328" r:id="rId24"/>
    <p:sldId id="329" r:id="rId25"/>
    <p:sldId id="330" r:id="rId26"/>
    <p:sldId id="331" r:id="rId27"/>
    <p:sldId id="332" r:id="rId28"/>
    <p:sldId id="333" r:id="rId29"/>
    <p:sldId id="334" r:id="rId30"/>
    <p:sldId id="335" r:id="rId31"/>
    <p:sldId id="355" r:id="rId32"/>
    <p:sldId id="336" r:id="rId33"/>
    <p:sldId id="358" r:id="rId34"/>
    <p:sldId id="35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varScale="1">
        <p:scale>
          <a:sx n="65" d="100"/>
          <a:sy n="65" d="100"/>
        </p:scale>
        <p:origin x="-145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E09DC2-4511-4EC1-9221-E290E84EAB5C}" type="datetimeFigureOut">
              <a:rPr lang="en-US" smtClean="0"/>
              <a:pPr/>
              <a:t>7/18/2014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AE79D2-CD1D-4255-B473-6BE0BEBC713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21</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22</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23</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24</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25</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26</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27</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28</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29</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30</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32</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33</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2A431C-2393-44A2-B2D9-21F4D7254BEF}"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018FC9-4252-41B4-9D1D-AD3C23247B79}"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6CC9BE-EEF4-49F5-958D-65F3DD5C7CB2}"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6432A4-E269-4403-88DB-A0EDC7679DA1}" type="datetime1">
              <a:rPr lang="en-US" smtClean="0"/>
              <a:pPr/>
              <a:t>7/18/2014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8535D2-5A67-4EB8-AC87-A6D9566D4F5C}" type="datetime1">
              <a:rPr lang="en-US" smtClean="0"/>
              <a:pPr/>
              <a:t>7/18/2014</a:t>
            </a:fld>
            <a:endParaRPr lang="en-US" dirty="0"/>
          </a:p>
        </p:txBody>
      </p:sp>
      <p:sp>
        <p:nvSpPr>
          <p:cNvPr id="8" name="Footer Placeholder 7"/>
          <p:cNvSpPr>
            <a:spLocks noGrp="1"/>
          </p:cNvSpPr>
          <p:nvPr>
            <p:ph type="ftr" sz="quarter" idx="11"/>
          </p:nvPr>
        </p:nvSpPr>
        <p:spPr/>
        <p:txBody>
          <a:bodyPr/>
          <a:lstStyle/>
          <a:p>
            <a:r>
              <a:rPr lang="en-US" dirty="0" smtClean="0"/>
              <a:t>Murabaha &amp; Musawamah</a:t>
            </a:r>
            <a:endParaRPr lang="en-US" dirty="0"/>
          </a:p>
        </p:txBody>
      </p:sp>
      <p:sp>
        <p:nvSpPr>
          <p:cNvPr id="9" name="Slide Number Placeholder 8"/>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AC1808-7D18-4DC4-9BAD-9F9DFED23DEC}" type="datetime1">
              <a:rPr lang="en-US" smtClean="0"/>
              <a:pPr/>
              <a:t>7/18/2014</a:t>
            </a:fld>
            <a:endParaRPr lang="en-US" dirty="0"/>
          </a:p>
        </p:txBody>
      </p:sp>
      <p:sp>
        <p:nvSpPr>
          <p:cNvPr id="4" name="Footer Placeholder 3"/>
          <p:cNvSpPr>
            <a:spLocks noGrp="1"/>
          </p:cNvSpPr>
          <p:nvPr>
            <p:ph type="ftr" sz="quarter" idx="11"/>
          </p:nvPr>
        </p:nvSpPr>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31EC4B-CD23-4A4E-845E-F770901113A5}" type="datetime1">
              <a:rPr lang="en-US" smtClean="0"/>
              <a:pPr/>
              <a:t>7/18/2014</a:t>
            </a:fld>
            <a:endParaRPr lang="en-US" dirty="0"/>
          </a:p>
        </p:txBody>
      </p:sp>
      <p:sp>
        <p:nvSpPr>
          <p:cNvPr id="3" name="Footer Placeholder 2"/>
          <p:cNvSpPr>
            <a:spLocks noGrp="1"/>
          </p:cNvSpPr>
          <p:nvPr>
            <p:ph type="ftr" sz="quarter" idx="11"/>
          </p:nvPr>
        </p:nvSpPr>
        <p:spPr/>
        <p:txBody>
          <a:bodyPr/>
          <a:lstStyle/>
          <a:p>
            <a:r>
              <a:rPr lang="en-US" dirty="0" smtClean="0"/>
              <a:t>Murabaha &amp; Musawamah</a:t>
            </a:r>
            <a:endParaRPr lang="en-US" dirty="0"/>
          </a:p>
        </p:txBody>
      </p:sp>
      <p:sp>
        <p:nvSpPr>
          <p:cNvPr id="4" name="Slide Number Placeholder 3"/>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B8B3E3-BD2C-4AFC-BE2B-7F303A7A3125}" type="datetime1">
              <a:rPr lang="en-US" smtClean="0"/>
              <a:pPr/>
              <a:t>7/18/2014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12C277-9DDD-4802-BB22-5E587C09E518}" type="datetime1">
              <a:rPr lang="en-US" smtClean="0"/>
              <a:pPr/>
              <a:t>7/18/2014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C71A8D-5583-4DFE-9CD0-3E8EC7FF60F3}"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52A029-E230-430D-8AAB-213A66BCE970}" type="datetime1">
              <a:rPr lang="en-US" smtClean="0"/>
              <a:pPr/>
              <a:t>7/18/2014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688C9-A665-4659-B403-8FF7DBBEE764}" type="datetime1">
              <a:rPr lang="en-US" smtClean="0"/>
              <a:pPr/>
              <a:t>7/18/2014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Murabaha &amp; Musawamah</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B4507-5CBE-49CB-9D48-1487444964A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990600"/>
            <a:ext cx="7772400" cy="4800600"/>
          </a:xfrm>
        </p:spPr>
        <p:txBody>
          <a:bodyPr/>
          <a:lstStyle/>
          <a:p>
            <a:pPr algn="l"/>
            <a:endParaRPr lang="en-US" dirty="0"/>
          </a:p>
        </p:txBody>
      </p:sp>
      <p:pic>
        <p:nvPicPr>
          <p:cNvPr id="5" name="Picture 3" descr="C:\Users\Dell\Desktop\bismillah.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Murabaha &amp; Musawamah</a:t>
            </a:r>
            <a:endParaRPr lang="en-US" dirty="0">
              <a:latin typeface="Agency FB" pitchFamily="34" charset="0"/>
            </a:endParaRPr>
          </a:p>
        </p:txBody>
      </p:sp>
      <p:sp>
        <p:nvSpPr>
          <p:cNvPr id="3" name="Subtitle 2"/>
          <p:cNvSpPr>
            <a:spLocks noGrp="1"/>
          </p:cNvSpPr>
          <p:nvPr>
            <p:ph type="subTitle" idx="1"/>
          </p:nvPr>
        </p:nvSpPr>
        <p:spPr>
          <a:xfrm>
            <a:off x="533400" y="1752600"/>
            <a:ext cx="7772400" cy="4800600"/>
          </a:xfrm>
        </p:spPr>
        <p:txBody>
          <a:bodyPr/>
          <a:lstStyle/>
          <a:p>
            <a:endParaRPr lang="en-US" b="1" dirty="0" smtClean="0"/>
          </a:p>
          <a:p>
            <a:r>
              <a:rPr lang="en-US" b="1" dirty="0" smtClean="0"/>
              <a:t>LECTURE</a:t>
            </a:r>
          </a:p>
          <a:p>
            <a:endParaRPr lang="en-US" b="1" dirty="0" smtClean="0"/>
          </a:p>
          <a:p>
            <a:r>
              <a:rPr lang="en-US" b="1" dirty="0" smtClean="0"/>
              <a:t>By</a:t>
            </a:r>
          </a:p>
          <a:p>
            <a:endParaRPr lang="en-US" b="1" dirty="0" smtClean="0"/>
          </a:p>
          <a:p>
            <a:r>
              <a:rPr lang="en-US" b="1" dirty="0" smtClean="0"/>
              <a:t>Dr. Syed Zulfiqar Ali Shah</a:t>
            </a:r>
            <a:endParaRPr lang="en-US" b="1" dirty="0"/>
          </a:p>
        </p:txBody>
      </p:sp>
      <p:sp>
        <p:nvSpPr>
          <p:cNvPr id="4" name="Footer Placeholder 3"/>
          <p:cNvSpPr>
            <a:spLocks noGrp="1"/>
          </p:cNvSpPr>
          <p:nvPr>
            <p:ph type="ftr" sz="quarter" idx="11"/>
          </p:nvPr>
        </p:nvSpPr>
        <p:spPr>
          <a:xfrm>
            <a:off x="3124200" y="6248400"/>
            <a:ext cx="2971800" cy="4730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pic>
        <p:nvPicPr>
          <p:cNvPr id="1027" name="Picture 3"/>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pic>
        <p:nvPicPr>
          <p:cNvPr id="1028" name="Picture 4"/>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Summary of </a:t>
            </a:r>
            <a:r>
              <a:rPr lang="en-US" dirty="0" smtClean="0">
                <a:latin typeface="Agency FB" pitchFamily="34" charset="0"/>
              </a:rPr>
              <a:t>Last </a:t>
            </a:r>
            <a:r>
              <a:rPr lang="en-US" dirty="0" smtClean="0">
                <a:latin typeface="Agency FB" pitchFamily="34" charset="0"/>
              </a:rPr>
              <a:t>Lecture</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Specific Conditions of Murabaha</a:t>
            </a:r>
          </a:p>
          <a:p>
            <a:pPr algn="just">
              <a:buFont typeface="Arial" pitchFamily="34" charset="0"/>
              <a:buChar char="•"/>
            </a:pPr>
            <a:r>
              <a:rPr lang="en-US" dirty="0" smtClean="0">
                <a:solidFill>
                  <a:schemeClr val="tx1"/>
                </a:solidFill>
              </a:rPr>
              <a:t>Possible Structures of Murabaha</a:t>
            </a:r>
          </a:p>
          <a:p>
            <a:pPr algn="just">
              <a:buFont typeface="Arial" pitchFamily="34" charset="0"/>
              <a:buChar char="•"/>
            </a:pPr>
            <a:r>
              <a:rPr lang="en-US" dirty="0" smtClean="0">
                <a:solidFill>
                  <a:schemeClr val="tx1"/>
                </a:solidFill>
              </a:rPr>
              <a:t>Murabaha To Purchase Orderer (MPO)</a:t>
            </a:r>
          </a:p>
          <a:p>
            <a:pPr algn="just">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Layout</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err="1" smtClean="0">
                <a:solidFill>
                  <a:schemeClr val="tx1"/>
                </a:solidFill>
              </a:rPr>
              <a:t>Murabaha</a:t>
            </a:r>
            <a:r>
              <a:rPr lang="en-US" dirty="0" smtClean="0">
                <a:solidFill>
                  <a:schemeClr val="tx1"/>
                </a:solidFill>
              </a:rPr>
              <a:t> To Purchase Orderer (MPO)</a:t>
            </a:r>
          </a:p>
          <a:p>
            <a:pPr algn="just">
              <a:buFont typeface="Arial" pitchFamily="34" charset="0"/>
              <a:buChar char="•"/>
            </a:pPr>
            <a:r>
              <a:rPr lang="en-US" dirty="0" smtClean="0">
                <a:solidFill>
                  <a:schemeClr val="tx1"/>
                </a:solidFill>
              </a:rPr>
              <a:t>Issues in </a:t>
            </a:r>
            <a:r>
              <a:rPr lang="en-US" dirty="0" err="1" smtClean="0">
                <a:solidFill>
                  <a:schemeClr val="tx1"/>
                </a:solidFill>
              </a:rPr>
              <a:t>Murabaha</a:t>
            </a:r>
            <a:endParaRPr lang="en-US" dirty="0" smtClean="0">
              <a:solidFill>
                <a:schemeClr val="tx1"/>
              </a:solidFill>
            </a:endParaRPr>
          </a:p>
          <a:p>
            <a:pPr algn="just">
              <a:buFont typeface="Arial" pitchFamily="34" charset="0"/>
              <a:buChar char="•"/>
            </a:pPr>
            <a:r>
              <a:rPr lang="en-US" dirty="0" smtClean="0">
                <a:solidFill>
                  <a:schemeClr val="tx1"/>
                </a:solidFill>
              </a:rPr>
              <a:t>Precautions in </a:t>
            </a:r>
            <a:r>
              <a:rPr lang="en-US" dirty="0" err="1" smtClean="0">
                <a:solidFill>
                  <a:schemeClr val="tx1"/>
                </a:solidFill>
              </a:rPr>
              <a:t>Murabaha</a:t>
            </a:r>
            <a:r>
              <a:rPr lang="en-US" dirty="0" smtClean="0">
                <a:solidFill>
                  <a:schemeClr val="tx1"/>
                </a:solidFill>
              </a:rPr>
              <a:t> Operations</a:t>
            </a:r>
          </a:p>
          <a:p>
            <a:pPr algn="just">
              <a:buFont typeface="Arial" pitchFamily="34" charset="0"/>
              <a:buChar char="•"/>
            </a:pPr>
            <a:r>
              <a:rPr lang="en-US" dirty="0" err="1" smtClean="0">
                <a:solidFill>
                  <a:schemeClr val="tx1"/>
                </a:solidFill>
              </a:rPr>
              <a:t>Musawamah</a:t>
            </a:r>
            <a:r>
              <a:rPr lang="en-US" dirty="0" smtClean="0">
                <a:solidFill>
                  <a:schemeClr val="tx1"/>
                </a:solidFill>
              </a:rPr>
              <a:t> (Bargaining on Price)</a:t>
            </a:r>
          </a:p>
          <a:p>
            <a:pPr algn="just">
              <a:buFont typeface="Arial" pitchFamily="34" charset="0"/>
              <a:buChar char="•"/>
            </a:pPr>
            <a:r>
              <a:rPr lang="en-US" dirty="0" smtClean="0">
                <a:solidFill>
                  <a:schemeClr val="tx1"/>
                </a:solidFill>
              </a:rPr>
              <a:t>Summary</a:t>
            </a:r>
          </a:p>
          <a:p>
            <a:pPr algn="just">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638800"/>
          </a:xfrm>
        </p:spPr>
        <p:txBody>
          <a:bodyPr>
            <a:noAutofit/>
          </a:bodyPr>
          <a:lstStyle/>
          <a:p>
            <a:pPr marL="457200" indent="-457200" algn="just"/>
            <a:r>
              <a:rPr lang="en-US" sz="2200" dirty="0" smtClean="0">
                <a:solidFill>
                  <a:schemeClr val="tx1"/>
                </a:solidFill>
              </a:rPr>
              <a:t>Prerequisites of the various stages of MPO with the client working as agent are discussed below.</a:t>
            </a:r>
            <a:endParaRPr lang="en-US" sz="2200" b="1" dirty="0" smtClean="0">
              <a:solidFill>
                <a:schemeClr val="tx1"/>
              </a:solidFill>
            </a:endParaRPr>
          </a:p>
          <a:p>
            <a:pPr marL="457200" indent="-457200" algn="just">
              <a:buFont typeface="+mj-lt"/>
              <a:buAutoNum type="arabicPeriod"/>
            </a:pPr>
            <a:r>
              <a:rPr lang="en-US" sz="2200" b="1" dirty="0" smtClean="0">
                <a:solidFill>
                  <a:schemeClr val="tx1"/>
                </a:solidFill>
              </a:rPr>
              <a:t>Pre-Promise Stage – Facility Approval:</a:t>
            </a:r>
          </a:p>
          <a:p>
            <a:pPr marL="457200" indent="-457200" algn="just"/>
            <a:r>
              <a:rPr lang="en-US" sz="2200" dirty="0" smtClean="0">
                <a:solidFill>
                  <a:schemeClr val="tx1"/>
                </a:solidFill>
              </a:rPr>
              <a:t>	The following points have to be kept in mind while approving the facility: it is essential that the transaction between the bank and the client must be genuine, involving the trade of goods. Murabaha cannot be used for providing liquidity or for cash financing. At the time of facility approval, banks should ensure that the client needs some goods. Further, this should exclude any prior contractual relationship between the client and the supplier whom the client is indicating for supply of the goods. It is not permissible to transfer a contract that has already been executed between the client and the supplier because this is tantamount to Bai‘ al ‘Inah, which is prohibited. However, if any such prior understanding has not been finalized, the bank can enter into an Murabaha arrangement. The bank must also ensure that the supplier or the party from whom the item is being purchased is a third party and not the customer, his</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agent or any entity with more than 50% ownership by the customer. The nature of the required commodity should be in the scope of valid Murabaha. Commodities that are subject to the rules of Bai‘ al Sarf, like gold, silver and currencies, are not valid for Murabaha, because in such commodities and monetary units, exchange has to be hand to hand. The bank should also analyse the nature of goods from a risk management point of view, their marketing, any uniqueness that could affect their profitability and the cash flow and risk profile of the client.</a:t>
            </a:r>
          </a:p>
          <a:p>
            <a:pPr marL="457200" indent="-457200" algn="just"/>
            <a:r>
              <a:rPr lang="en-US" sz="2200" b="1" dirty="0" smtClean="0">
                <a:solidFill>
                  <a:schemeClr val="tx1"/>
                </a:solidFill>
              </a:rPr>
              <a:t>2</a:t>
            </a:r>
            <a:r>
              <a:rPr lang="en-US" sz="2200" dirty="0" smtClean="0">
                <a:solidFill>
                  <a:schemeClr val="tx1"/>
                </a:solidFill>
              </a:rPr>
              <a:t>.	</a:t>
            </a:r>
            <a:r>
              <a:rPr lang="en-US" sz="2200" b="1" dirty="0" smtClean="0">
                <a:solidFill>
                  <a:schemeClr val="tx1"/>
                </a:solidFill>
              </a:rPr>
              <a:t>Promise Stage – Master Murabaha Facility Agreement:</a:t>
            </a:r>
          </a:p>
          <a:p>
            <a:pPr marL="457200" indent="-457200" algn="just"/>
            <a:r>
              <a:rPr lang="en-US" sz="2200" dirty="0" smtClean="0">
                <a:solidFill>
                  <a:schemeClr val="tx1"/>
                </a:solidFill>
              </a:rPr>
              <a:t>	After the initial analysis of the customer’s request, the bank will enter into a master Murabaha facility agreement, or MoU, in which the limit of the facility, the nature of the commodity, the profit margin to be taken by the bank, the schedule of payment, the security to be submitted by the customer and other terms and</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conditions will be mutually stipulated. On the basis of one MoU there could be a number of consignments for purchase of the asset from time to time under sub-Murabahas. The MoU should also include specimens of purchase requisition, a delivery report, a promissory note and the nature of collateral required. If both parties agree, the agency agreement can also be signed at this stage.</a:t>
            </a:r>
          </a:p>
          <a:p>
            <a:pPr marL="457200" indent="-457200" algn="just"/>
            <a:r>
              <a:rPr lang="en-US" sz="2200" b="1" dirty="0" smtClean="0">
                <a:solidFill>
                  <a:schemeClr val="tx1"/>
                </a:solidFill>
              </a:rPr>
              <a:t>3</a:t>
            </a:r>
            <a:r>
              <a:rPr lang="en-US" sz="2200" dirty="0" smtClean="0">
                <a:solidFill>
                  <a:schemeClr val="tx1"/>
                </a:solidFill>
              </a:rPr>
              <a:t>.	</a:t>
            </a:r>
            <a:r>
              <a:rPr lang="en-US" sz="2200" b="1" dirty="0" smtClean="0">
                <a:solidFill>
                  <a:schemeClr val="tx1"/>
                </a:solidFill>
              </a:rPr>
              <a:t>Purchase Requisition:</a:t>
            </a:r>
          </a:p>
          <a:p>
            <a:pPr marL="457200" indent="-457200" algn="just"/>
            <a:r>
              <a:rPr lang="en-US" sz="2200" dirty="0" smtClean="0">
                <a:solidFill>
                  <a:schemeClr val="tx1"/>
                </a:solidFill>
              </a:rPr>
              <a:t>	As per the MoU, the client will submit a requisition to the bank to purchase the commodity as per his specifications. The requisition will contain details of the goods required to be purchased from the bank and if possible the name of the supplier, cost price and the expected date of delivery. Also at this stage, the bank should ensure that the goods are not already owned by the client, otherwise the Shar¯ı´ah advisor might ask the bank to credit the income from this transaction to the Charity Account.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The customer will also give an undertaking to the bank that he will buy the goods which the bank will acquire on his request. Normally, a purchase requisition contains this promise. If the supplier is nominated by the client himself, the bank may demand a performance bond or guarantee for good performance to the effect that the goods provided by the supplier indicated by the client will be acceptable to him. </a:t>
            </a:r>
          </a:p>
          <a:p>
            <a:pPr marL="457200" indent="-457200" algn="just"/>
            <a:r>
              <a:rPr lang="en-US" sz="2200" dirty="0" smtClean="0">
                <a:solidFill>
                  <a:schemeClr val="tx1"/>
                </a:solidFill>
              </a:rPr>
              <a:t>	Earnest money (Hamish Jiddiyah) can be demanded from the customer to assess his sincerity to purchase the goods and as a security deposit. If the bank purchases the goods and the client backs out and does not purchase, the bank may sell the goods in the market and recover the actual loss, if any, from the Hamish Jiddiyah. However, the bank cannot recover the conventional “cost of funds” or liquidated damages in the form of “opportunity cost”.</a:t>
            </a:r>
          </a:p>
          <a:p>
            <a:pPr marL="457200" indent="-457200" algn="just"/>
            <a:r>
              <a:rPr lang="en-US" sz="2200" dirty="0" smtClean="0">
                <a:solidFill>
                  <a:schemeClr val="tx1"/>
                </a:solidFill>
              </a:rPr>
              <a:t>	For purchasing the commodity it is advisable that the bank makes</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payment directly to the supplier to ensure that the funds are used for the actual purpose. Experience has shown that if funds are given to the client, there is a chance of mis-utilization that could also involve non-Shar¯ı´ah-compliance. Advance payment can also be made to the supplier, and in this case, the bank would charge a higher profit margin than the case of post-supply payment.</a:t>
            </a:r>
          </a:p>
          <a:p>
            <a:pPr marL="457200" indent="-457200" algn="just"/>
            <a:r>
              <a:rPr lang="en-US" sz="2200" b="1" dirty="0" smtClean="0">
                <a:solidFill>
                  <a:schemeClr val="tx1"/>
                </a:solidFill>
              </a:rPr>
              <a:t>4.	Agency Stage:</a:t>
            </a:r>
          </a:p>
          <a:p>
            <a:pPr marL="457200" indent="-457200" algn="just"/>
            <a:r>
              <a:rPr lang="en-US" sz="2200" dirty="0" smtClean="0">
                <a:solidFill>
                  <a:schemeClr val="tx1"/>
                </a:solidFill>
              </a:rPr>
              <a:t>	An agency agreement can be signed side by side with the signing of an MoU. But it should invariably be before the purchase of goods by the client. If the client purchases the goods before the agency agreement, it would mean the goods are already owned by him and the transaction would become Bai‘ al ‘Inah, which is prohibited. An agency agreement could be “specific agency”, when the purchase of the commodity is not of a consistent nature, or “general”, when the purchase of the commodity is of a consistent nature.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b="1" dirty="0" smtClean="0">
                <a:solidFill>
                  <a:schemeClr val="tx1"/>
                </a:solidFill>
              </a:rPr>
              <a:t>5.	Purchasing Stage:</a:t>
            </a:r>
          </a:p>
          <a:p>
            <a:pPr marL="457200" indent="-457200" algn="just"/>
            <a:r>
              <a:rPr lang="en-US" sz="2200" dirty="0" smtClean="0">
                <a:solidFill>
                  <a:schemeClr val="tx1"/>
                </a:solidFill>
              </a:rPr>
              <a:t>	The client should purchase the goods as the agent of the bank and as per the specifications already decided. A number of situations could evolve at this stage. If the cost price is already given and the supplier gives some rebate, it should be passed on to the client at the time of execution of the Murabaha sale by reducing the cost of sale. If there is a rise in prices and the amount escalates from the amount agreed in the Murabaha limit, the bank or the principal must be informed in order to make a decision on whether to accept it or not. The bank has the right to reject the purchase if made at other than the agreed price. If the goods to be purchased are different from those given in the agency agreement, the change of commodity can be made with mutual consent. Normally, banks indicate a time within which purchase has to be made and if there is a delay, the bank may ask the client to refund the cost of goods without any opportunity cost.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b="1" dirty="0" smtClean="0">
                <a:solidFill>
                  <a:schemeClr val="tx1"/>
                </a:solidFill>
              </a:rPr>
              <a:t>6.	Acquisition of Title and Possession of the Asset:</a:t>
            </a:r>
          </a:p>
          <a:p>
            <a:pPr marL="457200" indent="-457200" algn="just"/>
            <a:r>
              <a:rPr lang="en-US" sz="2200" dirty="0" smtClean="0">
                <a:solidFill>
                  <a:schemeClr val="tx1"/>
                </a:solidFill>
              </a:rPr>
              <a:t>	For Shar¯ı´ah compliance, it is necessary that the bank takes ownership and actual or constructive possession of the goods before the execution of Murabaha. The forms of taking possession of items differ according to their nature and customs. The requirement from the Shar¯ı´ah angle is that the goods must come under the responsibility and risk of the bank. The Islamic Fiqh Academy of the OIC resolved, in its sixth session, in respect of the forms of “possession”:</a:t>
            </a:r>
          </a:p>
          <a:p>
            <a:pPr marL="457200" indent="-457200" algn="just"/>
            <a:r>
              <a:rPr lang="en-US" sz="2200" dirty="0" smtClean="0">
                <a:solidFill>
                  <a:schemeClr val="tx1"/>
                </a:solidFill>
              </a:rPr>
              <a:t>	“Just as the possession of commodities may be physical, by taking the commodity in one’s hand or measuring or weighing the eatables, or by transferring or delivering the commodity to the premises of the buyer, the possession may also be an implied or constructive possession, which takes place by leaving the commodity at one’s disposal and enabling him to deal with it as he wishes. This will be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deemed a valid possession, even though the physical possession has not taken place. As for the mode of possession, it may vary from commodity to commodity, according to its nature and pursuant to the different customs prevalent in this behalf”.</a:t>
            </a:r>
          </a:p>
          <a:p>
            <a:pPr marL="457200" indent="-457200" algn="just"/>
            <a:r>
              <a:rPr lang="en-US" sz="2200" dirty="0" smtClean="0">
                <a:solidFill>
                  <a:schemeClr val="tx1"/>
                </a:solidFill>
              </a:rPr>
              <a:t>	The time when the risk of the item is passed on from the supplier to the bank, and subsequently from the bank to the customer, must be clearly identified. This is why Shar¯ı´ah scholars normally do not approve Murabaha of natural gas in pipes; the gas company cannot say that from “this” point possession of the gas and its risk has been transferred to the bank, and then from the bank to the client. Further, the goods must exist at the time of execution of Murabaha. Sometimes, it happens that the client takes delivery of the goods as agent and uses them in his process of production even before informing the bank and “offer and acceptance”. This creates a Shar¯ı´ah objection. Before execution of Murabaha, the bank must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ensure that the item exists in its form and for this purpose it is advisable that the bank appoints any person for physical inspection. Further, all ownership-related expenses like Takaful until this point need to be paid by the bank. Any loss before that date also belongs to the bank, being the principal owner of the goods.</a:t>
            </a:r>
          </a:p>
          <a:p>
            <a:pPr marL="457200" indent="-457200" algn="just"/>
            <a:r>
              <a:rPr lang="en-US" sz="2200" b="1" dirty="0" smtClean="0">
                <a:solidFill>
                  <a:schemeClr val="tx1"/>
                </a:solidFill>
              </a:rPr>
              <a:t>7.	Execution of Murabaha Stage – Offer and Acceptance:</a:t>
            </a:r>
          </a:p>
          <a:p>
            <a:pPr marL="457200" indent="-457200" algn="just"/>
            <a:r>
              <a:rPr lang="en-US" sz="2200" dirty="0" smtClean="0">
                <a:solidFill>
                  <a:schemeClr val="tx1"/>
                </a:solidFill>
              </a:rPr>
              <a:t>	After the customer acquires possession of the goods, as an agent, he should give a possession report and make an offer to purchase the goods acquired by him on the bank’s behalf. The bank will accept the offer and the transaction will be completed. All the terms of the Murabaha transaction, such as contract price (cost plus profit), due date or schedule of payments, etc. must be mentioned in the bank’s letter of acceptance. Upon execution of Murabaha, the relationship of buyer and seller between the customer and the bank changes into the relationship of debtor and creditor. After this, the bank will not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be liable for any harm to the goods.</a:t>
            </a:r>
          </a:p>
          <a:p>
            <a:pPr marL="457200" indent="-457200" algn="just"/>
            <a:r>
              <a:rPr lang="en-US" sz="2200" dirty="0" smtClean="0">
                <a:solidFill>
                  <a:schemeClr val="tx1"/>
                </a:solidFill>
              </a:rPr>
              <a:t>	Having taken delivery of the goods as per the purchase requisition, the customer should confirm that the goods have been examined and are satisfactory in respect of quality and suitability for his use. He should also relieve the bank from any loss or third party liability in respect of the goods sold to him. The AAOIFI Standard recommends that the bank should assign to the customer the right of recourse to the supplier to obtain compensation for any established defects which would otherwise be recoverable by the bank from the supplier.</a:t>
            </a:r>
          </a:p>
          <a:p>
            <a:pPr marL="457200" indent="-457200" algn="just"/>
            <a:r>
              <a:rPr lang="en-US" sz="2200" b="1" dirty="0" smtClean="0">
                <a:solidFill>
                  <a:schemeClr val="tx1"/>
                </a:solidFill>
              </a:rPr>
              <a:t>8.	Security/Collateral against Murabaha Price:</a:t>
            </a:r>
          </a:p>
          <a:p>
            <a:pPr marL="457200" indent="-457200" algn="just"/>
            <a:r>
              <a:rPr lang="en-US" sz="2200" dirty="0" smtClean="0">
                <a:solidFill>
                  <a:schemeClr val="tx1"/>
                </a:solidFill>
              </a:rPr>
              <a:t>	The bank can ask the customer to furnish security to its satisfaction for timely payment of the deferred price. It is also permissible that the sold commodity itself is given to the bank as a security, provided possession is once given to the customer. In such a case, the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Murabaha to Purchase Orderer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customer would own the risk and reward of the goods. The bank can obtain any of the following types of security, depending upon the amount of facility, nature of business and credibility of the customer: a hypothecation charge on assets, a pledge of goods and/or marketable securities, a lien on deposits, a mortgage charge on movable and immovable properties, bank guarantees, personal guarantees or any other security mutually agreed between bank and client. Some Shar¯ı´ah boards allow taking interest-bearing securities as collateral (Murabaha facility against TDRs and FDRs); in such a case the bank will have recourse to the extent of principal only. However, it is preferable not to take interest-bearing instruments as securities and the customer should be asked to encash the instruments and offer any Shar¯ı´ah-compliant securities.</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lstStyle/>
          <a:p>
            <a:r>
              <a:rPr lang="en-US" dirty="0" smtClean="0"/>
              <a:t>ISSUES IN MURABAHA</a:t>
            </a:r>
            <a:endParaRPr lang="en-US" dirty="0"/>
          </a:p>
        </p:txBody>
      </p:sp>
      <p:sp>
        <p:nvSpPr>
          <p:cNvPr id="4" name="Footer Placeholder 3"/>
          <p:cNvSpPr>
            <a:spLocks noGrp="1"/>
          </p:cNvSpPr>
          <p:nvPr>
            <p:ph type="ftr" sz="quarter" idx="11"/>
          </p:nvPr>
        </p:nvSpPr>
        <p:spPr/>
        <p:txBody>
          <a:bodyPr/>
          <a:lstStyle/>
          <a:p>
            <a:r>
              <a:rPr lang="en-US"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The above complex type of contractual arrangement could create a number of issues relating to the sale contract, credit price and legal implications of combining promise and agency with the actual Murabaha contract. One objection sometimes raised in this regard is that Murabaha operations by Islamic banks constitute two sales in one; the contract of promise and the sale deed. The objection is that as the promise is made binding, it takes on the character of a sale, leading to two contracts in one sale contract. A very simple fact, however, is that as it does not involve violation of any major Shar¯ı´ah principle, almost all contemporary jurists have allowed the combination, as the promise does not take the form of a formal contract. The implications of a sale contract and a promise to purchase are different. A unilateral promise remains a promise and cannot take the form of a contract. With regard to the credit price being more than the cash market price of the goods being sold</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under Murabaha, Some other issues are:</a:t>
            </a:r>
          </a:p>
          <a:p>
            <a:pPr marL="457200" indent="-457200" algn="just"/>
            <a:r>
              <a:rPr lang="en-US" sz="2200" b="1" dirty="0" smtClean="0">
                <a:solidFill>
                  <a:schemeClr val="tx1"/>
                </a:solidFill>
              </a:rPr>
              <a:t>1.	Avoiding Buy-back:</a:t>
            </a:r>
          </a:p>
          <a:p>
            <a:pPr marL="457200" indent="-457200" algn="just"/>
            <a:r>
              <a:rPr lang="en-US" sz="2200" dirty="0" smtClean="0">
                <a:solidFill>
                  <a:schemeClr val="tx1"/>
                </a:solidFill>
              </a:rPr>
              <a:t>	Bai‘ al ‘Inah, commonly known as “buy-back”, is a double sale by which the borrower and the lender sell and then resell an object between them, once for cash and again for a higher price on credit, with the net result of a loan with interest. As such, it is a legal device to circumvent the prohibition of Riba and therefore prohibited. Although banking authorities in Malaysia consider it acceptable, the mainstream Shar¯ı´ah experts from the Middle East and the rest of the world consider it non-permissible. Therefore, Islamic banks, while conducting Murabaha to Purchase Orderer, have to be vigilant that the goods being required by the client are not already owned by him. The AAOIFI also holds this view</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b="1" dirty="0" smtClean="0">
                <a:solidFill>
                  <a:schemeClr val="tx1"/>
                </a:solidFill>
              </a:rPr>
              <a:t>2.	Khiyar (Option to Rescind the Sale) in Murabaha:</a:t>
            </a:r>
          </a:p>
          <a:p>
            <a:pPr marL="457200" indent="-457200" algn="just"/>
            <a:r>
              <a:rPr lang="en-US" sz="2200" dirty="0" smtClean="0">
                <a:solidFill>
                  <a:schemeClr val="tx1"/>
                </a:solidFill>
              </a:rPr>
              <a:t>	Most scholars do not consider Khiyar (option) to be necessary in modern Murabaha. Some banks stipulate in the contract that any defect is the liability of the buyer if he examines the goods himself, or if they are described to him (in such a way) as to eliminate ignorance (about the goods), which could lead to dispute. However, any lack in the quantity of the goods or specification remains the liability of the seller. This latter case results in the sale price being reduced by an amount proportionally corresponding to the missing goods, with the buyer having the right to rescind the contract.</a:t>
            </a:r>
          </a:p>
          <a:p>
            <a:pPr marL="457200" indent="-457200" algn="just"/>
            <a:r>
              <a:rPr lang="en-US" sz="2200" dirty="0" smtClean="0">
                <a:solidFill>
                  <a:schemeClr val="tx1"/>
                </a:solidFill>
              </a:rPr>
              <a:t>	Hence, from a juristic point of view, if the goods are defective or not according to the stipulated specifications, Khiyar al ‘Aib and Khiyar al Wasf are available to the client, and if he rejects the goods on the grounds of inferior quality before the execution of the Murabaha deal, the goods can be returned to the supplier and genuine quality</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goods can be acquired through the same or a new Murabaha. The bank can also stipulate that, after inspection of the goods by the client and execution of Murabaha, it will not be liable for any discrepancies. As told earlier, in the case of warranties, the bank can also assign such rights to the client. If option is available to the customer, the bank will be carrying a much larger risk and may have to carry out, before agreeing to the financing, a more intensive market survey, that may not be possible for most of the Islamic banks in their present structure and state of infancy. To avoid the risks, what the banks are doing in practice is to make the customer their agent for the purchase of the goods as well as for taking delivery from the supplier. The client will be purchasing the goods with full care as per his requirement. Mostly, the client also identifies the supplier from which the bank should buy the goods. In this case, the bank can take from him a performance guarantee that he will be responsible in respect of the quality of the item.</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b="1" dirty="0" smtClean="0">
                <a:solidFill>
                  <a:schemeClr val="tx1"/>
                </a:solidFill>
              </a:rPr>
              <a:t>3.	Time of Executing Murabaha:</a:t>
            </a:r>
          </a:p>
          <a:p>
            <a:pPr marL="457200" indent="-457200" algn="just"/>
            <a:r>
              <a:rPr lang="en-US" sz="2200" dirty="0" smtClean="0">
                <a:solidFill>
                  <a:schemeClr val="tx1"/>
                </a:solidFill>
              </a:rPr>
              <a:t>	Another issue is the point of time when the bank can legally sell the article to its client. The requirement in this regard is that a Murabaha contract should be conducted only after the bank gets ownership and possession and becomes responsible for any loss or any defects therein. Shar¯ı´ah scholars generally recommend that a modern Murabaha operation is allowed provided the bank takes full possession of the object before selling it, including bearing the risk of its loss and the responsibility for returning it if it is defective. Murabaha has to be executed only after the bank has taken possession and the goods exist. However, there are references in some edicts to sale occurring before the bank has taken possession of the object. Such edicts might create a credibility problem for Islamic banking. Agency contracts for buying the goods by the client on behalf of the bank and immediately selling them to the client are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made part and parcel of Murabaha contracts. Islamic banks must avoid this practice and treat agency contracts as being totally separate and independent from the Murabaha contracts. After the goods are taken into possession by the client as agent, there should be a separate offer and acceptance between the client and the bank.</a:t>
            </a:r>
          </a:p>
          <a:p>
            <a:pPr marL="457200" indent="-457200" algn="just"/>
            <a:r>
              <a:rPr lang="en-US" sz="2200" b="1" dirty="0" smtClean="0">
                <a:solidFill>
                  <a:schemeClr val="tx1"/>
                </a:solidFill>
              </a:rPr>
              <a:t>4.	Defaults by the Clients:</a:t>
            </a:r>
          </a:p>
          <a:p>
            <a:pPr marL="457200" indent="-457200" algn="just"/>
            <a:r>
              <a:rPr lang="en-US" sz="2200" dirty="0" smtClean="0">
                <a:solidFill>
                  <a:schemeClr val="tx1"/>
                </a:solidFill>
              </a:rPr>
              <a:t>	In the conventional banking system, a delinquent customer has to reschedule his debt, usually at a higher rate. The additional interest cost to the customer may motivate him to pay on time. The question, therefore, is how to take care of the problem of deliberate delays in payments in the Islamic financial system. One option is that a bank stipulates in the Murabaha agreement that in the case of a customer’s delay in payment without any genuine reason, all remaining installments will become due; thus, the customer will try to be more disciplined.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Below, we briefly mention the related matters. By means of an undertaking by the client, Islamic banks stipulate in the contracts that the client should pay to charity in case of default. Contemporary Shar¯ı´ah scholars have evolved a consensus that banks are authorized to impose late fees on delinquent clients (this means that the clients that are really unable to pay will not be charged any such penalty). But the proceeds of such penalties are to be used for charitable purposes. Only a court or any independent body can allocate any part of the penalty as solatium for the banks. The Shariat Appellate Bench of Pakistan’s Supreme Court says, in this regard: </a:t>
            </a:r>
          </a:p>
          <a:p>
            <a:pPr marL="457200" indent="-457200" algn="just"/>
            <a:r>
              <a:rPr lang="en-US" sz="2200" dirty="0" smtClean="0">
                <a:solidFill>
                  <a:schemeClr val="tx1"/>
                </a:solidFill>
              </a:rPr>
              <a:t>	“The legislature can also confer a power on the court to impose penalty on a party who makes a default in meeting out his liability or who is found guilty of putting up vexatious pleas and adopting dilatory tactics with a view to cause delay in decision of the case and</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in discharging liabilities and from the amount of such penalty a smaller or bigger part, depending upon the circumstances, can be awarded as solatium to the party who is put to loss and inconvenience by such tactics. The amount of penalty can be received by the State and used for charitable purposes and in the projects of public interest, including the projects intended to ameliorate economic conditions of the sections of society possessing little or nothing, i.e. needy people/peoples without means”.</a:t>
            </a:r>
          </a:p>
          <a:p>
            <a:pPr marL="457200" indent="-457200" algn="just"/>
            <a:r>
              <a:rPr lang="en-US" sz="2200" dirty="0" smtClean="0">
                <a:solidFill>
                  <a:schemeClr val="tx1"/>
                </a:solidFill>
              </a:rPr>
              <a:t>	Therefore, courts or any resolution committees appointed by the State or the regulators can determine compensation for the actual damage but not for the loss of income calculated on the basis of the conventional concept of opportunity cost. If any part of the penalty is not allowed for the bank by a court, the proceeds must be utilized for charitable objectives only and cannot be made available as compensation to the bank.</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Going further ahead on the path of Ijtihad, a Fatwah of the Shar¯ı´ah board of Al Baraka, Sudan, authorizes Islamic banks to impose late fees to be taken as the bank’s income on the basis of a profit rate actually gained by it during the period of default, as if the delayed money had also earned that profit if received by the bank. However, the idea of charging a realized rate of return is more akin to the conventional concept of opportunity cost and it would be very difficult to differentiate Murabaha contracts with such stretched Ijtihad from Western trade financing involving interest. For the credibility of the Islamic financial system, such differentiation is necessary.</a:t>
            </a:r>
          </a:p>
          <a:p>
            <a:pPr marL="457200" indent="-457200" algn="just"/>
            <a:r>
              <a:rPr lang="en-US" sz="2200" b="1" dirty="0" smtClean="0">
                <a:solidFill>
                  <a:schemeClr val="tx1"/>
                </a:solidFill>
              </a:rPr>
              <a:t>5.	Rebates on Early Payment:</a:t>
            </a:r>
          </a:p>
          <a:p>
            <a:pPr marL="457200" indent="-457200" algn="just"/>
            <a:r>
              <a:rPr lang="en-US" sz="2200" dirty="0" smtClean="0">
                <a:solidFill>
                  <a:schemeClr val="tx1"/>
                </a:solidFill>
              </a:rPr>
              <a:t>	Depending upon the cash flow, some clients may wish to pay earlier than the due date and demand a prepayment rebate as in the case of conventional banking. However, the majority of contemporary</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Shar¯ı´ah scholars do not allow remission for earlier payment in Murabaha operations by banks. The OIC Fiqh Academy, the Shariat Appellate Bench of the Supreme Court of Pakistan, Shar¯ı´ah committees of Islamic banks in the Middle East and Shar¯ı´ah scholars in general consider that it would be similar to interest-based instalments sales techniques. The AAOIFI’s Shar¯ı´ah Standard on Murabaha, however, allows a rebate if it is not already stipulated in the Murabaha contract. Therefore, if the customer makes early payment and there is no commitment from the bank in respect of any discount in the price of Murabaha, the bank has discretion in allowing the rebate or not. But, it should not be made a practice and any such case should be decided on merit in consultation with the Shar¯ı´ah advisor. </a:t>
            </a:r>
          </a:p>
          <a:p>
            <a:pPr marL="457200" indent="-457200" algn="just"/>
            <a:r>
              <a:rPr lang="en-US" sz="2200" b="1" dirty="0" smtClean="0">
                <a:solidFill>
                  <a:schemeClr val="tx1"/>
                </a:solidFill>
              </a:rPr>
              <a:t>6.	Rollover in Murabaha:</a:t>
            </a:r>
          </a:p>
          <a:p>
            <a:pPr marL="457200" indent="-457200" algn="just"/>
            <a:r>
              <a:rPr lang="en-US" sz="2200" dirty="0" smtClean="0">
                <a:solidFill>
                  <a:schemeClr val="tx1"/>
                </a:solidFill>
              </a:rPr>
              <a:t>	“Rollover” in Murabaha means booking another Murabaha against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receivables of any previous Murabaha, payment in respect of which has not been made by the client. Further mark-up is added to the receivable in default by a client. This is explicit Riba, as the bank is not entitled to any amount over and above the debt created in a Murabaha transaction, as a result of which ownership of the sold goods had already been transferred to the client. Now the bank has no right of re-pricing. Rescheduling is allowed, but re-pricing and, therefore, rollover is not allowed. The bank, at its discretion, can reschedule the payment without any increase in the original receivable. Any amount taken from the client on account of late payment, as per his undertaking in the Murabaha agreement, would go to the charity account. However, there is the possibility of a fresh Murabaha facility through the sale of new goods.</a:t>
            </a:r>
          </a:p>
          <a:p>
            <a:pPr marL="457200" indent="-457200" algn="just"/>
            <a:r>
              <a:rPr lang="en-US" sz="2200" b="1" dirty="0" smtClean="0">
                <a:solidFill>
                  <a:schemeClr val="tx1"/>
                </a:solidFill>
              </a:rPr>
              <a:t>7.	Murabaha Through Shares:</a:t>
            </a:r>
          </a:p>
          <a:p>
            <a:pPr marL="457200" indent="-457200" algn="just"/>
            <a:r>
              <a:rPr lang="en-US" sz="2200" dirty="0" smtClean="0">
                <a:solidFill>
                  <a:schemeClr val="tx1"/>
                </a:solidFill>
              </a:rPr>
              <a:t>	In recent years, some Islamic banks have conducted shares</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Murabaha, i.e. they purchase shares through a client as agent and sell them on a Murabaha basis to the clients. As shares represent tangible assets of joint stock companies, their trading is permissible provided the screening criteria recommended by the Shar¯ı´ah scholars are taken into consideration. Their sale through Murabaha is also permissible, but Islamic banks need to take extra care with regard to Shar¯ı´ah compliance matters. Banks should make payment directly to the brokers and the client should not be appointed agent for purchasing the shares. After the payment is made by the bank and the shares are transferred to it actually or through any central depository, the bank can sell them onward on a Murabaha basis. If settlement takes time, the bank shall wait for actual transfer. Generally, transfer takes three days; so the risk of price for three days has to be taken by the bank. Further, the shares in respect of which Murabaha is to be conducted should not be of any sister</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concern of the client; otherwise it will be “buy-back” and therefore prohibited.</a:t>
            </a:r>
          </a:p>
          <a:p>
            <a:pPr marL="457200" indent="-457200" algn="just"/>
            <a:r>
              <a:rPr lang="en-US" sz="2200" b="1" dirty="0" smtClean="0">
                <a:solidFill>
                  <a:schemeClr val="tx1"/>
                </a:solidFill>
              </a:rPr>
              <a:t>8.	Commodity Murabaha:</a:t>
            </a:r>
          </a:p>
          <a:p>
            <a:pPr marL="457200" indent="-457200" algn="just"/>
            <a:r>
              <a:rPr lang="en-US" sz="2200" dirty="0" smtClean="0">
                <a:solidFill>
                  <a:schemeClr val="tx1"/>
                </a:solidFill>
              </a:rPr>
              <a:t>	Some banks in the Middle East and the West have been using commodity Murabaha on international commodity exchanges as a treasury operation. This is a very tricky issue and needs a special role of the Shar¯ı´ah advisors of the concerned banks. It refers to a short-term placement mechanism involving purchase and sale of commodities in the international markets, e.g. London Metal Exchange (LME). Internationally, Islamic banks have relied mainly on this product for liquidity management. </a:t>
            </a:r>
          </a:p>
          <a:p>
            <a:pPr marL="457200" indent="-457200" algn="just"/>
            <a:r>
              <a:rPr lang="en-US" sz="2200" dirty="0" smtClean="0">
                <a:solidFill>
                  <a:schemeClr val="tx1"/>
                </a:solidFill>
              </a:rPr>
              <a:t>	The banks use Tawarruq and appoint a broker to purchase any metal and then sell the same on deferred payment to any third broker on the same date. Normally, Islamic banks make an agent of a conventional bank to buy on their behalf any metal from broker A</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Issues In Murabaha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against cash payment and then sell that to broker B on deferred payment. Nobody cares whether any actual transaction has taken place or not, and at which point in time risk was transferred to the bank. There are doubts about the quantity of metal being sufficient to cover the transaction volumes. As the brokerage cost makes the product less competitive, there is a chance that no actual transactions might be taking place. Islamic bankers need to understand that the Tawarruq arrangement, even in its genuine form, should be used in extreme cases where no option is available to avoid interest. It has not been approved by all scholars. Widespread use of such products is harmful to the Islamic banking industry in the long run.</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normAutofit fontScale="90000"/>
          </a:bodyPr>
          <a:lstStyle/>
          <a:p>
            <a:r>
              <a:rPr lang="en-US" dirty="0" smtClean="0"/>
              <a:t>PRECAUTIONS IN MURABAHA OPERATIONS</a:t>
            </a:r>
            <a:endParaRPr lang="en-US" dirty="0"/>
          </a:p>
        </p:txBody>
      </p:sp>
      <p:sp>
        <p:nvSpPr>
          <p:cNvPr id="4" name="Footer Placeholder 3"/>
          <p:cNvSpPr>
            <a:spLocks noGrp="1"/>
          </p:cNvSpPr>
          <p:nvPr>
            <p:ph type="ftr" sz="quarter" idx="11"/>
          </p:nvPr>
        </p:nvSpPr>
        <p:spPr/>
        <p:txBody>
          <a:bodyPr/>
          <a:lstStyle/>
          <a:p>
            <a:r>
              <a:rPr lang="en-US"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Precautions in Murabaha Operations</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In Murabaha, Islamic banks have to face additional asset risk, greater fiduciary risks, greater legal risk and the Shar¯ı´ah compliance risk. To mitigate the legal risk, special care has to be given to completing documentation for various contracts under the guidance of the bank’s legal department. Adherence to the AAOIFI’s Shar¯ı´ah Standards would enable the bank to get Shar¯ı´ah compliance. In this regard, the role of Shar¯ı´ah supervisory boards/advisors is of crucial importance in applying proper internal controls for Shar¯ı´ah compliance. Mistiming in documentation may lead to loss of income. Therefore, an Islamic bank must strengthen its internal Shar¯ı´ah control and risk management departments. Risk mitigation measures in Murabaha will be shared later</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Summary of today’s lecture</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err="1" smtClean="0">
                <a:solidFill>
                  <a:schemeClr val="tx1"/>
                </a:solidFill>
              </a:rPr>
              <a:t>Murabaha</a:t>
            </a:r>
            <a:r>
              <a:rPr lang="en-US" dirty="0" smtClean="0">
                <a:solidFill>
                  <a:schemeClr val="tx1"/>
                </a:solidFill>
              </a:rPr>
              <a:t> To Purchase Orderer (MPO)</a:t>
            </a:r>
          </a:p>
          <a:p>
            <a:pPr algn="just">
              <a:buFont typeface="Arial" pitchFamily="34" charset="0"/>
              <a:buChar char="•"/>
            </a:pPr>
            <a:r>
              <a:rPr lang="en-US" dirty="0" smtClean="0">
                <a:solidFill>
                  <a:schemeClr val="tx1"/>
                </a:solidFill>
              </a:rPr>
              <a:t>Issues in </a:t>
            </a:r>
            <a:r>
              <a:rPr lang="en-US" dirty="0" err="1" smtClean="0">
                <a:solidFill>
                  <a:schemeClr val="tx1"/>
                </a:solidFill>
              </a:rPr>
              <a:t>Murabaha</a:t>
            </a:r>
            <a:endParaRPr lang="en-US" dirty="0" smtClean="0">
              <a:solidFill>
                <a:schemeClr val="tx1"/>
              </a:solidFill>
            </a:endParaRPr>
          </a:p>
          <a:p>
            <a:pPr algn="just">
              <a:buFont typeface="Arial" pitchFamily="34" charset="0"/>
              <a:buChar char="•"/>
            </a:pPr>
            <a:r>
              <a:rPr lang="en-US" dirty="0" smtClean="0">
                <a:solidFill>
                  <a:schemeClr val="tx1"/>
                </a:solidFill>
              </a:rPr>
              <a:t>Precautions in </a:t>
            </a:r>
            <a:r>
              <a:rPr lang="en-US" dirty="0" err="1" smtClean="0">
                <a:solidFill>
                  <a:schemeClr val="tx1"/>
                </a:solidFill>
              </a:rPr>
              <a:t>Murabaha</a:t>
            </a:r>
            <a:r>
              <a:rPr lang="en-US" dirty="0" smtClean="0">
                <a:solidFill>
                  <a:schemeClr val="tx1"/>
                </a:solidFill>
              </a:rPr>
              <a:t> Operations</a:t>
            </a:r>
          </a:p>
          <a:p>
            <a:pPr algn="just">
              <a:buFont typeface="Arial" pitchFamily="34" charset="0"/>
              <a:buChar char="•"/>
            </a:pPr>
            <a:r>
              <a:rPr lang="en-US" dirty="0" err="1" smtClean="0">
                <a:solidFill>
                  <a:schemeClr val="tx1"/>
                </a:solidFill>
              </a:rPr>
              <a:t>Musawamah</a:t>
            </a:r>
            <a:r>
              <a:rPr lang="en-US" dirty="0" smtClean="0">
                <a:solidFill>
                  <a:schemeClr val="tx1"/>
                </a:solidFill>
              </a:rPr>
              <a:t> (Bargaining on Price)</a:t>
            </a:r>
          </a:p>
          <a:p>
            <a:pPr algn="just">
              <a:buFont typeface="Arial" pitchFamily="34" charset="0"/>
              <a:buChar char="•"/>
            </a:pPr>
            <a:r>
              <a:rPr lang="en-US" dirty="0" smtClean="0">
                <a:solidFill>
                  <a:schemeClr val="tx1"/>
                </a:solidFill>
              </a:rPr>
              <a:t>Summary</a:t>
            </a:r>
          </a:p>
          <a:p>
            <a:pPr algn="just">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438400"/>
            <a:ext cx="8153400" cy="914399"/>
          </a:xfrm>
        </p:spPr>
        <p:txBody>
          <a:bodyPr>
            <a:normAutofit/>
          </a:bodyPr>
          <a:lstStyle/>
          <a:p>
            <a:r>
              <a:rPr lang="en-US" dirty="0" smtClean="0">
                <a:latin typeface="Agency FB" pitchFamily="34" charset="0"/>
              </a:rPr>
              <a:t>Thank You….</a:t>
            </a:r>
            <a:endParaRPr lang="en-US" dirty="0">
              <a:latin typeface="Agency FB" pitchFamily="34" charset="0"/>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34</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TotalTime>
  <Words>374</Words>
  <Application>Microsoft Office PowerPoint</Application>
  <PresentationFormat>On-screen Show (4:3)</PresentationFormat>
  <Paragraphs>213</Paragraphs>
  <Slides>34</Slides>
  <Notes>30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Murabaha &amp; Musawamah</vt:lpstr>
      <vt:lpstr>Summary of Last Lecture</vt:lpstr>
      <vt:lpstr>Layout</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Murabaha to Purchase Orderer (Cont’d)</vt:lpstr>
      <vt:lpstr>ISSUES IN MURABAHA</vt:lpstr>
      <vt:lpstr>Issues In Murabaha</vt:lpstr>
      <vt:lpstr>Issues In Murabaha (Cont’d)</vt:lpstr>
      <vt:lpstr>Issues In Murabaha (Cont’d)</vt:lpstr>
      <vt:lpstr>Issues In Murabaha (Cont’d)</vt:lpstr>
      <vt:lpstr>Issues In Murabaha (Cont’d)</vt:lpstr>
      <vt:lpstr>Issues In Murabaha (Cont’d)</vt:lpstr>
      <vt:lpstr>Issues In Murabaha (Cont’d)</vt:lpstr>
      <vt:lpstr>Issues In Murabaha (Cont’d)</vt:lpstr>
      <vt:lpstr>Issues In Murabaha (Cont’d)</vt:lpstr>
      <vt:lpstr>Issues In Murabaha (Cont’d)</vt:lpstr>
      <vt:lpstr>Issues In Murabaha (Cont’d)</vt:lpstr>
      <vt:lpstr>Issues In Murabaha (Cont’d)</vt:lpstr>
      <vt:lpstr>Issues In Murabaha (Cont’d)</vt:lpstr>
      <vt:lpstr>Issues In Murabaha (Cont’d)</vt:lpstr>
      <vt:lpstr>PRECAUTIONS IN MURABAHA OPERATIONS</vt:lpstr>
      <vt:lpstr>Precautions in Murabaha Operations</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Obaid</dc:creator>
  <cp:lastModifiedBy>Administrator</cp:lastModifiedBy>
  <cp:revision>227</cp:revision>
  <dcterms:created xsi:type="dcterms:W3CDTF">2014-07-09T20:22:03Z</dcterms:created>
  <dcterms:modified xsi:type="dcterms:W3CDTF">2014-07-18T18:59:40Z</dcterms:modified>
</cp:coreProperties>
</file>