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349" r:id="rId4"/>
    <p:sldId id="258" r:id="rId5"/>
    <p:sldId id="260" r:id="rId6"/>
    <p:sldId id="261" r:id="rId7"/>
    <p:sldId id="275"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2" r:id="rId25"/>
    <p:sldId id="293" r:id="rId26"/>
    <p:sldId id="294" r:id="rId27"/>
    <p:sldId id="295" r:id="rId28"/>
    <p:sldId id="350"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729D54-25CF-4FA7-A05C-854100F021DE}" type="datetimeFigureOut">
              <a:rPr lang="en-US" smtClean="0"/>
              <a:pPr/>
              <a:t>7/10/2014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0A78B-A933-481C-A5A0-B31485F9D78A}" type="slidenum">
              <a:rPr lang="en-US" smtClean="0"/>
              <a:pPr/>
              <a:t>‹#›</a:t>
            </a:fld>
            <a:endParaRPr lang="en-US"/>
          </a:p>
        </p:txBody>
      </p:sp>
    </p:spTree>
    <p:extLst>
      <p:ext uri="{BB962C8B-B14F-4D97-AF65-F5344CB8AC3E}">
        <p14:creationId xmlns="" xmlns:p14="http://schemas.microsoft.com/office/powerpoint/2010/main" val="4249412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20A78B-A933-481C-A5A0-B31485F9D78A}" type="slidenum">
              <a:rPr lang="en-US" smtClean="0"/>
              <a:pPr/>
              <a:t>1</a:t>
            </a:fld>
            <a:endParaRPr lang="en-US"/>
          </a:p>
        </p:txBody>
      </p:sp>
    </p:spTree>
    <p:extLst>
      <p:ext uri="{BB962C8B-B14F-4D97-AF65-F5344CB8AC3E}">
        <p14:creationId xmlns="" xmlns:p14="http://schemas.microsoft.com/office/powerpoint/2010/main" val="4040961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21</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22</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23</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24</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25</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26</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27</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0A20A78B-A933-481C-A5A0-B31485F9D78A}"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019012-8C51-4435-96F3-121C8AAC1BBE}"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The Philosophy and Features of Islamic Finance</a:t>
            </a:r>
            <a:endParaRPr lang="en-US"/>
          </a:p>
        </p:txBody>
      </p:sp>
      <p:sp>
        <p:nvSpPr>
          <p:cNvPr id="6" name="Slide Number Placeholder 5"/>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FAF16-D757-4DBA-AEC8-981978808F34}"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The Philosophy and Features of Islamic Finance</a:t>
            </a:r>
            <a:endParaRPr lang="en-US"/>
          </a:p>
        </p:txBody>
      </p:sp>
      <p:sp>
        <p:nvSpPr>
          <p:cNvPr id="6" name="Slide Number Placeholder 5"/>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DA7B17D-4185-48B1-98F0-4C9DB8B153F7}"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The Philosophy and Features of Islamic Finance</a:t>
            </a:r>
            <a:endParaRPr lang="en-US"/>
          </a:p>
        </p:txBody>
      </p:sp>
      <p:sp>
        <p:nvSpPr>
          <p:cNvPr id="6" name="Slide Number Placeholder 5"/>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3C0E80-75C7-4016-A350-9EAE6666EF49}" type="datetime1">
              <a:rPr lang="en-US" smtClean="0"/>
              <a:pPr/>
              <a:t>7/10/2014</a:t>
            </a:fld>
            <a:endParaRPr lang="en-US"/>
          </a:p>
        </p:txBody>
      </p:sp>
      <p:sp>
        <p:nvSpPr>
          <p:cNvPr id="6" name="Footer Placeholder 5"/>
          <p:cNvSpPr>
            <a:spLocks noGrp="1"/>
          </p:cNvSpPr>
          <p:nvPr>
            <p:ph type="ftr" sz="quarter" idx="11"/>
          </p:nvPr>
        </p:nvSpPr>
        <p:spPr/>
        <p:txBody>
          <a:bodyPr/>
          <a:lstStyle/>
          <a:p>
            <a:r>
              <a:rPr lang="en-US" smtClean="0"/>
              <a:t>The Philosophy and Features of Islamic Finance</a:t>
            </a:r>
            <a:endParaRPr lang="en-US"/>
          </a:p>
        </p:txBody>
      </p:sp>
      <p:sp>
        <p:nvSpPr>
          <p:cNvPr id="7" name="Slide Number Placeholder 6"/>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78C082-5F6A-4BFE-89BE-993ADF461AB9}" type="datetime1">
              <a:rPr lang="en-US" smtClean="0"/>
              <a:pPr/>
              <a:t>7/10/2014</a:t>
            </a:fld>
            <a:endParaRPr lang="en-US"/>
          </a:p>
        </p:txBody>
      </p:sp>
      <p:sp>
        <p:nvSpPr>
          <p:cNvPr id="8" name="Footer Placeholder 7"/>
          <p:cNvSpPr>
            <a:spLocks noGrp="1"/>
          </p:cNvSpPr>
          <p:nvPr>
            <p:ph type="ftr" sz="quarter" idx="11"/>
          </p:nvPr>
        </p:nvSpPr>
        <p:spPr/>
        <p:txBody>
          <a:bodyPr/>
          <a:lstStyle/>
          <a:p>
            <a:r>
              <a:rPr lang="en-US" smtClean="0"/>
              <a:t>The Philosophy and Features of Islamic Finance</a:t>
            </a:r>
            <a:endParaRPr lang="en-US"/>
          </a:p>
        </p:txBody>
      </p:sp>
      <p:sp>
        <p:nvSpPr>
          <p:cNvPr id="9" name="Slide Number Placeholder 8"/>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285556D-358F-4600-8309-902E32DEC62E}" type="datetime1">
              <a:rPr lang="en-US" smtClean="0"/>
              <a:pPr/>
              <a:t>7/10/2014</a:t>
            </a:fld>
            <a:endParaRPr lang="en-US"/>
          </a:p>
        </p:txBody>
      </p:sp>
      <p:sp>
        <p:nvSpPr>
          <p:cNvPr id="4" name="Footer Placeholder 3"/>
          <p:cNvSpPr>
            <a:spLocks noGrp="1"/>
          </p:cNvSpPr>
          <p:nvPr>
            <p:ph type="ftr" sz="quarter" idx="11"/>
          </p:nvPr>
        </p:nvSpPr>
        <p:spPr/>
        <p:txBody>
          <a:bodyPr/>
          <a:lstStyle/>
          <a:p>
            <a:r>
              <a:rPr lang="en-US" smtClean="0"/>
              <a:t>The Philosophy and Features of Islamic Finance</a:t>
            </a:r>
            <a:endParaRPr lang="en-US"/>
          </a:p>
        </p:txBody>
      </p:sp>
      <p:sp>
        <p:nvSpPr>
          <p:cNvPr id="5" name="Slide Number Placeholder 4"/>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C98E22-16D9-4D79-97C0-B0BF6DD619B8}" type="datetime1">
              <a:rPr lang="en-US" smtClean="0"/>
              <a:pPr/>
              <a:t>7/10/2014</a:t>
            </a:fld>
            <a:endParaRPr lang="en-US"/>
          </a:p>
        </p:txBody>
      </p:sp>
      <p:sp>
        <p:nvSpPr>
          <p:cNvPr id="3" name="Footer Placeholder 2"/>
          <p:cNvSpPr>
            <a:spLocks noGrp="1"/>
          </p:cNvSpPr>
          <p:nvPr>
            <p:ph type="ftr" sz="quarter" idx="11"/>
          </p:nvPr>
        </p:nvSpPr>
        <p:spPr/>
        <p:txBody>
          <a:bodyPr/>
          <a:lstStyle/>
          <a:p>
            <a:r>
              <a:rPr lang="en-US" smtClean="0"/>
              <a:t>The Philosophy and Features of Islamic Finance</a:t>
            </a:r>
            <a:endParaRPr lang="en-US"/>
          </a:p>
        </p:txBody>
      </p:sp>
      <p:sp>
        <p:nvSpPr>
          <p:cNvPr id="4" name="Slide Number Placeholder 3"/>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677AAE8-61AD-4E30-A3EB-6C094DA3BB82}" type="datetime1">
              <a:rPr lang="en-US" smtClean="0"/>
              <a:pPr/>
              <a:t>7/10/2014</a:t>
            </a:fld>
            <a:endParaRPr lang="en-US"/>
          </a:p>
        </p:txBody>
      </p:sp>
      <p:sp>
        <p:nvSpPr>
          <p:cNvPr id="6" name="Footer Placeholder 5"/>
          <p:cNvSpPr>
            <a:spLocks noGrp="1"/>
          </p:cNvSpPr>
          <p:nvPr>
            <p:ph type="ftr" sz="quarter" idx="11"/>
          </p:nvPr>
        </p:nvSpPr>
        <p:spPr/>
        <p:txBody>
          <a:bodyPr/>
          <a:lstStyle/>
          <a:p>
            <a:r>
              <a:rPr lang="en-US" smtClean="0"/>
              <a:t>The Philosophy and Features of Islamic Finance</a:t>
            </a:r>
            <a:endParaRPr lang="en-US"/>
          </a:p>
        </p:txBody>
      </p:sp>
      <p:sp>
        <p:nvSpPr>
          <p:cNvPr id="7" name="Slide Number Placeholder 6"/>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5128E1-28A7-40F7-B04A-23671A3A6519}" type="datetime1">
              <a:rPr lang="en-US" smtClean="0"/>
              <a:pPr/>
              <a:t>7/10/2014</a:t>
            </a:fld>
            <a:endParaRPr lang="en-US"/>
          </a:p>
        </p:txBody>
      </p:sp>
      <p:sp>
        <p:nvSpPr>
          <p:cNvPr id="6" name="Footer Placeholder 5"/>
          <p:cNvSpPr>
            <a:spLocks noGrp="1"/>
          </p:cNvSpPr>
          <p:nvPr>
            <p:ph type="ftr" sz="quarter" idx="11"/>
          </p:nvPr>
        </p:nvSpPr>
        <p:spPr/>
        <p:txBody>
          <a:bodyPr/>
          <a:lstStyle/>
          <a:p>
            <a:r>
              <a:rPr lang="en-US" smtClean="0"/>
              <a:t>The Philosophy and Features of Islamic Finance</a:t>
            </a:r>
            <a:endParaRPr lang="en-US"/>
          </a:p>
        </p:txBody>
      </p:sp>
      <p:sp>
        <p:nvSpPr>
          <p:cNvPr id="7" name="Slide Number Placeholder 6"/>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96EBBF-9F2D-40FC-B6BC-C5D30DACE950}"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The Philosophy and Features of Islamic Finance</a:t>
            </a:r>
            <a:endParaRPr lang="en-US"/>
          </a:p>
        </p:txBody>
      </p:sp>
      <p:sp>
        <p:nvSpPr>
          <p:cNvPr id="6" name="Slide Number Placeholder 5"/>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16882AA-F26C-43EA-B925-6FACA2C11A87}" type="datetime1">
              <a:rPr lang="en-US" smtClean="0"/>
              <a:pPr/>
              <a:t>7/10/2014</a:t>
            </a:fld>
            <a:endParaRPr lang="en-US"/>
          </a:p>
        </p:txBody>
      </p:sp>
      <p:sp>
        <p:nvSpPr>
          <p:cNvPr id="5" name="Footer Placeholder 4"/>
          <p:cNvSpPr>
            <a:spLocks noGrp="1"/>
          </p:cNvSpPr>
          <p:nvPr>
            <p:ph type="ftr" sz="quarter" idx="11"/>
          </p:nvPr>
        </p:nvSpPr>
        <p:spPr/>
        <p:txBody>
          <a:bodyPr/>
          <a:lstStyle/>
          <a:p>
            <a:r>
              <a:rPr lang="en-US" smtClean="0"/>
              <a:t>The Philosophy and Features of Islamic Finance</a:t>
            </a:r>
            <a:endParaRPr lang="en-US"/>
          </a:p>
        </p:txBody>
      </p:sp>
      <p:sp>
        <p:nvSpPr>
          <p:cNvPr id="6" name="Slide Number Placeholder 5"/>
          <p:cNvSpPr>
            <a:spLocks noGrp="1"/>
          </p:cNvSpPr>
          <p:nvPr>
            <p:ph type="sldNum" sz="quarter" idx="12"/>
          </p:nvPr>
        </p:nvSpPr>
        <p:spPr/>
        <p:txBody>
          <a:bodyPr/>
          <a:lstStyle/>
          <a:p>
            <a:fld id="{D87ED277-8589-4E6F-8ECB-2CAA81A9A79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194984-8CAB-41CF-B071-9770DF8B23DD}" type="datetime1">
              <a:rPr lang="en-US" smtClean="0"/>
              <a:pPr/>
              <a:t>7/10/2014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The Philosophy and Features of Islamic Finance</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7ED277-8589-4E6F-8ECB-2CAA81A9A79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990600"/>
            <a:ext cx="7772400" cy="4800600"/>
          </a:xfrm>
        </p:spPr>
        <p:txBody>
          <a:bodyPr/>
          <a:lstStyle/>
          <a:p>
            <a:pPr algn="l"/>
            <a:endParaRPr lang="en-US" dirty="0"/>
          </a:p>
        </p:txBody>
      </p:sp>
      <p:pic>
        <p:nvPicPr>
          <p:cNvPr id="5" name="Picture 3" descr="C:\Users\Dell\Desktop\bismillah.jpe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6" name="Footer Placeholder 5"/>
          <p:cNvSpPr>
            <a:spLocks noGrp="1"/>
          </p:cNvSpPr>
          <p:nvPr>
            <p:ph type="ftr" sz="quarter" idx="11"/>
          </p:nvPr>
        </p:nvSpPr>
        <p:spPr/>
        <p:txBody>
          <a:bodyPr/>
          <a:lstStyle/>
          <a:p>
            <a:r>
              <a:rPr lang="en-US" smtClean="0"/>
              <a:t>The Philosophy and Features of Islamic Finance</a:t>
            </a:r>
            <a:endParaRPr lang="en-US"/>
          </a:p>
        </p:txBody>
      </p:sp>
      <p:sp>
        <p:nvSpPr>
          <p:cNvPr id="7" name="Slide Number Placeholder 6"/>
          <p:cNvSpPr>
            <a:spLocks noGrp="1"/>
          </p:cNvSpPr>
          <p:nvPr>
            <p:ph type="sldNum" sz="quarter" idx="12"/>
          </p:nvPr>
        </p:nvSpPr>
        <p:spPr/>
        <p:txBody>
          <a:bodyPr/>
          <a:lstStyle/>
          <a:p>
            <a:fld id="{D87ED277-8589-4E6F-8ECB-2CAA81A9A79E}"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smtClean="0">
                <a:latin typeface="Agency FB" pitchFamily="34" charset="0"/>
              </a:rPr>
              <a:t>The Philosophy and Features of</a:t>
            </a:r>
            <a:br>
              <a:rPr lang="en-US" dirty="0" smtClean="0">
                <a:latin typeface="Agency FB" pitchFamily="34" charset="0"/>
              </a:rPr>
            </a:br>
            <a:r>
              <a:rPr lang="en-US" dirty="0" smtClean="0">
                <a:latin typeface="Agency FB" pitchFamily="34" charset="0"/>
              </a:rPr>
              <a:t>Islamic Finance</a:t>
            </a:r>
            <a:endParaRPr lang="en-US" dirty="0">
              <a:latin typeface="Agency FB" pitchFamily="34" charset="0"/>
            </a:endParaRPr>
          </a:p>
        </p:txBody>
      </p:sp>
      <p:sp>
        <p:nvSpPr>
          <p:cNvPr id="3" name="Subtitle 2"/>
          <p:cNvSpPr>
            <a:spLocks noGrp="1"/>
          </p:cNvSpPr>
          <p:nvPr>
            <p:ph type="subTitle" idx="1"/>
          </p:nvPr>
        </p:nvSpPr>
        <p:spPr>
          <a:xfrm>
            <a:off x="533400" y="1752600"/>
            <a:ext cx="7772400" cy="4800600"/>
          </a:xfrm>
        </p:spPr>
        <p:txBody>
          <a:bodyPr/>
          <a:lstStyle/>
          <a:p>
            <a:endParaRPr lang="en-US" b="1" dirty="0" smtClean="0"/>
          </a:p>
          <a:p>
            <a:r>
              <a:rPr lang="en-US" b="1" dirty="0" smtClean="0"/>
              <a:t>LECTURE 09</a:t>
            </a:r>
          </a:p>
          <a:p>
            <a:endParaRPr lang="en-US" b="1" dirty="0" smtClean="0"/>
          </a:p>
          <a:p>
            <a:r>
              <a:rPr lang="en-US" b="1" dirty="0" smtClean="0"/>
              <a:t>By</a:t>
            </a:r>
          </a:p>
          <a:p>
            <a:endParaRPr lang="en-US" b="1" dirty="0" smtClean="0"/>
          </a:p>
          <a:p>
            <a:r>
              <a:rPr lang="en-US" b="1" dirty="0" smtClean="0"/>
              <a:t>Dr. </a:t>
            </a:r>
            <a:r>
              <a:rPr lang="en-US" b="1" dirty="0" err="1" smtClean="0"/>
              <a:t>Syed</a:t>
            </a:r>
            <a:r>
              <a:rPr lang="en-US" b="1" dirty="0" smtClean="0"/>
              <a:t> </a:t>
            </a:r>
            <a:r>
              <a:rPr lang="en-US" b="1" dirty="0" err="1" smtClean="0"/>
              <a:t>Zulfiqar</a:t>
            </a:r>
            <a:r>
              <a:rPr lang="en-US" b="1" dirty="0" smtClean="0"/>
              <a:t> Ali Shah</a:t>
            </a:r>
            <a:endParaRPr lang="en-US" b="1" dirty="0"/>
          </a:p>
        </p:txBody>
      </p:sp>
      <p:sp>
        <p:nvSpPr>
          <p:cNvPr id="4" name="Footer Placeholder 3"/>
          <p:cNvSpPr>
            <a:spLocks noGrp="1"/>
          </p:cNvSpPr>
          <p:nvPr>
            <p:ph type="ftr" sz="quarter" idx="11"/>
          </p:nvPr>
        </p:nvSpPr>
        <p:spPr/>
        <p:txBody>
          <a:bodyPr/>
          <a:lstStyle/>
          <a:p>
            <a:r>
              <a:rPr lang="en-US" smtClean="0"/>
              <a:t>The Philosophy and Features of Islamic Finance</a:t>
            </a:r>
            <a:endParaRPr lang="en-US"/>
          </a:p>
        </p:txBody>
      </p:sp>
      <p:sp>
        <p:nvSpPr>
          <p:cNvPr id="5" name="Slide Number Placeholder 4"/>
          <p:cNvSpPr>
            <a:spLocks noGrp="1"/>
          </p:cNvSpPr>
          <p:nvPr>
            <p:ph type="sldNum" sz="quarter" idx="12"/>
          </p:nvPr>
        </p:nvSpPr>
        <p:spPr/>
        <p:txBody>
          <a:bodyPr/>
          <a:lstStyle/>
          <a:p>
            <a:fld id="{D87ED277-8589-4E6F-8ECB-2CAA81A9A79E}"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normAutofit/>
          </a:bodyPr>
          <a:lstStyle/>
          <a:p>
            <a:r>
              <a:rPr lang="en-US" dirty="0" err="1"/>
              <a:t>Bai</a:t>
            </a:r>
            <a:r>
              <a:rPr lang="en-US" dirty="0"/>
              <a:t> Al ISTIJRAR (Supply Contract)</a:t>
            </a:r>
          </a:p>
          <a:p>
            <a:r>
              <a:rPr lang="en-US" dirty="0"/>
              <a:t>Summary</a:t>
            </a:r>
          </a:p>
          <a:p>
            <a:r>
              <a:rPr lang="en-US" dirty="0"/>
              <a:t>The Philosophy of Islamic Finance</a:t>
            </a:r>
          </a:p>
          <a:p>
            <a:pPr lvl="1"/>
            <a:r>
              <a:rPr lang="en-US" b="1" dirty="0"/>
              <a:t>Avoiding Interest:</a:t>
            </a:r>
          </a:p>
          <a:p>
            <a:pPr lvl="1"/>
            <a:r>
              <a:rPr lang="en-US" b="1" dirty="0"/>
              <a:t>Avoiding </a:t>
            </a:r>
            <a:r>
              <a:rPr lang="en-US" b="1" dirty="0" err="1"/>
              <a:t>Gharar</a:t>
            </a:r>
            <a:r>
              <a:rPr lang="en-US" b="1" dirty="0"/>
              <a:t>:</a:t>
            </a:r>
          </a:p>
          <a:p>
            <a:pPr lvl="1"/>
            <a:r>
              <a:rPr lang="en-US" b="1" dirty="0"/>
              <a:t>Avoiding Gambling &amp; Games of Chance</a:t>
            </a:r>
          </a:p>
          <a:p>
            <a:pPr lvl="1"/>
            <a:r>
              <a:rPr lang="en-US" b="1" dirty="0"/>
              <a:t>Alternative Financing Principles</a:t>
            </a:r>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fld id="{D87ED277-8589-4E6F-8ECB-2CAA81A9A79E}" type="slidenum">
              <a:rPr lang="en-US" smtClean="0"/>
              <a:pPr/>
              <a:t>3</a:t>
            </a:fld>
            <a:endParaRPr lang="en-US"/>
          </a:p>
        </p:txBody>
      </p:sp>
      <p:sp>
        <p:nvSpPr>
          <p:cNvPr id="5" name="Footer Placeholder 4"/>
          <p:cNvSpPr>
            <a:spLocks noGrp="1"/>
          </p:cNvSpPr>
          <p:nvPr>
            <p:ph type="ftr" sz="quarter" idx="11"/>
          </p:nvPr>
        </p:nvSpPr>
        <p:spPr/>
        <p:txBody>
          <a:bodyPr/>
          <a:lstStyle/>
          <a:p>
            <a:r>
              <a:rPr lang="en-US" smtClean="0"/>
              <a:t>The Philosophy and Features of Islamic Finance</a:t>
            </a:r>
            <a:endParaRPr lang="en-US"/>
          </a:p>
        </p:txBody>
      </p:sp>
    </p:spTree>
    <p:extLst>
      <p:ext uri="{BB962C8B-B14F-4D97-AF65-F5344CB8AC3E}">
        <p14:creationId xmlns="" xmlns:p14="http://schemas.microsoft.com/office/powerpoint/2010/main" val="16379589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lstStyle/>
          <a:p>
            <a:r>
              <a:rPr lang="en-US" dirty="0"/>
              <a:t>Plan of todays lecture</a:t>
            </a:r>
            <a:endParaRPr lang="en-US" dirty="0">
              <a:latin typeface="Agency FB" pitchFamily="34" charset="0"/>
            </a:endParaRPr>
          </a:p>
        </p:txBody>
      </p:sp>
      <p:sp>
        <p:nvSpPr>
          <p:cNvPr id="3" name="Subtitle 2"/>
          <p:cNvSpPr>
            <a:spLocks noGrp="1"/>
          </p:cNvSpPr>
          <p:nvPr>
            <p:ph type="subTitle" idx="1"/>
          </p:nvPr>
        </p:nvSpPr>
        <p:spPr>
          <a:xfrm>
            <a:off x="533400" y="1447800"/>
            <a:ext cx="7772400" cy="4800600"/>
          </a:xfrm>
        </p:spPr>
        <p:txBody>
          <a:bodyPr>
            <a:normAutofit/>
          </a:bodyPr>
          <a:lstStyle/>
          <a:p>
            <a:pPr algn="l">
              <a:buFont typeface="Arial" pitchFamily="34" charset="0"/>
              <a:buChar char="•"/>
            </a:pPr>
            <a:r>
              <a:rPr lang="en-US" dirty="0" smtClean="0"/>
              <a:t>Introduction</a:t>
            </a:r>
          </a:p>
          <a:p>
            <a:pPr algn="l">
              <a:buFont typeface="Arial" pitchFamily="34" charset="0"/>
              <a:buChar char="•"/>
            </a:pPr>
            <a:r>
              <a:rPr lang="en-US" dirty="0" smtClean="0"/>
              <a:t>The Philosophy of Islamic Finance</a:t>
            </a:r>
          </a:p>
          <a:p>
            <a:pPr algn="l">
              <a:buFont typeface="Arial" pitchFamily="34" charset="0"/>
              <a:buChar char="•"/>
            </a:pPr>
            <a:r>
              <a:rPr lang="en-US" dirty="0" smtClean="0"/>
              <a:t>Debt Vs Equity</a:t>
            </a:r>
          </a:p>
          <a:p>
            <a:pPr algn="l">
              <a:buFont typeface="Arial" pitchFamily="34" charset="0"/>
              <a:buChar char="•"/>
            </a:pPr>
            <a:r>
              <a:rPr lang="en-US" dirty="0" smtClean="0"/>
              <a:t>Islamic Banking: Business Vs Benevolence</a:t>
            </a:r>
          </a:p>
          <a:p>
            <a:pPr algn="l">
              <a:buFont typeface="Arial" pitchFamily="34" charset="0"/>
              <a:buChar char="•"/>
            </a:pPr>
            <a:r>
              <a:rPr lang="en-US" dirty="0" smtClean="0"/>
              <a:t>Exchange Rules</a:t>
            </a:r>
          </a:p>
          <a:p>
            <a:pPr algn="l">
              <a:buFont typeface="Arial" pitchFamily="34" charset="0"/>
              <a:buChar char="•"/>
            </a:pPr>
            <a:r>
              <a:rPr lang="en-US" dirty="0" smtClean="0"/>
              <a:t>Time Value of Money in Islamic Finance</a:t>
            </a:r>
          </a:p>
          <a:p>
            <a:pPr algn="l">
              <a:buFont typeface="Arial" pitchFamily="34" charset="0"/>
              <a:buChar char="•"/>
            </a:pPr>
            <a:r>
              <a:rPr lang="en-US" dirty="0" smtClean="0"/>
              <a:t>Money </a:t>
            </a:r>
            <a:r>
              <a:rPr lang="en-US" dirty="0"/>
              <a:t>Monetary Policy &amp; Islamic Finance</a:t>
            </a:r>
          </a:p>
          <a:p>
            <a:pPr algn="l">
              <a:buFont typeface="Arial" pitchFamily="34" charset="0"/>
              <a:buChar char="•"/>
            </a:pPr>
            <a:r>
              <a:rPr lang="en-US" dirty="0"/>
              <a:t>Summary</a:t>
            </a:r>
          </a:p>
          <a:p>
            <a:pPr algn="l">
              <a:buFont typeface="Arial" pitchFamily="34" charset="0"/>
              <a:buChar char="•"/>
            </a:pPr>
            <a:endParaRPr lang="en-US" dirty="0" smtClean="0"/>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3600" dirty="0" smtClean="0">
                <a:latin typeface="Agency FB" pitchFamily="34" charset="0"/>
              </a:rPr>
              <a:t>Introduction</a:t>
            </a:r>
            <a:endParaRPr lang="en-US" sz="3600"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fontScale="92500" lnSpcReduction="10000"/>
          </a:bodyPr>
          <a:lstStyle/>
          <a:p>
            <a:pPr algn="just"/>
            <a:r>
              <a:rPr lang="en-US" sz="2400" baseline="0" dirty="0" smtClean="0">
                <a:solidFill>
                  <a:schemeClr val="tx1"/>
                </a:solidFill>
                <a:latin typeface="+mj-lt"/>
              </a:rPr>
              <a:t>Islamic banking and finance has been conceived as banking and finance in consonance with</a:t>
            </a:r>
            <a:r>
              <a:rPr lang="en-US" sz="2400" dirty="0" smtClean="0">
                <a:solidFill>
                  <a:schemeClr val="tx1"/>
                </a:solidFill>
                <a:latin typeface="+mj-lt"/>
              </a:rPr>
              <a:t> </a:t>
            </a:r>
            <a:r>
              <a:rPr lang="en-US" sz="2400" baseline="0" dirty="0" smtClean="0">
                <a:solidFill>
                  <a:schemeClr val="tx1"/>
                </a:solidFill>
                <a:latin typeface="+mj-lt"/>
              </a:rPr>
              <a:t>the ethos and value system of Islam. Hence, it is governed, in addition to the conventional</a:t>
            </a:r>
            <a:r>
              <a:rPr lang="en-US" sz="2400" dirty="0" smtClean="0">
                <a:solidFill>
                  <a:schemeClr val="tx1"/>
                </a:solidFill>
                <a:latin typeface="+mj-lt"/>
              </a:rPr>
              <a:t> </a:t>
            </a:r>
            <a:r>
              <a:rPr lang="en-US" sz="2400" baseline="0" dirty="0" smtClean="0">
                <a:solidFill>
                  <a:schemeClr val="tx1"/>
                </a:solidFill>
                <a:latin typeface="+mj-lt"/>
              </a:rPr>
              <a:t>good governance and risk management rules, by the principles laid down by the Islamic</a:t>
            </a:r>
            <a:r>
              <a:rPr lang="en-US" sz="2400" dirty="0" smtClean="0">
                <a:solidFill>
                  <a:schemeClr val="tx1"/>
                </a:solidFill>
                <a:latin typeface="+mj-lt"/>
              </a:rPr>
              <a:t> </a:t>
            </a:r>
            <a:r>
              <a:rPr lang="en-US" sz="2400" baseline="0" dirty="0" err="1" smtClean="0">
                <a:solidFill>
                  <a:schemeClr val="tx1"/>
                </a:solidFill>
                <a:latin typeface="+mj-lt"/>
              </a:rPr>
              <a:t>Shar¯ı´ah</a:t>
            </a:r>
            <a:r>
              <a:rPr lang="en-US" sz="2400" baseline="0" dirty="0" smtClean="0">
                <a:solidFill>
                  <a:schemeClr val="tx1"/>
                </a:solidFill>
                <a:latin typeface="+mj-lt"/>
              </a:rPr>
              <a:t>. </a:t>
            </a:r>
          </a:p>
          <a:p>
            <a:pPr algn="just"/>
            <a:r>
              <a:rPr lang="en-US" sz="2400" baseline="0" dirty="0" smtClean="0">
                <a:solidFill>
                  <a:schemeClr val="tx1"/>
                </a:solidFill>
                <a:latin typeface="+mj-lt"/>
              </a:rPr>
              <a:t>In the </a:t>
            </a:r>
            <a:r>
              <a:rPr lang="en-US" sz="2400" baseline="0" dirty="0" err="1" smtClean="0">
                <a:solidFill>
                  <a:schemeClr val="tx1"/>
                </a:solidFill>
                <a:latin typeface="+mj-lt"/>
              </a:rPr>
              <a:t>1980s</a:t>
            </a:r>
            <a:r>
              <a:rPr lang="en-US" sz="2400" baseline="0" dirty="0" smtClean="0">
                <a:solidFill>
                  <a:schemeClr val="tx1"/>
                </a:solidFill>
                <a:latin typeface="+mj-lt"/>
              </a:rPr>
              <a:t>, the term “interest-free banking” was used to describe an alternative</a:t>
            </a:r>
            <a:r>
              <a:rPr lang="en-US" sz="2400" dirty="0" smtClean="0">
                <a:solidFill>
                  <a:schemeClr val="tx1"/>
                </a:solidFill>
                <a:latin typeface="+mj-lt"/>
              </a:rPr>
              <a:t> </a:t>
            </a:r>
            <a:r>
              <a:rPr lang="en-US" sz="2400" baseline="0" dirty="0" smtClean="0">
                <a:solidFill>
                  <a:schemeClr val="tx1"/>
                </a:solidFill>
                <a:latin typeface="+mj-lt"/>
              </a:rPr>
              <a:t>system to the conventional interest-based system. But the term “interest-free banking” is</a:t>
            </a:r>
            <a:r>
              <a:rPr lang="en-US" sz="2400" dirty="0" smtClean="0">
                <a:solidFill>
                  <a:schemeClr val="tx1"/>
                </a:solidFill>
                <a:latin typeface="+mj-lt"/>
              </a:rPr>
              <a:t> </a:t>
            </a:r>
            <a:r>
              <a:rPr lang="en-US" sz="2400" baseline="0" dirty="0" smtClean="0">
                <a:solidFill>
                  <a:schemeClr val="tx1"/>
                </a:solidFill>
                <a:latin typeface="+mj-lt"/>
              </a:rPr>
              <a:t>a narrow concept, denoting a number of banking instruments or operations which avoid</a:t>
            </a:r>
            <a:r>
              <a:rPr lang="en-US" sz="2400" dirty="0" smtClean="0">
                <a:solidFill>
                  <a:schemeClr val="tx1"/>
                </a:solidFill>
                <a:latin typeface="+mj-lt"/>
              </a:rPr>
              <a:t> </a:t>
            </a:r>
            <a:r>
              <a:rPr lang="en-US" sz="2400" baseline="0" dirty="0" smtClean="0">
                <a:solidFill>
                  <a:schemeClr val="tx1"/>
                </a:solidFill>
                <a:latin typeface="+mj-lt"/>
              </a:rPr>
              <a:t>interest. Islamic banking, a more general term, is expected not only to avoid interest-based</a:t>
            </a:r>
            <a:r>
              <a:rPr lang="en-US" sz="2400" dirty="0" smtClean="0">
                <a:solidFill>
                  <a:schemeClr val="tx1"/>
                </a:solidFill>
                <a:latin typeface="+mj-lt"/>
              </a:rPr>
              <a:t> </a:t>
            </a:r>
            <a:r>
              <a:rPr lang="en-US" sz="2400" baseline="0" dirty="0" smtClean="0">
                <a:solidFill>
                  <a:schemeClr val="tx1"/>
                </a:solidFill>
                <a:latin typeface="+mj-lt"/>
              </a:rPr>
              <a:t>transactions, but also to avoid </a:t>
            </a:r>
            <a:r>
              <a:rPr lang="en-US" sz="2400" baseline="0" dirty="0" err="1" smtClean="0">
                <a:solidFill>
                  <a:schemeClr val="tx1"/>
                </a:solidFill>
                <a:latin typeface="+mj-lt"/>
              </a:rPr>
              <a:t>Gharar</a:t>
            </a:r>
            <a:r>
              <a:rPr lang="en-US" sz="2400" baseline="0" dirty="0" smtClean="0">
                <a:solidFill>
                  <a:schemeClr val="tx1"/>
                </a:solidFill>
                <a:latin typeface="+mj-lt"/>
              </a:rPr>
              <a:t>, also</a:t>
            </a:r>
            <a:r>
              <a:rPr lang="en-US" sz="2400" dirty="0" smtClean="0">
                <a:solidFill>
                  <a:schemeClr val="tx1"/>
                </a:solidFill>
                <a:latin typeface="+mj-lt"/>
              </a:rPr>
              <a:t> </a:t>
            </a:r>
            <a:r>
              <a:rPr lang="en-US" sz="2400" baseline="0" dirty="0" smtClean="0">
                <a:solidFill>
                  <a:schemeClr val="tx1"/>
                </a:solidFill>
                <a:latin typeface="+mj-lt"/>
              </a:rPr>
              <a:t>prohibited in the Islamic </a:t>
            </a:r>
            <a:r>
              <a:rPr lang="en-US" sz="2400" baseline="0" dirty="0" err="1" smtClean="0">
                <a:solidFill>
                  <a:schemeClr val="tx1"/>
                </a:solidFill>
                <a:latin typeface="+mj-lt"/>
              </a:rPr>
              <a:t>Shar¯ı´ah</a:t>
            </a:r>
            <a:r>
              <a:rPr lang="en-US" sz="2400" baseline="0" dirty="0" smtClean="0">
                <a:solidFill>
                  <a:schemeClr val="tx1"/>
                </a:solidFill>
                <a:latin typeface="+mj-lt"/>
              </a:rPr>
              <a:t>, and other</a:t>
            </a:r>
            <a:r>
              <a:rPr lang="en-US" sz="2400" dirty="0" smtClean="0">
                <a:solidFill>
                  <a:schemeClr val="tx1"/>
                </a:solidFill>
                <a:latin typeface="+mj-lt"/>
              </a:rPr>
              <a:t> </a:t>
            </a:r>
            <a:r>
              <a:rPr lang="en-US" sz="2400" baseline="0" dirty="0" smtClean="0">
                <a:solidFill>
                  <a:schemeClr val="tx1"/>
                </a:solidFill>
                <a:latin typeface="+mj-lt"/>
              </a:rPr>
              <a:t>unethical practices and to participate in achieving the goals and objectives of an Islamic</a:t>
            </a:r>
            <a:r>
              <a:rPr lang="en-US" sz="2400" dirty="0" smtClean="0">
                <a:solidFill>
                  <a:schemeClr val="tx1"/>
                </a:solidFill>
                <a:latin typeface="+mj-lt"/>
              </a:rPr>
              <a:t> </a:t>
            </a:r>
            <a:r>
              <a:rPr lang="en-US" sz="2400" baseline="0" dirty="0" smtClean="0">
                <a:solidFill>
                  <a:schemeClr val="tx1"/>
                </a:solidFill>
                <a:latin typeface="+mj-lt"/>
              </a:rPr>
              <a:t>economy.</a:t>
            </a:r>
            <a:endParaRPr lang="en-US" sz="2400" dirty="0">
              <a:solidFill>
                <a:schemeClr val="tx1"/>
              </a:solidFill>
              <a:latin typeface="+mj-lt"/>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7772400" cy="1470025"/>
          </a:xfrm>
        </p:spPr>
        <p:txBody>
          <a:bodyPr>
            <a:normAutofit/>
          </a:bodyPr>
          <a:lstStyle/>
          <a:p>
            <a:r>
              <a:rPr lang="en-US" sz="3600" dirty="0" smtClean="0">
                <a:latin typeface="Agency FB" pitchFamily="34" charset="0"/>
              </a:rPr>
              <a:t>Introduction	(Cont’d)</a:t>
            </a:r>
            <a:endParaRPr lang="en-US" sz="3600" dirty="0">
              <a:latin typeface="Agency FB" pitchFamily="34" charset="0"/>
            </a:endParaRPr>
          </a:p>
        </p:txBody>
      </p:sp>
      <p:sp>
        <p:nvSpPr>
          <p:cNvPr id="3" name="Subtitle 2"/>
          <p:cNvSpPr>
            <a:spLocks noGrp="1"/>
          </p:cNvSpPr>
          <p:nvPr>
            <p:ph type="subTitle" idx="1"/>
          </p:nvPr>
        </p:nvSpPr>
        <p:spPr>
          <a:xfrm>
            <a:off x="533400" y="1752600"/>
            <a:ext cx="7772400" cy="4495800"/>
          </a:xfrm>
        </p:spPr>
        <p:txBody>
          <a:bodyPr>
            <a:normAutofit/>
          </a:bodyPr>
          <a:lstStyle/>
          <a:p>
            <a:pPr algn="just"/>
            <a:r>
              <a:rPr lang="en-US" sz="2200" dirty="0" smtClean="0">
                <a:solidFill>
                  <a:schemeClr val="tx1"/>
                </a:solidFill>
                <a:latin typeface="+mj-lt"/>
              </a:rPr>
              <a:t>The above nature of business demarcates the philosophy and features of the emerging discipline in the world of finance. In this class we shall be discussing the basic features of Islamic finance directly affecting the products, instruments, institutions and markets in the framework of business and finance. </a:t>
            </a:r>
            <a:r>
              <a:rPr lang="en-US" sz="2200" dirty="0">
                <a:solidFill>
                  <a:schemeClr val="tx1"/>
                </a:solidFill>
              </a:rPr>
              <a:t>This includes avoiding interest, involvement in </a:t>
            </a:r>
            <a:r>
              <a:rPr lang="en-US" sz="2200" dirty="0" smtClean="0">
                <a:solidFill>
                  <a:schemeClr val="tx1"/>
                </a:solidFill>
              </a:rPr>
              <a:t>genuine trade </a:t>
            </a:r>
            <a:r>
              <a:rPr lang="en-US" sz="2200" dirty="0">
                <a:solidFill>
                  <a:schemeClr val="tx1"/>
                </a:solidFill>
              </a:rPr>
              <a:t>and other business, </a:t>
            </a:r>
            <a:r>
              <a:rPr lang="en-US" sz="2200" dirty="0" err="1" smtClean="0">
                <a:solidFill>
                  <a:schemeClr val="tx1"/>
                </a:solidFill>
              </a:rPr>
              <a:t>Kharaj</a:t>
            </a:r>
            <a:r>
              <a:rPr lang="en-US" sz="2200" dirty="0" smtClean="0">
                <a:solidFill>
                  <a:schemeClr val="tx1"/>
                </a:solidFill>
              </a:rPr>
              <a:t> </a:t>
            </a:r>
            <a:r>
              <a:rPr lang="en-US" sz="2200" dirty="0">
                <a:solidFill>
                  <a:schemeClr val="tx1"/>
                </a:solidFill>
              </a:rPr>
              <a:t>bi-al-Daman and other requirements for profit </a:t>
            </a:r>
            <a:r>
              <a:rPr lang="en-US" sz="2200" dirty="0" smtClean="0">
                <a:solidFill>
                  <a:schemeClr val="tx1"/>
                </a:solidFill>
              </a:rPr>
              <a:t>entitlement in </a:t>
            </a:r>
            <a:r>
              <a:rPr lang="en-US" sz="2200" dirty="0">
                <a:solidFill>
                  <a:schemeClr val="tx1"/>
                </a:solidFill>
              </a:rPr>
              <a:t>various kinds of businesses, money earning money versus risk-based business and </a:t>
            </a:r>
            <a:r>
              <a:rPr lang="en-US" sz="2200" dirty="0" smtClean="0">
                <a:solidFill>
                  <a:schemeClr val="tx1"/>
                </a:solidFill>
              </a:rPr>
              <a:t>their impact </a:t>
            </a:r>
            <a:r>
              <a:rPr lang="en-US" sz="2200" dirty="0">
                <a:solidFill>
                  <a:schemeClr val="tx1"/>
                </a:solidFill>
              </a:rPr>
              <a:t>on banks, depositors and the fund users.</a:t>
            </a:r>
            <a:endParaRPr lang="en-US" sz="2200" dirty="0">
              <a:solidFill>
                <a:schemeClr val="tx1"/>
              </a:solidFill>
              <a:latin typeface="+mj-lt"/>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graphicFrame>
        <p:nvGraphicFramePr>
          <p:cNvPr id="6" name="Table 5"/>
          <p:cNvGraphicFramePr>
            <a:graphicFrameLocks noGrp="1"/>
          </p:cNvGraphicFramePr>
          <p:nvPr/>
        </p:nvGraphicFramePr>
        <p:xfrm>
          <a:off x="457200" y="914400"/>
          <a:ext cx="8094218" cy="5278117"/>
        </p:xfrm>
        <a:graphic>
          <a:graphicData uri="http://schemas.openxmlformats.org/drawingml/2006/table">
            <a:tbl>
              <a:tblPr firstRow="1" bandRow="1">
                <a:tableStyleId>{9D7B26C5-4107-4FEC-AEDC-1716B250A1EF}</a:tableStyleId>
              </a:tblPr>
              <a:tblGrid>
                <a:gridCol w="2302764"/>
                <a:gridCol w="1524000"/>
                <a:gridCol w="2421064"/>
                <a:gridCol w="1846390"/>
              </a:tblGrid>
              <a:tr h="406009">
                <a:tc gridSpan="4">
                  <a:txBody>
                    <a:bodyPr/>
                    <a:lstStyle/>
                    <a:p>
                      <a:pPr algn="ctr"/>
                      <a:r>
                        <a:rPr lang="en-US" dirty="0" smtClean="0"/>
                        <a:t>FEATURES OF VARIOUS ISLAMIC FINANCING TOOLS</a:t>
                      </a:r>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r>
              <a:tr h="406009">
                <a:tc>
                  <a:txBody>
                    <a:bodyPr/>
                    <a:lstStyle/>
                    <a:p>
                      <a:r>
                        <a:rPr lang="en-US" sz="1600" b="1" baseline="0" dirty="0" smtClean="0">
                          <a:solidFill>
                            <a:srgbClr val="C00000"/>
                          </a:solidFill>
                          <a:latin typeface="intirr"/>
                        </a:rPr>
                        <a:t>Type of contract</a:t>
                      </a:r>
                      <a:endParaRPr lang="en-US" sz="1600" b="1" dirty="0" smtClean="0">
                        <a:solidFill>
                          <a:srgbClr val="C00000"/>
                        </a:solidFill>
                      </a:endParaRPr>
                    </a:p>
                  </a:txBody>
                  <a:tcPr/>
                </a:tc>
                <a:tc>
                  <a:txBody>
                    <a:bodyPr/>
                    <a:lstStyle/>
                    <a:p>
                      <a:r>
                        <a:rPr lang="en-US" sz="1600" b="1" baseline="0" dirty="0" smtClean="0">
                          <a:solidFill>
                            <a:srgbClr val="C00000"/>
                          </a:solidFill>
                          <a:latin typeface="intirr"/>
                        </a:rPr>
                        <a:t>Liquidity</a:t>
                      </a:r>
                      <a:endParaRPr lang="en-US" sz="1600" b="1" dirty="0">
                        <a:solidFill>
                          <a:srgbClr val="C00000"/>
                        </a:solidFill>
                      </a:endParaRPr>
                    </a:p>
                  </a:txBody>
                  <a:tcPr/>
                </a:tc>
                <a:tc>
                  <a:txBody>
                    <a:bodyPr/>
                    <a:lstStyle/>
                    <a:p>
                      <a:r>
                        <a:rPr lang="en-US" sz="1600" b="1" baseline="0" dirty="0" smtClean="0">
                          <a:solidFill>
                            <a:srgbClr val="C00000"/>
                          </a:solidFill>
                          <a:latin typeface="intirr"/>
                        </a:rPr>
                        <a:t>Guarantee</a:t>
                      </a:r>
                      <a:endParaRPr lang="en-US" sz="1600" b="1" dirty="0">
                        <a:solidFill>
                          <a:srgbClr val="C00000"/>
                        </a:solidFill>
                      </a:endParaRPr>
                    </a:p>
                  </a:txBody>
                  <a:tcPr/>
                </a:tc>
                <a:tc>
                  <a:txBody>
                    <a:bodyPr/>
                    <a:lstStyle/>
                    <a:p>
                      <a:r>
                        <a:rPr lang="en-US" sz="1600" b="1" baseline="0" dirty="0" smtClean="0">
                          <a:solidFill>
                            <a:srgbClr val="C00000"/>
                          </a:solidFill>
                          <a:latin typeface="intirr"/>
                        </a:rPr>
                        <a:t>Rate of return</a:t>
                      </a:r>
                      <a:endParaRPr lang="en-US" sz="1600" b="1" dirty="0">
                        <a:solidFill>
                          <a:srgbClr val="C00000"/>
                        </a:solidFill>
                      </a:endParaRPr>
                    </a:p>
                  </a:txBody>
                  <a:tcPr/>
                </a:tc>
              </a:tr>
              <a:tr h="406009">
                <a:tc gridSpan="4">
                  <a:txBody>
                    <a:bodyPr/>
                    <a:lstStyle/>
                    <a:p>
                      <a:pPr algn="ctr"/>
                      <a:r>
                        <a:rPr lang="en-US" b="1" dirty="0" smtClean="0"/>
                        <a:t>Debt Creating Modes</a:t>
                      </a:r>
                      <a:endParaRPr lang="en-US" b="1" dirty="0"/>
                    </a:p>
                  </a:txBody>
                  <a:tcPr/>
                </a:tc>
                <a:tc hMerge="1">
                  <a:txBody>
                    <a:bodyPr/>
                    <a:lstStyle/>
                    <a:p>
                      <a:pPr algn="ctr"/>
                      <a:endParaRPr lang="en-US" dirty="0"/>
                    </a:p>
                  </a:txBody>
                  <a:tcPr>
                    <a:lnR w="12700" cap="flat" cmpd="sng" algn="ctr">
                      <a:solidFill>
                        <a:schemeClr val="tx1"/>
                      </a:solidFill>
                      <a:prstDash val="solid"/>
                      <a:round/>
                      <a:headEnd type="none" w="med" len="med"/>
                      <a:tailEnd type="none" w="med" len="med"/>
                    </a:lnR>
                  </a:tcPr>
                </a:tc>
                <a:tc hMerge="1">
                  <a:txBody>
                    <a:bodyPr/>
                    <a:lstStyle/>
                    <a:p>
                      <a:pPr algn="ctr"/>
                      <a:endParaRPr lang="en-US" dirty="0"/>
                    </a:p>
                  </a:txBody>
                  <a:tcPr>
                    <a:lnL w="12700" cap="flat" cmpd="sng" algn="ctr">
                      <a:solidFill>
                        <a:schemeClr val="tx1"/>
                      </a:solidFill>
                      <a:prstDash val="solid"/>
                      <a:round/>
                      <a:headEnd type="none" w="med" len="med"/>
                      <a:tailEnd type="none" w="med" len="med"/>
                    </a:lnL>
                  </a:tcPr>
                </a:tc>
                <a:tc hMerge="1">
                  <a:txBody>
                    <a:bodyPr/>
                    <a:lstStyle/>
                    <a:p>
                      <a:endParaRPr lang="en-US" dirty="0"/>
                    </a:p>
                  </a:txBody>
                  <a:tcPr/>
                </a:tc>
              </a:tr>
              <a:tr h="406009">
                <a:tc>
                  <a:txBody>
                    <a:bodyPr/>
                    <a:lstStyle/>
                    <a:p>
                      <a:pPr algn="ctr"/>
                      <a:r>
                        <a:rPr lang="en-US" sz="1800" b="1" kern="1200" baseline="0" dirty="0" err="1" smtClean="0">
                          <a:solidFill>
                            <a:schemeClr val="tx1"/>
                          </a:solidFill>
                          <a:latin typeface="+mn-lt"/>
                          <a:ea typeface="+mn-ea"/>
                          <a:cs typeface="+mn-cs"/>
                        </a:rPr>
                        <a:t>Qard</a:t>
                      </a:r>
                      <a:r>
                        <a:rPr lang="en-US" sz="1800" b="1" kern="1200" baseline="0" dirty="0" smtClean="0">
                          <a:solidFill>
                            <a:schemeClr val="tx1"/>
                          </a:solidFill>
                          <a:latin typeface="+mn-lt"/>
                          <a:ea typeface="+mn-ea"/>
                          <a:cs typeface="+mn-cs"/>
                        </a:rPr>
                        <a:t> al </a:t>
                      </a:r>
                      <a:r>
                        <a:rPr lang="en-US" sz="1800" b="1" kern="1200" baseline="0" dirty="0" err="1" smtClean="0">
                          <a:solidFill>
                            <a:schemeClr val="tx1"/>
                          </a:solidFill>
                          <a:latin typeface="+mn-lt"/>
                          <a:ea typeface="+mn-ea"/>
                          <a:cs typeface="+mn-cs"/>
                        </a:rPr>
                        <a:t>Hasan</a:t>
                      </a:r>
                      <a:endParaRPr lang="en-US" b="1" dirty="0" smtClean="0"/>
                    </a:p>
                  </a:txBody>
                  <a:tcPr>
                    <a:lnR w="12700" cap="flat" cmpd="sng" algn="ctr">
                      <a:solidFill>
                        <a:schemeClr val="tx1"/>
                      </a:solidFill>
                      <a:prstDash val="solid"/>
                      <a:round/>
                      <a:headEnd type="none" w="med" len="med"/>
                      <a:tailEnd type="none" w="med" len="med"/>
                    </a:lnR>
                  </a:tcPr>
                </a:tc>
                <a:tc>
                  <a:txBody>
                    <a:bodyPr/>
                    <a:lstStyle/>
                    <a:p>
                      <a:pPr algn="ctr"/>
                      <a:r>
                        <a:rPr lang="en-US" dirty="0" smtClean="0"/>
                        <a: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dirty="0" smtClean="0"/>
                        <a:t>Collateral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dirty="0" smtClean="0"/>
                        <a:t>Nil</a:t>
                      </a:r>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b="1" dirty="0" smtClean="0"/>
                        <a:t>Credit sales</a:t>
                      </a:r>
                    </a:p>
                  </a:txBody>
                  <a:tcPr>
                    <a:lnR w="12700" cap="flat" cmpd="sng" algn="ctr">
                      <a:solidFill>
                        <a:schemeClr val="tx1"/>
                      </a:solidFill>
                      <a:prstDash val="solid"/>
                      <a:round/>
                      <a:headEnd type="none" w="med" len="med"/>
                      <a:tailEnd type="none" w="med" len="med"/>
                    </a:lnR>
                  </a:tcPr>
                </a:tc>
                <a:tc>
                  <a:txBody>
                    <a:bodyPr/>
                    <a:lstStyle/>
                    <a:p>
                      <a:pPr algn="ctr"/>
                      <a:r>
                        <a:rPr lang="en-US" dirty="0" smtClean="0"/>
                        <a:t>Non-liquid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dirty="0" smtClean="0"/>
                        <a:t>Collateral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dirty="0" smtClean="0"/>
                        <a:t>Known</a:t>
                      </a:r>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sz="1800" b="1" kern="1200" baseline="0" dirty="0" smtClean="0">
                          <a:solidFill>
                            <a:schemeClr val="tx1"/>
                          </a:solidFill>
                          <a:latin typeface="+mn-lt"/>
                          <a:ea typeface="+mn-ea"/>
                          <a:cs typeface="+mn-cs"/>
                        </a:rPr>
                        <a:t>Salam</a:t>
                      </a:r>
                      <a:endParaRPr lang="en-US" b="1" dirty="0" smtClean="0"/>
                    </a:p>
                  </a:txBody>
                  <a:tcPr>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Non-liquid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Collateral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Unknown/known</a:t>
                      </a:r>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sz="1800" b="1" kern="1200" baseline="0" dirty="0" err="1" smtClean="0">
                          <a:solidFill>
                            <a:schemeClr val="tx1"/>
                          </a:solidFill>
                          <a:latin typeface="+mn-lt"/>
                          <a:ea typeface="+mn-ea"/>
                          <a:cs typeface="+mn-cs"/>
                        </a:rPr>
                        <a:t>Istisna‘a</a:t>
                      </a:r>
                      <a:endParaRPr lang="en-US" b="1" dirty="0" smtClean="0"/>
                    </a:p>
                  </a:txBody>
                  <a:tcPr>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Non-liquid</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Collateral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Unknown/known</a:t>
                      </a:r>
                      <a:endParaRPr lang="en-US" dirty="0"/>
                    </a:p>
                  </a:txBody>
                  <a:tcPr>
                    <a:lnL w="12700" cap="flat" cmpd="sng" algn="ctr">
                      <a:solidFill>
                        <a:schemeClr val="tx1"/>
                      </a:solidFill>
                      <a:prstDash val="solid"/>
                      <a:round/>
                      <a:headEnd type="none" w="med" len="med"/>
                      <a:tailEnd type="none" w="med" len="med"/>
                    </a:lnL>
                  </a:tcPr>
                </a:tc>
              </a:tr>
              <a:tr h="406009">
                <a:tc gridSpan="4">
                  <a:txBody>
                    <a:bodyPr/>
                    <a:lstStyle/>
                    <a:p>
                      <a:pPr algn="ctr"/>
                      <a:r>
                        <a:rPr lang="en-US" b="1" dirty="0" smtClean="0"/>
                        <a:t>Semi Debt Modes</a:t>
                      </a:r>
                      <a:endParaRPr lang="en-US" b="1" dirty="0"/>
                    </a:p>
                  </a:txBody>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sz="1800" b="1" kern="1200" baseline="0" dirty="0" err="1" smtClean="0">
                          <a:solidFill>
                            <a:schemeClr val="tx1"/>
                          </a:solidFill>
                          <a:latin typeface="+mn-lt"/>
                          <a:ea typeface="+mn-ea"/>
                          <a:cs typeface="+mn-cs"/>
                        </a:rPr>
                        <a:t>Ijarah</a:t>
                      </a:r>
                      <a:endParaRPr lang="en-US" b="1" dirty="0"/>
                    </a:p>
                  </a:txBody>
                  <a:tcPr>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Liquid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Collateral</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Known</a:t>
                      </a:r>
                      <a:endParaRPr lang="en-US" dirty="0"/>
                    </a:p>
                  </a:txBody>
                  <a:tcPr>
                    <a:lnL w="12700" cap="flat" cmpd="sng" algn="ctr">
                      <a:solidFill>
                        <a:schemeClr val="tx1"/>
                      </a:solidFill>
                      <a:prstDash val="solid"/>
                      <a:round/>
                      <a:headEnd type="none" w="med" len="med"/>
                      <a:tailEnd type="none" w="med" len="med"/>
                    </a:lnL>
                  </a:tcPr>
                </a:tc>
              </a:tr>
              <a:tr h="406009">
                <a:tc gridSpan="4">
                  <a:txBody>
                    <a:bodyPr/>
                    <a:lstStyle/>
                    <a:p>
                      <a:pPr algn="ctr"/>
                      <a:r>
                        <a:rPr lang="en-US" b="1" dirty="0" smtClean="0"/>
                        <a:t>Sharing Modes</a:t>
                      </a:r>
                      <a:endParaRPr lang="en-US" b="1" dirty="0"/>
                    </a:p>
                  </a:txBody>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hMerge="1">
                  <a:txBody>
                    <a:bodyPr/>
                    <a:lstStyle/>
                    <a:p>
                      <a:pPr algn="ctr"/>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sz="1800" b="1" kern="1200" baseline="0" dirty="0" err="1" smtClean="0">
                          <a:solidFill>
                            <a:schemeClr val="tx1"/>
                          </a:solidFill>
                          <a:latin typeface="+mn-lt"/>
                          <a:ea typeface="+mn-ea"/>
                          <a:cs typeface="+mn-cs"/>
                        </a:rPr>
                        <a:t>Musharakah</a:t>
                      </a:r>
                      <a:endParaRPr lang="en-US" b="1" dirty="0"/>
                    </a:p>
                  </a:txBody>
                  <a:tcPr>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Liquid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Penalty for misconduct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Unknown</a:t>
                      </a:r>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b="1" dirty="0" smtClean="0"/>
                        <a:t>Restricted </a:t>
                      </a:r>
                      <a:r>
                        <a:rPr lang="en-US" b="1" dirty="0" err="1" smtClean="0"/>
                        <a:t>Mudarabah</a:t>
                      </a:r>
                      <a:endParaRPr lang="en-US" b="1" dirty="0"/>
                    </a:p>
                  </a:txBody>
                  <a:tcPr>
                    <a:lnR w="12700" cap="flat" cmpd="sng" algn="ctr">
                      <a:solidFill>
                        <a:schemeClr val="tx1"/>
                      </a:solidFill>
                      <a:prstDash val="solid"/>
                      <a:round/>
                      <a:headEnd type="none" w="med" len="med"/>
                      <a:tailEnd type="none" w="med" len="med"/>
                    </a:lnR>
                  </a:tcPr>
                </a:tc>
                <a:tc>
                  <a:txBody>
                    <a:bodyPr/>
                    <a:lstStyle/>
                    <a:p>
                      <a:pPr algn="ctr"/>
                      <a:r>
                        <a:rPr lang="en-US" dirty="0" smtClean="0"/>
                        <a:t>Liquid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dirty="0" smtClean="0"/>
                        <a:t>Penalty for misconduct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dirty="0" smtClean="0"/>
                        <a:t>Unknown</a:t>
                      </a:r>
                      <a:endParaRPr lang="en-US" dirty="0"/>
                    </a:p>
                  </a:txBody>
                  <a:tcPr>
                    <a:lnL w="12700" cap="flat" cmpd="sng" algn="ctr">
                      <a:solidFill>
                        <a:schemeClr val="tx1"/>
                      </a:solidFill>
                      <a:prstDash val="solid"/>
                      <a:round/>
                      <a:headEnd type="none" w="med" len="med"/>
                      <a:tailEnd type="none" w="med" len="med"/>
                    </a:lnL>
                  </a:tcPr>
                </a:tc>
              </a:tr>
              <a:tr h="406009">
                <a:tc>
                  <a:txBody>
                    <a:bodyPr/>
                    <a:lstStyle/>
                    <a:p>
                      <a:pPr algn="ctr"/>
                      <a:r>
                        <a:rPr lang="en-US" sz="1800" b="1" kern="1200" baseline="0" dirty="0" smtClean="0">
                          <a:solidFill>
                            <a:schemeClr val="tx1"/>
                          </a:solidFill>
                          <a:latin typeface="+mn-lt"/>
                          <a:ea typeface="+mn-ea"/>
                          <a:cs typeface="+mn-cs"/>
                        </a:rPr>
                        <a:t>General </a:t>
                      </a:r>
                      <a:r>
                        <a:rPr lang="en-US" sz="1800" b="1" kern="1200" baseline="0" dirty="0" err="1" smtClean="0">
                          <a:solidFill>
                            <a:schemeClr val="tx1"/>
                          </a:solidFill>
                          <a:latin typeface="+mn-lt"/>
                          <a:ea typeface="+mn-ea"/>
                          <a:cs typeface="+mn-cs"/>
                        </a:rPr>
                        <a:t>Mudarabah</a:t>
                      </a:r>
                      <a:endParaRPr lang="en-US" b="1" dirty="0"/>
                    </a:p>
                  </a:txBody>
                  <a:tcPr>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Liquid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Penalty for misconduct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sz="1800" kern="1200" baseline="0" dirty="0" smtClean="0">
                          <a:solidFill>
                            <a:schemeClr val="tx1"/>
                          </a:solidFill>
                          <a:latin typeface="+mn-lt"/>
                          <a:ea typeface="+mn-ea"/>
                          <a:cs typeface="+mn-cs"/>
                        </a:rPr>
                        <a:t>Unknown</a:t>
                      </a:r>
                      <a:endParaRPr lang="en-US" dirty="0"/>
                    </a:p>
                  </a:txBody>
                  <a:tcPr>
                    <a:lnL w="12700" cap="flat" cmpd="sng" algn="ctr">
                      <a:solidFill>
                        <a:schemeClr val="tx1"/>
                      </a:solidFill>
                      <a:prstDash val="solid"/>
                      <a:round/>
                      <a:headEnd type="none" w="med" len="med"/>
                      <a:tailEnd type="none" w="med" len="med"/>
                    </a:lnL>
                  </a:tcPr>
                </a:tc>
              </a:tr>
            </a:tbl>
          </a:graphicData>
        </a:graphic>
      </p:graphicFrame>
      <p:sp>
        <p:nvSpPr>
          <p:cNvPr id="5" name="Slide Number Placeholder 4"/>
          <p:cNvSpPr>
            <a:spLocks noGrp="1"/>
          </p:cNvSpPr>
          <p:nvPr>
            <p:ph type="sldNum" sz="quarter" idx="12"/>
          </p:nvPr>
        </p:nvSpPr>
        <p:spPr/>
        <p:txBody>
          <a:bodyPr/>
          <a:lstStyle/>
          <a:p>
            <a:fld id="{D87ED277-8589-4E6F-8ECB-2CAA81A9A79E}"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The return is basically unknown in Salam and </a:t>
            </a:r>
            <a:r>
              <a:rPr lang="en-US" sz="2000" dirty="0" err="1">
                <a:solidFill>
                  <a:schemeClr val="tx1"/>
                </a:solidFill>
              </a:rPr>
              <a:t>Istisna‘a</a:t>
            </a:r>
            <a:r>
              <a:rPr lang="en-US" sz="2000" dirty="0">
                <a:solidFill>
                  <a:schemeClr val="tx1"/>
                </a:solidFill>
              </a:rPr>
              <a:t>, as the bank cannot ascertain </a:t>
            </a:r>
            <a:r>
              <a:rPr lang="en-US" sz="2000" dirty="0" smtClean="0">
                <a:solidFill>
                  <a:schemeClr val="tx1"/>
                </a:solidFill>
              </a:rPr>
              <a:t>in advance </a:t>
            </a:r>
            <a:r>
              <a:rPr lang="en-US" sz="2000" dirty="0">
                <a:solidFill>
                  <a:schemeClr val="tx1"/>
                </a:solidFill>
              </a:rPr>
              <a:t>the price at which it will sell the asset when delivered under these contracts. But </a:t>
            </a:r>
            <a:r>
              <a:rPr lang="en-US" sz="2000" dirty="0" smtClean="0">
                <a:solidFill>
                  <a:schemeClr val="tx1"/>
                </a:solidFill>
              </a:rPr>
              <a:t>it could </a:t>
            </a:r>
            <a:r>
              <a:rPr lang="en-US" sz="2000" dirty="0">
                <a:solidFill>
                  <a:schemeClr val="tx1"/>
                </a:solidFill>
              </a:rPr>
              <a:t>be known to the bank to some extent, with the possibility of any change in income, </a:t>
            </a:r>
            <a:r>
              <a:rPr lang="en-US" sz="2000" dirty="0" smtClean="0">
                <a:solidFill>
                  <a:schemeClr val="tx1"/>
                </a:solidFill>
              </a:rPr>
              <a:t>if it </a:t>
            </a:r>
            <a:r>
              <a:rPr lang="en-US" sz="2000" dirty="0">
                <a:solidFill>
                  <a:schemeClr val="tx1"/>
                </a:solidFill>
              </a:rPr>
              <a:t>enters into a parallel contract or a promise with any party for disposal of the asset at </a:t>
            </a:r>
            <a:r>
              <a:rPr lang="en-US" sz="2000" dirty="0" smtClean="0">
                <a:solidFill>
                  <a:schemeClr val="tx1"/>
                </a:solidFill>
              </a:rPr>
              <a:t>any stipulated </a:t>
            </a:r>
            <a:r>
              <a:rPr lang="en-US" sz="2000" dirty="0">
                <a:solidFill>
                  <a:schemeClr val="tx1"/>
                </a:solidFill>
              </a:rPr>
              <a:t>price. If the </a:t>
            </a:r>
            <a:r>
              <a:rPr lang="en-US" sz="2000" dirty="0" err="1">
                <a:solidFill>
                  <a:schemeClr val="tx1"/>
                </a:solidFill>
              </a:rPr>
              <a:t>promisor</a:t>
            </a:r>
            <a:r>
              <a:rPr lang="en-US" sz="2000" dirty="0">
                <a:solidFill>
                  <a:schemeClr val="tx1"/>
                </a:solidFill>
              </a:rPr>
              <a:t> is unable to purchase the asset for </a:t>
            </a:r>
            <a:r>
              <a:rPr lang="en-US" sz="2000" dirty="0" smtClean="0">
                <a:solidFill>
                  <a:schemeClr val="tx1"/>
                </a:solidFill>
              </a:rPr>
              <a:t>any reason</a:t>
            </a:r>
            <a:r>
              <a:rPr lang="en-US" sz="2000" dirty="0">
                <a:solidFill>
                  <a:schemeClr val="tx1"/>
                </a:solidFill>
              </a:rPr>
              <a:t>, the </a:t>
            </a:r>
            <a:r>
              <a:rPr lang="en-US" sz="2000" dirty="0" smtClean="0">
                <a:solidFill>
                  <a:schemeClr val="tx1"/>
                </a:solidFill>
              </a:rPr>
              <a:t>bank’s income </a:t>
            </a:r>
            <a:r>
              <a:rPr lang="en-US" sz="2000" dirty="0">
                <a:solidFill>
                  <a:schemeClr val="tx1"/>
                </a:solidFill>
              </a:rPr>
              <a:t>will certainly be affected. In the case of sharing modes, the return rate is not </a:t>
            </a:r>
            <a:r>
              <a:rPr lang="en-US" sz="2000" dirty="0" smtClean="0">
                <a:solidFill>
                  <a:schemeClr val="tx1"/>
                </a:solidFill>
              </a:rPr>
              <a:t>known in </a:t>
            </a:r>
            <a:r>
              <a:rPr lang="en-US" sz="2000" dirty="0">
                <a:solidFill>
                  <a:schemeClr val="tx1"/>
                </a:solidFill>
              </a:rPr>
              <a:t>advance</a:t>
            </a:r>
            <a:r>
              <a:rPr lang="en-US" sz="2000" dirty="0" smtClean="0">
                <a:solidFill>
                  <a:schemeClr val="tx1"/>
                </a:solidFill>
              </a:rPr>
              <a:t>. </a:t>
            </a:r>
          </a:p>
          <a:p>
            <a:pPr algn="just"/>
            <a:r>
              <a:rPr lang="en-US" sz="2000" b="1" i="1" dirty="0" smtClean="0">
                <a:solidFill>
                  <a:schemeClr val="tx1"/>
                </a:solidFill>
              </a:rPr>
              <a:t>Security/Collateral-</a:t>
            </a:r>
          </a:p>
          <a:p>
            <a:pPr algn="just"/>
            <a:r>
              <a:rPr lang="en-US" sz="2000" dirty="0">
                <a:solidFill>
                  <a:schemeClr val="tx1"/>
                </a:solidFill>
              </a:rPr>
              <a:t>In all debt-creating modes, banks may ask the client to furnish security in the form of </a:t>
            </a:r>
            <a:r>
              <a:rPr lang="en-US" sz="2000" dirty="0" smtClean="0">
                <a:solidFill>
                  <a:schemeClr val="tx1"/>
                </a:solidFill>
              </a:rPr>
              <a:t>a mortgage</a:t>
            </a:r>
            <a:r>
              <a:rPr lang="en-US" sz="2000" dirty="0">
                <a:solidFill>
                  <a:schemeClr val="tx1"/>
                </a:solidFill>
              </a:rPr>
              <a:t>, a lien or a charge on any of his existing assets. In a forward purchase, </a:t>
            </a:r>
            <a:r>
              <a:rPr lang="en-US" sz="2000" dirty="0" smtClean="0">
                <a:solidFill>
                  <a:schemeClr val="tx1"/>
                </a:solidFill>
              </a:rPr>
              <a:t>banks can </a:t>
            </a:r>
            <a:r>
              <a:rPr lang="en-US" sz="2000" dirty="0">
                <a:solidFill>
                  <a:schemeClr val="tx1"/>
                </a:solidFill>
              </a:rPr>
              <a:t>ask the client to furnish security to ensure that he shall deliver the commodity on </a:t>
            </a:r>
            <a:r>
              <a:rPr lang="en-US" sz="2000" dirty="0" smtClean="0">
                <a:solidFill>
                  <a:schemeClr val="tx1"/>
                </a:solidFill>
              </a:rPr>
              <a:t>the agreed </a:t>
            </a:r>
            <a:r>
              <a:rPr lang="en-US" sz="2000" dirty="0">
                <a:solidFill>
                  <a:schemeClr val="tx1"/>
                </a:solidFill>
              </a:rPr>
              <a:t>date. In </a:t>
            </a:r>
            <a:r>
              <a:rPr lang="en-US" sz="2000" dirty="0" err="1">
                <a:solidFill>
                  <a:schemeClr val="tx1"/>
                </a:solidFill>
              </a:rPr>
              <a:t>PLS</a:t>
            </a:r>
            <a:r>
              <a:rPr lang="en-US" sz="2000" dirty="0">
                <a:solidFill>
                  <a:schemeClr val="tx1"/>
                </a:solidFill>
              </a:rPr>
              <a:t> modes, the bank can also ask for security against the </a:t>
            </a:r>
            <a:r>
              <a:rPr lang="en-US" sz="2000" dirty="0" smtClean="0">
                <a:solidFill>
                  <a:schemeClr val="tx1"/>
                </a:solidFill>
              </a:rPr>
              <a:t>nonperformance of </a:t>
            </a:r>
            <a:r>
              <a:rPr lang="en-US" sz="2000" dirty="0">
                <a:solidFill>
                  <a:schemeClr val="tx1"/>
                </a:solidFill>
              </a:rPr>
              <a:t>the contract. But the bank is not entitled to enforce the collateral in the case of loss in </a:t>
            </a:r>
            <a:r>
              <a:rPr lang="en-US" sz="2000" dirty="0" smtClean="0">
                <a:solidFill>
                  <a:schemeClr val="tx1"/>
                </a:solidFill>
              </a:rPr>
              <a:t>the business </a:t>
            </a:r>
            <a:r>
              <a:rPr lang="en-US" sz="2000" dirty="0">
                <a:solidFill>
                  <a:schemeClr val="tx1"/>
                </a:solidFill>
              </a:rPr>
              <a:t>if loss has occurred without any misconduct or negligence on </a:t>
            </a:r>
            <a:r>
              <a:rPr lang="en-US" sz="2000" dirty="0" smtClean="0">
                <a:solidFill>
                  <a:schemeClr val="tx1"/>
                </a:solidFill>
              </a:rPr>
              <a:t>the </a:t>
            </a:r>
            <a:endParaRPr lang="en-US" sz="2000" i="1"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on the part of the </a:t>
            </a:r>
            <a:r>
              <a:rPr lang="en-US" sz="2000" dirty="0" smtClean="0">
                <a:solidFill>
                  <a:schemeClr val="tx1"/>
                </a:solidFill>
              </a:rPr>
              <a:t>client partner.</a:t>
            </a:r>
          </a:p>
          <a:p>
            <a:pPr algn="just"/>
            <a:r>
              <a:rPr lang="en-US" sz="2000" b="1" i="1" dirty="0" smtClean="0">
                <a:solidFill>
                  <a:schemeClr val="tx1"/>
                </a:solidFill>
              </a:rPr>
              <a:t>Liquidity-</a:t>
            </a:r>
          </a:p>
          <a:p>
            <a:pPr algn="just"/>
            <a:r>
              <a:rPr lang="en-US" sz="2000" dirty="0">
                <a:solidFill>
                  <a:schemeClr val="tx1"/>
                </a:solidFill>
              </a:rPr>
              <a:t>The feature of liquidity means the possibility or ease with which the bank can </a:t>
            </a:r>
            <a:r>
              <a:rPr lang="en-US" sz="2000" dirty="0" smtClean="0">
                <a:solidFill>
                  <a:schemeClr val="tx1"/>
                </a:solidFill>
              </a:rPr>
              <a:t>sell the </a:t>
            </a:r>
            <a:r>
              <a:rPr lang="en-US" sz="2000" dirty="0">
                <a:solidFill>
                  <a:schemeClr val="tx1"/>
                </a:solidFill>
              </a:rPr>
              <a:t>related assets to get cash when needed. As </a:t>
            </a:r>
            <a:r>
              <a:rPr lang="en-US" sz="2000" dirty="0" err="1">
                <a:solidFill>
                  <a:schemeClr val="tx1"/>
                </a:solidFill>
              </a:rPr>
              <a:t>Murabaha</a:t>
            </a:r>
            <a:r>
              <a:rPr lang="en-US" sz="2000" dirty="0">
                <a:solidFill>
                  <a:schemeClr val="tx1"/>
                </a:solidFill>
              </a:rPr>
              <a:t> receivables cannot be </a:t>
            </a:r>
            <a:r>
              <a:rPr lang="en-US" sz="2000" dirty="0" smtClean="0">
                <a:solidFill>
                  <a:schemeClr val="tx1"/>
                </a:solidFill>
              </a:rPr>
              <a:t>sold like </a:t>
            </a:r>
            <a:r>
              <a:rPr lang="en-US" sz="2000" dirty="0">
                <a:solidFill>
                  <a:schemeClr val="tx1"/>
                </a:solidFill>
              </a:rPr>
              <a:t>debt instruments are sold in conventional finance, they are considered </a:t>
            </a:r>
            <a:r>
              <a:rPr lang="en-US" sz="2000" dirty="0" smtClean="0">
                <a:solidFill>
                  <a:schemeClr val="tx1"/>
                </a:solidFill>
              </a:rPr>
              <a:t>non-liquid assets</a:t>
            </a:r>
            <a:r>
              <a:rPr lang="en-US" sz="2000" dirty="0">
                <a:solidFill>
                  <a:schemeClr val="tx1"/>
                </a:solidFill>
              </a:rPr>
              <a:t>. The same is true of Salam and </a:t>
            </a:r>
            <a:r>
              <a:rPr lang="en-US" sz="2000" dirty="0" err="1">
                <a:solidFill>
                  <a:schemeClr val="tx1"/>
                </a:solidFill>
              </a:rPr>
              <a:t>Istisna‘a</a:t>
            </a:r>
            <a:r>
              <a:rPr lang="en-US" sz="2000" dirty="0">
                <a:solidFill>
                  <a:schemeClr val="tx1"/>
                </a:solidFill>
              </a:rPr>
              <a:t>. Assets or instruments representing </a:t>
            </a:r>
            <a:r>
              <a:rPr lang="en-US" sz="2000" dirty="0" smtClean="0">
                <a:solidFill>
                  <a:schemeClr val="tx1"/>
                </a:solidFill>
              </a:rPr>
              <a:t>assets in </a:t>
            </a:r>
            <a:r>
              <a:rPr lang="en-US" sz="2000" dirty="0" err="1">
                <a:solidFill>
                  <a:schemeClr val="tx1"/>
                </a:solidFill>
              </a:rPr>
              <a:t>Ijarah</a:t>
            </a:r>
            <a:r>
              <a:rPr lang="en-US" sz="2000" dirty="0">
                <a:solidFill>
                  <a:schemeClr val="tx1"/>
                </a:solidFill>
              </a:rPr>
              <a:t> or sharing modes are liquid because the same can be sold in the </a:t>
            </a:r>
            <a:r>
              <a:rPr lang="en-US" sz="2000" dirty="0" smtClean="0">
                <a:solidFill>
                  <a:schemeClr val="tx1"/>
                </a:solidFill>
              </a:rPr>
              <a:t>secondary market.</a:t>
            </a:r>
          </a:p>
          <a:p>
            <a:pPr marL="457200" indent="-457200" algn="just">
              <a:buAutoNum type="arabicPeriod" startAt="5"/>
            </a:pPr>
            <a:r>
              <a:rPr lang="en-US" sz="2000" b="1" dirty="0" smtClean="0">
                <a:solidFill>
                  <a:schemeClr val="tx1"/>
                </a:solidFill>
              </a:rPr>
              <a:t>Valid Gains on Investment:</a:t>
            </a:r>
          </a:p>
          <a:p>
            <a:pPr marL="457200" indent="-457200" algn="just"/>
            <a:r>
              <a:rPr lang="en-US" sz="2000" b="1" dirty="0">
                <a:solidFill>
                  <a:schemeClr val="tx1"/>
                </a:solidFill>
              </a:rPr>
              <a:t>	</a:t>
            </a:r>
            <a:r>
              <a:rPr lang="en-US" sz="2000" dirty="0" smtClean="0">
                <a:solidFill>
                  <a:schemeClr val="tx1"/>
                </a:solidFill>
              </a:rPr>
              <a:t>All gains on investment or principal of a business are not prohibited. On the basis of the overall principles indicated by the </a:t>
            </a:r>
            <a:r>
              <a:rPr lang="en-US" sz="2000" dirty="0" err="1" smtClean="0">
                <a:solidFill>
                  <a:schemeClr val="tx1"/>
                </a:solidFill>
              </a:rPr>
              <a:t>Shar¯ı´ah</a:t>
            </a:r>
            <a:r>
              <a:rPr lang="en-US" sz="2000" dirty="0" smtClean="0">
                <a:solidFill>
                  <a:schemeClr val="tx1"/>
                </a:solidFill>
              </a:rPr>
              <a:t>, scholars have identified methods of gainful deployment of surplus resources with the objective of enhancing their value. Profit has been recognized as a “reward” of capital and Islam permits gainful deployment of surplus resources.</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The ex post profit, allowed by the </a:t>
            </a:r>
            <a:r>
              <a:rPr lang="en-US" sz="2000" dirty="0" err="1">
                <a:solidFill>
                  <a:schemeClr val="tx1"/>
                </a:solidFill>
              </a:rPr>
              <a:t>Shar¯ı´ah</a:t>
            </a:r>
            <a:r>
              <a:rPr lang="en-US" sz="2000" dirty="0">
                <a:solidFill>
                  <a:schemeClr val="tx1"/>
                </a:solidFill>
              </a:rPr>
              <a:t>, symbolizes entrepreneurship and </a:t>
            </a:r>
            <a:r>
              <a:rPr lang="en-US" sz="2000" dirty="0" smtClean="0">
                <a:solidFill>
                  <a:schemeClr val="tx1"/>
                </a:solidFill>
              </a:rPr>
              <a:t>the creation </a:t>
            </a:r>
            <a:r>
              <a:rPr lang="en-US" sz="2000" dirty="0">
                <a:solidFill>
                  <a:schemeClr val="tx1"/>
                </a:solidFill>
              </a:rPr>
              <a:t>of additional wealth. However, along with the entitlement to profit, the liability </a:t>
            </a:r>
            <a:r>
              <a:rPr lang="en-US" sz="2000" dirty="0" smtClean="0">
                <a:solidFill>
                  <a:schemeClr val="tx1"/>
                </a:solidFill>
              </a:rPr>
              <a:t>of risk </a:t>
            </a:r>
            <a:r>
              <a:rPr lang="en-US" sz="2000" dirty="0">
                <a:solidFill>
                  <a:schemeClr val="tx1"/>
                </a:solidFill>
              </a:rPr>
              <a:t>of loss rests with the capital itself; no other factor can be made to bear the burden </a:t>
            </a:r>
            <a:r>
              <a:rPr lang="en-US" sz="2000" dirty="0" smtClean="0">
                <a:solidFill>
                  <a:schemeClr val="tx1"/>
                </a:solidFill>
              </a:rPr>
              <a:t>of the </a:t>
            </a:r>
            <a:r>
              <a:rPr lang="en-US" sz="2000" dirty="0">
                <a:solidFill>
                  <a:schemeClr val="tx1"/>
                </a:solidFill>
              </a:rPr>
              <a:t>loss on capital</a:t>
            </a:r>
            <a:r>
              <a:rPr lang="en-US" sz="2000" dirty="0" smtClean="0">
                <a:solidFill>
                  <a:schemeClr val="tx1"/>
                </a:solidFill>
              </a:rPr>
              <a:t>. </a:t>
            </a:r>
          </a:p>
          <a:p>
            <a:pPr algn="just"/>
            <a:r>
              <a:rPr lang="en-US" sz="2000" dirty="0">
                <a:solidFill>
                  <a:schemeClr val="tx1"/>
                </a:solidFill>
              </a:rPr>
              <a:t>Financial transactions, in order to be permissible and for the purpose of earning </a:t>
            </a:r>
            <a:r>
              <a:rPr lang="en-US" sz="2000" dirty="0" smtClean="0">
                <a:solidFill>
                  <a:schemeClr val="tx1"/>
                </a:solidFill>
              </a:rPr>
              <a:t>profit, should </a:t>
            </a:r>
            <a:r>
              <a:rPr lang="en-US" sz="2000" dirty="0">
                <a:solidFill>
                  <a:schemeClr val="tx1"/>
                </a:solidFill>
              </a:rPr>
              <a:t>be associated with tangible real assets. In the Islamic framework, money itself is </a:t>
            </a:r>
            <a:r>
              <a:rPr lang="en-US" sz="2000" dirty="0" smtClean="0">
                <a:solidFill>
                  <a:schemeClr val="tx1"/>
                </a:solidFill>
              </a:rPr>
              <a:t>not recognized </a:t>
            </a:r>
            <a:r>
              <a:rPr lang="en-US" sz="2000" dirty="0">
                <a:solidFill>
                  <a:schemeClr val="tx1"/>
                </a:solidFill>
              </a:rPr>
              <a:t>as capital, and as such it cannot earn a profit in itself. The provider of funds is </a:t>
            </a:r>
            <a:r>
              <a:rPr lang="en-US" sz="2000" dirty="0" smtClean="0">
                <a:solidFill>
                  <a:schemeClr val="tx1"/>
                </a:solidFill>
              </a:rPr>
              <a:t>an entrepreneur </a:t>
            </a:r>
            <a:r>
              <a:rPr lang="en-US" sz="2000" dirty="0">
                <a:solidFill>
                  <a:schemeClr val="tx1"/>
                </a:solidFill>
              </a:rPr>
              <a:t>as well. He will get a profit/loss for his capital and a wage/remuneration for </a:t>
            </a:r>
            <a:r>
              <a:rPr lang="en-US" sz="2000" dirty="0" smtClean="0">
                <a:solidFill>
                  <a:schemeClr val="tx1"/>
                </a:solidFill>
              </a:rPr>
              <a:t>his entrepreneurship/</a:t>
            </a:r>
            <a:r>
              <a:rPr lang="en-US" sz="2000" dirty="0" err="1" smtClean="0">
                <a:solidFill>
                  <a:schemeClr val="tx1"/>
                </a:solidFill>
              </a:rPr>
              <a:t>labour</a:t>
            </a:r>
            <a:r>
              <a:rPr lang="en-US" sz="2000" dirty="0" smtClean="0">
                <a:solidFill>
                  <a:schemeClr val="tx1"/>
                </a:solidFill>
              </a:rPr>
              <a:t>. </a:t>
            </a:r>
            <a:r>
              <a:rPr lang="en-US" sz="2000" dirty="0">
                <a:solidFill>
                  <a:schemeClr val="tx1"/>
                </a:solidFill>
              </a:rPr>
              <a:t>If he does not manage the business himself and provides </a:t>
            </a:r>
            <a:r>
              <a:rPr lang="en-US" sz="2000" dirty="0" smtClean="0">
                <a:solidFill>
                  <a:schemeClr val="tx1"/>
                </a:solidFill>
              </a:rPr>
              <a:t>capital to </a:t>
            </a:r>
            <a:r>
              <a:rPr lang="en-US" sz="2000" dirty="0">
                <a:solidFill>
                  <a:schemeClr val="tx1"/>
                </a:solidFill>
              </a:rPr>
              <a:t>any other individual/group of individuals for any business, he will have a share in </a:t>
            </a:r>
            <a:r>
              <a:rPr lang="en-US" sz="2000" dirty="0" smtClean="0">
                <a:solidFill>
                  <a:schemeClr val="tx1"/>
                </a:solidFill>
              </a:rPr>
              <a:t>the profit </a:t>
            </a:r>
            <a:r>
              <a:rPr lang="en-US" sz="2000" dirty="0">
                <a:solidFill>
                  <a:schemeClr val="tx1"/>
                </a:solidFill>
              </a:rPr>
              <a:t>while the manager of the business will get “wages” in the form of a share in the </a:t>
            </a:r>
            <a:r>
              <a:rPr lang="en-US" sz="2000" dirty="0" smtClean="0">
                <a:solidFill>
                  <a:schemeClr val="tx1"/>
                </a:solidFill>
              </a:rPr>
              <a:t>profit. But </a:t>
            </a:r>
            <a:r>
              <a:rPr lang="en-US" sz="2000" dirty="0">
                <a:solidFill>
                  <a:schemeClr val="tx1"/>
                </a:solidFill>
              </a:rPr>
              <a:t>if the business suffers a loss, the capital owner will bear the loss while the </a:t>
            </a:r>
            <a:r>
              <a:rPr lang="en-US" sz="2000" dirty="0" smtClean="0">
                <a:solidFill>
                  <a:schemeClr val="tx1"/>
                </a:solidFill>
              </a:rPr>
              <a:t>manager’s </a:t>
            </a:r>
            <a:r>
              <a:rPr lang="en-US" sz="2000" dirty="0" err="1" smtClean="0">
                <a:solidFill>
                  <a:schemeClr val="tx1"/>
                </a:solidFill>
              </a:rPr>
              <a:t>labour</a:t>
            </a:r>
            <a:r>
              <a:rPr lang="en-US" sz="2000" dirty="0" smtClean="0">
                <a:solidFill>
                  <a:schemeClr val="tx1"/>
                </a:solidFill>
              </a:rPr>
              <a:t> </a:t>
            </a:r>
            <a:r>
              <a:rPr lang="en-US" sz="2000" dirty="0">
                <a:solidFill>
                  <a:schemeClr val="tx1"/>
                </a:solidFill>
              </a:rPr>
              <a:t>will go wasted.</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smtClean="0">
                <a:solidFill>
                  <a:schemeClr val="tx1"/>
                </a:solidFill>
              </a:rPr>
              <a:t>Thus, earning of profit, depending upon the outcome of the business, is permissible. Keeping in mind this principle, it can be said that one can earn profit on his investment or financing but that has to be related to certain assets exposed to direct or indirect business risk. </a:t>
            </a:r>
          </a:p>
          <a:p>
            <a:pPr algn="just"/>
            <a:r>
              <a:rPr lang="en-US" sz="2000" b="1" i="1" dirty="0" smtClean="0">
                <a:solidFill>
                  <a:schemeClr val="tx1"/>
                </a:solidFill>
              </a:rPr>
              <a:t>All pre fixed returns are not </a:t>
            </a:r>
            <a:r>
              <a:rPr lang="en-US" sz="2000" b="1" i="1" dirty="0" err="1" smtClean="0">
                <a:solidFill>
                  <a:schemeClr val="tx1"/>
                </a:solidFill>
              </a:rPr>
              <a:t>Riba</a:t>
            </a:r>
            <a:r>
              <a:rPr lang="en-US" sz="2000" b="1" i="1" dirty="0" smtClean="0">
                <a:solidFill>
                  <a:schemeClr val="tx1"/>
                </a:solidFill>
              </a:rPr>
              <a:t>-</a:t>
            </a:r>
          </a:p>
          <a:p>
            <a:pPr algn="just"/>
            <a:r>
              <a:rPr lang="en-US" sz="2000" dirty="0" smtClean="0">
                <a:solidFill>
                  <a:schemeClr val="tx1"/>
                </a:solidFill>
              </a:rPr>
              <a:t>It is also not necessary for the sake of </a:t>
            </a:r>
            <a:r>
              <a:rPr lang="en-US" sz="2000" dirty="0" err="1" smtClean="0">
                <a:solidFill>
                  <a:schemeClr val="tx1"/>
                </a:solidFill>
              </a:rPr>
              <a:t>Shar¯i´ah</a:t>
            </a:r>
            <a:r>
              <a:rPr lang="en-US" sz="2000" dirty="0" smtClean="0">
                <a:solidFill>
                  <a:schemeClr val="tx1"/>
                </a:solidFill>
              </a:rPr>
              <a:t> compliance that income from any investment/ transaction should be variable. In a number of structures it could be fixed and even then </a:t>
            </a:r>
            <a:r>
              <a:rPr lang="en-US" sz="2000" dirty="0" err="1" smtClean="0">
                <a:solidFill>
                  <a:schemeClr val="tx1"/>
                </a:solidFill>
              </a:rPr>
              <a:t>Shar¯i´ah</a:t>
            </a:r>
            <a:r>
              <a:rPr lang="en-US" sz="2000" dirty="0" smtClean="0">
                <a:solidFill>
                  <a:schemeClr val="tx1"/>
                </a:solidFill>
              </a:rPr>
              <a:t> compliant. </a:t>
            </a:r>
          </a:p>
          <a:p>
            <a:pPr algn="just"/>
            <a:r>
              <a:rPr lang="en-US" sz="2000" dirty="0">
                <a:solidFill>
                  <a:schemeClr val="tx1"/>
                </a:solidFill>
              </a:rPr>
              <a:t>To ascertain the </a:t>
            </a:r>
            <a:r>
              <a:rPr lang="en-US" sz="2000" dirty="0" err="1">
                <a:solidFill>
                  <a:schemeClr val="tx1"/>
                </a:solidFill>
              </a:rPr>
              <a:t>Shar¯ı´ah</a:t>
            </a:r>
            <a:r>
              <a:rPr lang="en-US" sz="2000" dirty="0">
                <a:solidFill>
                  <a:schemeClr val="tx1"/>
                </a:solidFill>
              </a:rPr>
              <a:t> position of any types of transaction, we will have to look at </a:t>
            </a:r>
            <a:r>
              <a:rPr lang="en-US" sz="2000" dirty="0" smtClean="0">
                <a:solidFill>
                  <a:schemeClr val="tx1"/>
                </a:solidFill>
              </a:rPr>
              <a:t>their nature</a:t>
            </a:r>
            <a:r>
              <a:rPr lang="en-US" sz="2000" dirty="0">
                <a:solidFill>
                  <a:schemeClr val="tx1"/>
                </a:solidFill>
              </a:rPr>
              <a:t>. If it is a loan or a credit transaction culminating in a debt, such loans/debts </a:t>
            </a:r>
            <a:r>
              <a:rPr lang="en-US" sz="2000" dirty="0" smtClean="0">
                <a:solidFill>
                  <a:schemeClr val="tx1"/>
                </a:solidFill>
              </a:rPr>
              <a:t>cannot fetch </a:t>
            </a:r>
            <a:r>
              <a:rPr lang="en-US" sz="2000" dirty="0">
                <a:solidFill>
                  <a:schemeClr val="tx1"/>
                </a:solidFill>
              </a:rPr>
              <a:t>any increase whatsoever. In the sale of goods or their usufructs, however, one can </a:t>
            </a:r>
            <a:r>
              <a:rPr lang="en-US" sz="2000" dirty="0" smtClean="0">
                <a:solidFill>
                  <a:schemeClr val="tx1"/>
                </a:solidFill>
              </a:rPr>
              <a:t>make a </a:t>
            </a:r>
            <a:r>
              <a:rPr lang="en-US" sz="2000" dirty="0">
                <a:solidFill>
                  <a:schemeClr val="tx1"/>
                </a:solidFill>
              </a:rPr>
              <a:t>profit as per the rules of the </a:t>
            </a:r>
            <a:r>
              <a:rPr lang="en-US" sz="2000" dirty="0" err="1">
                <a:solidFill>
                  <a:schemeClr val="tx1"/>
                </a:solidFill>
              </a:rPr>
              <a:t>Shar¯ı´ah</a:t>
            </a:r>
            <a:r>
              <a:rPr lang="en-US" sz="2000" dirty="0">
                <a:solidFill>
                  <a:schemeClr val="tx1"/>
                </a:solidFill>
              </a:rPr>
              <a:t> relating to the respective transactions. In trade, </a:t>
            </a:r>
            <a:r>
              <a:rPr lang="en-US" sz="2000" dirty="0" smtClean="0">
                <a:solidFill>
                  <a:schemeClr val="tx1"/>
                </a:solidFill>
              </a:rPr>
              <a:t>a person </a:t>
            </a:r>
            <a:r>
              <a:rPr lang="en-US" sz="2000" dirty="0">
                <a:solidFill>
                  <a:schemeClr val="tx1"/>
                </a:solidFill>
              </a:rPr>
              <a:t>can sell any commodity, not including money, for one price on a cash-and-carry </a:t>
            </a:r>
            <a:r>
              <a:rPr lang="en-US" sz="2000" dirty="0" smtClean="0">
                <a:solidFill>
                  <a:schemeClr val="tx1"/>
                </a:solidFill>
              </a:rPr>
              <a:t>basis and </a:t>
            </a:r>
            <a:r>
              <a:rPr lang="en-US" sz="2000" dirty="0">
                <a:solidFill>
                  <a:schemeClr val="tx1"/>
                </a:solidFill>
              </a:rPr>
              <a:t>for a higher price on a deferred payment basis.</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money, for one price on a cash-and-carry </a:t>
            </a:r>
            <a:r>
              <a:rPr lang="en-US" sz="2000" dirty="0" smtClean="0">
                <a:solidFill>
                  <a:schemeClr val="tx1"/>
                </a:solidFill>
              </a:rPr>
              <a:t>basis and </a:t>
            </a:r>
            <a:r>
              <a:rPr lang="en-US" sz="2000" dirty="0">
                <a:solidFill>
                  <a:schemeClr val="tx1"/>
                </a:solidFill>
              </a:rPr>
              <a:t>for a higher price on a deferred payment basis. Cash or credit prices in the market </a:t>
            </a:r>
            <a:r>
              <a:rPr lang="en-US" sz="2000" dirty="0" smtClean="0">
                <a:solidFill>
                  <a:schemeClr val="tx1"/>
                </a:solidFill>
              </a:rPr>
              <a:t>should be </a:t>
            </a:r>
            <a:r>
              <a:rPr lang="en-US" sz="2000" dirty="0">
                <a:solidFill>
                  <a:schemeClr val="tx1"/>
                </a:solidFill>
              </a:rPr>
              <a:t>determined by market forces. However, this is subject to certain conditions, the </a:t>
            </a:r>
            <a:r>
              <a:rPr lang="en-US" sz="2000" dirty="0" err="1" smtClean="0">
                <a:solidFill>
                  <a:schemeClr val="tx1"/>
                </a:solidFill>
              </a:rPr>
              <a:t>fulfilment</a:t>
            </a:r>
            <a:r>
              <a:rPr lang="en-US" sz="2000" dirty="0" smtClean="0">
                <a:solidFill>
                  <a:schemeClr val="tx1"/>
                </a:solidFill>
              </a:rPr>
              <a:t> of </a:t>
            </a:r>
            <a:r>
              <a:rPr lang="en-US" sz="2000" dirty="0">
                <a:solidFill>
                  <a:schemeClr val="tx1"/>
                </a:solidFill>
              </a:rPr>
              <a:t>which is necessary to differentiate between interest and legitimate profit. The </a:t>
            </a:r>
            <a:r>
              <a:rPr lang="en-US" sz="2000" dirty="0" smtClean="0">
                <a:solidFill>
                  <a:schemeClr val="tx1"/>
                </a:solidFill>
              </a:rPr>
              <a:t>following points </a:t>
            </a:r>
            <a:r>
              <a:rPr lang="en-US" sz="2000" dirty="0">
                <a:solidFill>
                  <a:schemeClr val="tx1"/>
                </a:solidFill>
              </a:rPr>
              <a:t>may be kept in mind to differentiate various transactions in terms of deciding </a:t>
            </a:r>
            <a:r>
              <a:rPr lang="en-US" sz="2000" dirty="0" smtClean="0">
                <a:solidFill>
                  <a:schemeClr val="tx1"/>
                </a:solidFill>
              </a:rPr>
              <a:t>their permissibility </a:t>
            </a:r>
            <a:r>
              <a:rPr lang="en-US" sz="2000" dirty="0">
                <a:solidFill>
                  <a:schemeClr val="tx1"/>
                </a:solidFill>
              </a:rPr>
              <a:t>or otherwise</a:t>
            </a:r>
            <a:r>
              <a:rPr lang="en-US" sz="2000" dirty="0" smtClean="0">
                <a:solidFill>
                  <a:schemeClr val="tx1"/>
                </a:solidFill>
              </a:rPr>
              <a:t>:</a:t>
            </a:r>
          </a:p>
          <a:p>
            <a:pPr marL="457200" indent="-457200" algn="just">
              <a:buFont typeface="+mj-lt"/>
              <a:buAutoNum type="arabicPeriod"/>
            </a:pPr>
            <a:r>
              <a:rPr lang="en-US" sz="2000" dirty="0" err="1">
                <a:solidFill>
                  <a:schemeClr val="tx1"/>
                </a:solidFill>
              </a:rPr>
              <a:t>Bai</a:t>
            </a:r>
            <a:r>
              <a:rPr lang="en-US" sz="2000" dirty="0">
                <a:solidFill>
                  <a:schemeClr val="tx1"/>
                </a:solidFill>
              </a:rPr>
              <a:t>‘ (sale/purchase of goods) means the definite transfer of ownership of goods to </a:t>
            </a:r>
            <a:r>
              <a:rPr lang="en-US" sz="2000" dirty="0" smtClean="0">
                <a:solidFill>
                  <a:schemeClr val="tx1"/>
                </a:solidFill>
              </a:rPr>
              <a:t>the buyer </a:t>
            </a:r>
            <a:r>
              <a:rPr lang="en-US" sz="2000" dirty="0">
                <a:solidFill>
                  <a:schemeClr val="tx1"/>
                </a:solidFill>
              </a:rPr>
              <a:t>against the payment of a price that can be on the spot, delayed (in a credit </a:t>
            </a:r>
            <a:r>
              <a:rPr lang="en-US" sz="2000" dirty="0" smtClean="0">
                <a:solidFill>
                  <a:schemeClr val="tx1"/>
                </a:solidFill>
              </a:rPr>
              <a:t>sale) or </a:t>
            </a:r>
            <a:r>
              <a:rPr lang="en-US" sz="2000" dirty="0">
                <a:solidFill>
                  <a:schemeClr val="tx1"/>
                </a:solidFill>
              </a:rPr>
              <a:t>in advance (in Salam). The risk and reward relating to the sold goods will belong </a:t>
            </a:r>
            <a:r>
              <a:rPr lang="en-US" sz="2000" dirty="0" smtClean="0">
                <a:solidFill>
                  <a:schemeClr val="tx1"/>
                </a:solidFill>
              </a:rPr>
              <a:t>to the </a:t>
            </a:r>
            <a:r>
              <a:rPr lang="en-US" sz="2000" dirty="0">
                <a:solidFill>
                  <a:schemeClr val="tx1"/>
                </a:solidFill>
              </a:rPr>
              <a:t>buyer, who will be required to pay the price irrespective of the manner in which </a:t>
            </a:r>
            <a:r>
              <a:rPr lang="en-US" sz="2000" dirty="0" smtClean="0">
                <a:solidFill>
                  <a:schemeClr val="tx1"/>
                </a:solidFill>
              </a:rPr>
              <a:t>he has </a:t>
            </a:r>
            <a:r>
              <a:rPr lang="en-US" sz="2000" dirty="0">
                <a:solidFill>
                  <a:schemeClr val="tx1"/>
                </a:solidFill>
              </a:rPr>
              <a:t>used them or the profit/loss to him in business</a:t>
            </a:r>
            <a:r>
              <a:rPr lang="en-US" sz="2000" dirty="0" smtClean="0">
                <a:solidFill>
                  <a:schemeClr val="tx1"/>
                </a:solidFill>
              </a:rPr>
              <a:t>. </a:t>
            </a:r>
            <a:r>
              <a:rPr lang="en-US" sz="2000" dirty="0">
                <a:solidFill>
                  <a:schemeClr val="tx1"/>
                </a:solidFill>
              </a:rPr>
              <a:t>As such, Islamic banks will have </a:t>
            </a:r>
            <a:r>
              <a:rPr lang="en-US" sz="2000" dirty="0" smtClean="0">
                <a:solidFill>
                  <a:schemeClr val="tx1"/>
                </a:solidFill>
              </a:rPr>
              <a:t>no recourse </a:t>
            </a:r>
            <a:r>
              <a:rPr lang="en-US" sz="2000" dirty="0">
                <a:solidFill>
                  <a:schemeClr val="tx1"/>
                </a:solidFill>
              </a:rPr>
              <a:t>to the sold goods for the purpose of </a:t>
            </a:r>
            <a:r>
              <a:rPr lang="en-US" sz="2000" dirty="0" err="1">
                <a:solidFill>
                  <a:schemeClr val="tx1"/>
                </a:solidFill>
              </a:rPr>
              <a:t>Murabaha</a:t>
            </a:r>
            <a:r>
              <a:rPr lang="en-US" sz="2000" dirty="0">
                <a:solidFill>
                  <a:schemeClr val="tx1"/>
                </a:solidFill>
              </a:rPr>
              <a:t> rollover. The banks price </a:t>
            </a:r>
            <a:r>
              <a:rPr lang="en-US" sz="2000" dirty="0" smtClean="0">
                <a:solidFill>
                  <a:schemeClr val="tx1"/>
                </a:solidFill>
              </a:rPr>
              <a:t>the goods </a:t>
            </a:r>
            <a:r>
              <a:rPr lang="en-US" sz="2000" dirty="0">
                <a:solidFill>
                  <a:schemeClr val="tx1"/>
                </a:solidFill>
              </a:rPr>
              <a:t>and the debt is created; now the goods belong to their clients, they have no </a:t>
            </a:r>
            <a:r>
              <a:rPr lang="en-US" sz="2000" dirty="0" smtClean="0">
                <a:solidFill>
                  <a:schemeClr val="tx1"/>
                </a:solidFill>
              </a:rPr>
              <a:t>right to </a:t>
            </a:r>
            <a:r>
              <a:rPr lang="en-US" sz="2000" dirty="0">
                <a:solidFill>
                  <a:schemeClr val="tx1"/>
                </a:solidFill>
              </a:rPr>
              <a:t>re-price them.</a:t>
            </a:r>
            <a:endParaRPr lang="en-US" sz="2000" dirty="0" smtClean="0">
              <a:solidFill>
                <a:schemeClr val="tx1"/>
              </a:solidFill>
            </a:endParaRPr>
          </a:p>
          <a:p>
            <a:pPr marL="457200" indent="-457200" algn="just"/>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a:t>
            </a:r>
            <a:r>
              <a:rPr lang="en-US" sz="2000" dirty="0" err="1" smtClean="0">
                <a:solidFill>
                  <a:schemeClr val="tx1"/>
                </a:solidFill>
              </a:rPr>
              <a:t>Hibah</a:t>
            </a:r>
            <a:r>
              <a:rPr lang="en-US" sz="2000" dirty="0" smtClean="0">
                <a:solidFill>
                  <a:schemeClr val="tx1"/>
                </a:solidFill>
              </a:rPr>
              <a:t> </a:t>
            </a:r>
            <a:r>
              <a:rPr lang="en-US" sz="2000" dirty="0">
                <a:solidFill>
                  <a:schemeClr val="tx1"/>
                </a:solidFill>
              </a:rPr>
              <a:t>(gift) means the permanent transfer of ownership of assets free of any </a:t>
            </a:r>
            <a:r>
              <a:rPr lang="en-US" sz="2000" dirty="0" smtClean="0">
                <a:solidFill>
                  <a:schemeClr val="tx1"/>
                </a:solidFill>
              </a:rPr>
              <a:t>payment. After </a:t>
            </a:r>
            <a:r>
              <a:rPr lang="en-US" sz="2000" dirty="0">
                <a:solidFill>
                  <a:schemeClr val="tx1"/>
                </a:solidFill>
              </a:rPr>
              <a:t>having given a gift, one cannot take it back except with the consent of the </a:t>
            </a:r>
            <a:r>
              <a:rPr lang="en-US" sz="2000" dirty="0" smtClean="0">
                <a:solidFill>
                  <a:schemeClr val="tx1"/>
                </a:solidFill>
              </a:rPr>
              <a:t>person to </a:t>
            </a:r>
            <a:r>
              <a:rPr lang="en-US" sz="2000" dirty="0">
                <a:solidFill>
                  <a:schemeClr val="tx1"/>
                </a:solidFill>
              </a:rPr>
              <a:t>whom the gift was given.</a:t>
            </a:r>
          </a:p>
          <a:p>
            <a:pPr marL="457200" indent="-457200" algn="just">
              <a:buAutoNum type="arabicPeriod" startAt="2"/>
            </a:pPr>
            <a:r>
              <a:rPr lang="en-US" sz="2000" dirty="0" err="1" smtClean="0">
                <a:solidFill>
                  <a:schemeClr val="tx1"/>
                </a:solidFill>
              </a:rPr>
              <a:t>Riba</a:t>
            </a:r>
            <a:r>
              <a:rPr lang="en-US" sz="2000" dirty="0" smtClean="0">
                <a:solidFill>
                  <a:schemeClr val="tx1"/>
                </a:solidFill>
              </a:rPr>
              <a:t> </a:t>
            </a:r>
            <a:r>
              <a:rPr lang="en-US" sz="2000" dirty="0">
                <a:solidFill>
                  <a:schemeClr val="tx1"/>
                </a:solidFill>
              </a:rPr>
              <a:t>(Al-</a:t>
            </a:r>
            <a:r>
              <a:rPr lang="en-US" sz="2000" dirty="0" err="1">
                <a:solidFill>
                  <a:schemeClr val="tx1"/>
                </a:solidFill>
              </a:rPr>
              <a:t>Nasiah</a:t>
            </a:r>
            <a:r>
              <a:rPr lang="en-US" sz="2000" dirty="0">
                <a:solidFill>
                  <a:schemeClr val="tx1"/>
                </a:solidFill>
              </a:rPr>
              <a:t>) means giving something or money temporarily to others’ </a:t>
            </a:r>
            <a:r>
              <a:rPr lang="en-US" sz="2000" dirty="0" smtClean="0">
                <a:solidFill>
                  <a:schemeClr val="tx1"/>
                </a:solidFill>
              </a:rPr>
              <a:t>ownership against </a:t>
            </a:r>
            <a:r>
              <a:rPr lang="en-US" sz="2000" dirty="0">
                <a:solidFill>
                  <a:schemeClr val="tx1"/>
                </a:solidFill>
              </a:rPr>
              <a:t>payment; this involves interest and is therefore prohibited. If this temporary </a:t>
            </a:r>
            <a:r>
              <a:rPr lang="en-US" sz="2000" dirty="0" smtClean="0">
                <a:solidFill>
                  <a:schemeClr val="tx1"/>
                </a:solidFill>
              </a:rPr>
              <a:t>transfer of </a:t>
            </a:r>
            <a:r>
              <a:rPr lang="en-US" sz="2000" dirty="0">
                <a:solidFill>
                  <a:schemeClr val="tx1"/>
                </a:solidFill>
              </a:rPr>
              <a:t>ownership of goods/assets is free of any payment, it is called </a:t>
            </a:r>
            <a:r>
              <a:rPr lang="en-US" sz="2000" dirty="0" err="1">
                <a:solidFill>
                  <a:schemeClr val="tx1"/>
                </a:solidFill>
              </a:rPr>
              <a:t>Qard</a:t>
            </a:r>
            <a:r>
              <a:rPr lang="en-US" sz="2000" dirty="0">
                <a:solidFill>
                  <a:schemeClr val="tx1"/>
                </a:solidFill>
              </a:rPr>
              <a:t> al </a:t>
            </a:r>
            <a:r>
              <a:rPr lang="en-US" sz="2000" dirty="0" err="1" smtClean="0">
                <a:solidFill>
                  <a:schemeClr val="tx1"/>
                </a:solidFill>
              </a:rPr>
              <a:t>Hasan</a:t>
            </a:r>
            <a:r>
              <a:rPr lang="en-US" sz="2000" dirty="0" smtClean="0">
                <a:solidFill>
                  <a:schemeClr val="tx1"/>
                </a:solidFill>
              </a:rPr>
              <a:t>/</a:t>
            </a:r>
            <a:r>
              <a:rPr lang="en-US" sz="2000" dirty="0" err="1" smtClean="0">
                <a:solidFill>
                  <a:schemeClr val="tx1"/>
                </a:solidFill>
              </a:rPr>
              <a:t>Tabarru</a:t>
            </a:r>
            <a:r>
              <a:rPr lang="en-US" sz="2000" dirty="0" smtClean="0">
                <a:solidFill>
                  <a:schemeClr val="tx1"/>
                </a:solidFill>
              </a:rPr>
              <a:t>‘ and </a:t>
            </a:r>
            <a:r>
              <a:rPr lang="en-US" sz="2000" dirty="0">
                <a:solidFill>
                  <a:schemeClr val="tx1"/>
                </a:solidFill>
              </a:rPr>
              <a:t>Islam encourages this </a:t>
            </a:r>
            <a:r>
              <a:rPr lang="en-US" sz="2000" dirty="0" smtClean="0">
                <a:solidFill>
                  <a:schemeClr val="tx1"/>
                </a:solidFill>
              </a:rPr>
              <a:t>activity.</a:t>
            </a:r>
          </a:p>
          <a:p>
            <a:pPr marL="457200" indent="-457200" algn="just">
              <a:buAutoNum type="arabicPeriod" startAt="2"/>
            </a:pPr>
            <a:r>
              <a:rPr lang="en-US" sz="2000" dirty="0" err="1" smtClean="0">
                <a:solidFill>
                  <a:schemeClr val="tx1"/>
                </a:solidFill>
              </a:rPr>
              <a:t>Ijarah</a:t>
            </a:r>
            <a:r>
              <a:rPr lang="en-US" sz="2000" dirty="0" smtClean="0">
                <a:solidFill>
                  <a:schemeClr val="tx1"/>
                </a:solidFill>
              </a:rPr>
              <a:t> </a:t>
            </a:r>
            <a:r>
              <a:rPr lang="en-US" sz="2000" dirty="0">
                <a:solidFill>
                  <a:schemeClr val="tx1"/>
                </a:solidFill>
              </a:rPr>
              <a:t>refers to the transfer of the usufruct of assets against payment of rent. Rental </a:t>
            </a:r>
            <a:r>
              <a:rPr lang="en-US" sz="2000" dirty="0" smtClean="0">
                <a:solidFill>
                  <a:schemeClr val="tx1"/>
                </a:solidFill>
              </a:rPr>
              <a:t>is allowed </a:t>
            </a:r>
            <a:r>
              <a:rPr lang="en-US" sz="2000" dirty="0">
                <a:solidFill>
                  <a:schemeClr val="tx1"/>
                </a:solidFill>
              </a:rPr>
              <a:t>subject to the condition that the </a:t>
            </a:r>
            <a:r>
              <a:rPr lang="en-US" sz="2000" dirty="0" err="1">
                <a:solidFill>
                  <a:schemeClr val="tx1"/>
                </a:solidFill>
              </a:rPr>
              <a:t>lessor</a:t>
            </a:r>
            <a:r>
              <a:rPr lang="en-US" sz="2000" dirty="0">
                <a:solidFill>
                  <a:schemeClr val="tx1"/>
                </a:solidFill>
              </a:rPr>
              <a:t> bears the risk and expenses relating </a:t>
            </a:r>
            <a:r>
              <a:rPr lang="en-US" sz="2000" dirty="0" smtClean="0">
                <a:solidFill>
                  <a:schemeClr val="tx1"/>
                </a:solidFill>
              </a:rPr>
              <a:t>to ownership </a:t>
            </a:r>
            <a:r>
              <a:rPr lang="en-US" sz="2000" dirty="0">
                <a:solidFill>
                  <a:schemeClr val="tx1"/>
                </a:solidFill>
              </a:rPr>
              <a:t>of the leased asset. There should be no confusion in this regard about </a:t>
            </a:r>
            <a:r>
              <a:rPr lang="en-US" sz="2000" dirty="0" smtClean="0">
                <a:solidFill>
                  <a:schemeClr val="tx1"/>
                </a:solidFill>
              </a:rPr>
              <a:t>interest vis-à-vis </a:t>
            </a:r>
            <a:r>
              <a:rPr lang="en-US" sz="2000" dirty="0">
                <a:solidFill>
                  <a:schemeClr val="tx1"/>
                </a:solidFill>
              </a:rPr>
              <a:t>the concept of rent in </a:t>
            </a:r>
            <a:r>
              <a:rPr lang="en-US" sz="2000" dirty="0" err="1">
                <a:solidFill>
                  <a:schemeClr val="tx1"/>
                </a:solidFill>
              </a:rPr>
              <a:t>Ijarah</a:t>
            </a:r>
            <a:r>
              <a:rPr lang="en-US" sz="2000" dirty="0">
                <a:solidFill>
                  <a:schemeClr val="tx1"/>
                </a:solidFill>
              </a:rPr>
              <a:t> (leasing). It might be argued, for example, that </a:t>
            </a:r>
            <a:r>
              <a:rPr lang="en-US" sz="2000" dirty="0" smtClean="0">
                <a:solidFill>
                  <a:schemeClr val="tx1"/>
                </a:solidFill>
              </a:rPr>
              <a:t>as per </a:t>
            </a:r>
            <a:r>
              <a:rPr lang="en-US" sz="2000" dirty="0">
                <a:solidFill>
                  <a:schemeClr val="tx1"/>
                </a:solidFill>
              </a:rPr>
              <a:t>approved </a:t>
            </a:r>
            <a:r>
              <a:rPr lang="en-US" sz="2000" dirty="0" err="1">
                <a:solidFill>
                  <a:schemeClr val="tx1"/>
                </a:solidFill>
              </a:rPr>
              <a:t>Shar¯ı´ah</a:t>
            </a:r>
            <a:r>
              <a:rPr lang="en-US" sz="2000" dirty="0">
                <a:solidFill>
                  <a:schemeClr val="tx1"/>
                </a:solidFill>
              </a:rPr>
              <a:t> principles, predetermined rent including a time value of </a:t>
            </a:r>
            <a:r>
              <a:rPr lang="en-US" sz="2000" dirty="0" smtClean="0">
                <a:solidFill>
                  <a:schemeClr val="tx1"/>
                </a:solidFill>
              </a:rPr>
              <a:t>money is </a:t>
            </a:r>
            <a:r>
              <a:rPr lang="en-US" sz="2000" dirty="0">
                <a:solidFill>
                  <a:schemeClr val="tx1"/>
                </a:solidFill>
              </a:rPr>
              <a:t>allowed; therefore, a predetermined time value of money in loans/debts should </a:t>
            </a:r>
            <a:r>
              <a:rPr lang="en-US" sz="2000" dirty="0" smtClean="0">
                <a:solidFill>
                  <a:schemeClr val="tx1"/>
                </a:solidFill>
              </a:rPr>
              <a:t>also be </a:t>
            </a:r>
            <a:r>
              <a:rPr lang="en-US" sz="2000" dirty="0">
                <a:solidFill>
                  <a:schemeClr val="tx1"/>
                </a:solidFill>
              </a:rPr>
              <a:t>permitted by analogy.</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This argument does not have any substantive basis. The rent in leasing is calculated on the basis of the capacity of the asset to give usufruct, which is, in principle, uncertain. Hence, it remains uncertain how much time value of money is actually realized until the asset has completed its economic life. The </a:t>
            </a:r>
            <a:r>
              <a:rPr lang="en-US" sz="2000" dirty="0" err="1" smtClean="0">
                <a:solidFill>
                  <a:schemeClr val="tx1"/>
                </a:solidFill>
              </a:rPr>
              <a:t>lessor</a:t>
            </a:r>
            <a:r>
              <a:rPr lang="en-US" sz="2000" dirty="0" smtClean="0">
                <a:solidFill>
                  <a:schemeClr val="tx1"/>
                </a:solidFill>
              </a:rPr>
              <a:t>, as owner of the leased assets, is also the owner of the risk and reward associated with that asset. Further, anything which cannot be used without consuming its corpus during its use cannot be leased out, like money, yarn, edibles, fuel, etc., because when an asset no longer exists, how can the </a:t>
            </a:r>
            <a:r>
              <a:rPr lang="en-US" sz="2000" dirty="0" err="1" smtClean="0">
                <a:solidFill>
                  <a:schemeClr val="tx1"/>
                </a:solidFill>
              </a:rPr>
              <a:t>lessor</a:t>
            </a:r>
            <a:r>
              <a:rPr lang="en-US" sz="2000" dirty="0" smtClean="0">
                <a:solidFill>
                  <a:schemeClr val="tx1"/>
                </a:solidFill>
              </a:rPr>
              <a:t> bear the ownership-related risk? All such things/assets, the corpus of which is not consumed with their use, can be leased out against fixed rentals. As such, one can lease out his asset to others for use against fixed/stipulated rental(s). While </a:t>
            </a:r>
            <a:r>
              <a:rPr lang="en-US" sz="2000" dirty="0" err="1" smtClean="0">
                <a:solidFill>
                  <a:schemeClr val="tx1"/>
                </a:solidFill>
              </a:rPr>
              <a:t>aeroplanes</a:t>
            </a:r>
            <a:r>
              <a:rPr lang="en-US" sz="2000" dirty="0" smtClean="0">
                <a:solidFill>
                  <a:schemeClr val="tx1"/>
                </a:solidFill>
              </a:rPr>
              <a:t>, ships, houses, motor vehicles, etc. can be leased out against </a:t>
            </a:r>
            <a:r>
              <a:rPr lang="en-US" sz="2000" dirty="0">
                <a:solidFill>
                  <a:schemeClr val="tx1"/>
                </a:solidFill>
              </a:rPr>
              <a:t>fixed rentals, money/goods representing monetary units, edible items, petrol, etc. </a:t>
            </a:r>
            <a:r>
              <a:rPr lang="en-US" sz="2000" dirty="0" smtClean="0">
                <a:solidFill>
                  <a:schemeClr val="tx1"/>
                </a:solidFill>
              </a:rPr>
              <a:t>cannot be </a:t>
            </a:r>
            <a:r>
              <a:rPr lang="en-US" sz="2000" dirty="0">
                <a:solidFill>
                  <a:schemeClr val="tx1"/>
                </a:solidFill>
              </a:rPr>
              <a:t>leased out; such items can be sold/bought or loaned and in the latter case exactly </a:t>
            </a:r>
            <a:r>
              <a:rPr lang="en-US" sz="2000" dirty="0" smtClean="0">
                <a:solidFill>
                  <a:schemeClr val="tx1"/>
                </a:solidFill>
              </a:rPr>
              <a:t>their like </a:t>
            </a:r>
            <a:r>
              <a:rPr lang="en-US" sz="2000" dirty="0">
                <a:solidFill>
                  <a:schemeClr val="tx1"/>
                </a:solidFill>
              </a:rPr>
              <a:t>has to be given back or repaid.</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The above discussion implies that Islamic banks can charge a fixed profit if they </a:t>
            </a:r>
            <a:r>
              <a:rPr lang="en-US" sz="2000" dirty="0" smtClean="0">
                <a:solidFill>
                  <a:schemeClr val="tx1"/>
                </a:solidFill>
              </a:rPr>
              <a:t>engage in </a:t>
            </a:r>
            <a:r>
              <a:rPr lang="en-US" sz="2000" dirty="0">
                <a:solidFill>
                  <a:schemeClr val="tx1"/>
                </a:solidFill>
              </a:rPr>
              <a:t>trading and leasing. In loaning, however, or in the case of any debt or receivable </a:t>
            </a:r>
            <a:r>
              <a:rPr lang="en-US" sz="2000" dirty="0" smtClean="0">
                <a:solidFill>
                  <a:schemeClr val="tx1"/>
                </a:solidFill>
              </a:rPr>
              <a:t>emerging from </a:t>
            </a:r>
            <a:r>
              <a:rPr lang="en-US" sz="2000" dirty="0">
                <a:solidFill>
                  <a:schemeClr val="tx1"/>
                </a:solidFill>
              </a:rPr>
              <a:t>credit transactions, they cannot charge any amount over and </a:t>
            </a:r>
            <a:r>
              <a:rPr lang="en-US" sz="2000" dirty="0" smtClean="0">
                <a:solidFill>
                  <a:schemeClr val="tx1"/>
                </a:solidFill>
              </a:rPr>
              <a:t>above </a:t>
            </a:r>
            <a:r>
              <a:rPr lang="en-US" sz="2000" dirty="0">
                <a:solidFill>
                  <a:schemeClr val="tx1"/>
                </a:solidFill>
              </a:rPr>
              <a:t>the amount of </a:t>
            </a:r>
            <a:r>
              <a:rPr lang="en-US" sz="2000" dirty="0" smtClean="0">
                <a:solidFill>
                  <a:schemeClr val="tx1"/>
                </a:solidFill>
              </a:rPr>
              <a:t>the loan </a:t>
            </a:r>
            <a:r>
              <a:rPr lang="en-US" sz="2000" dirty="0">
                <a:solidFill>
                  <a:schemeClr val="tx1"/>
                </a:solidFill>
              </a:rPr>
              <a:t>or the debt once created</a:t>
            </a:r>
            <a:r>
              <a:rPr lang="en-US" sz="2000" dirty="0" smtClean="0">
                <a:solidFill>
                  <a:schemeClr val="tx1"/>
                </a:solidFill>
              </a:rPr>
              <a:t>. </a:t>
            </a:r>
          </a:p>
          <a:p>
            <a:pPr algn="just"/>
            <a:r>
              <a:rPr lang="en-US" sz="2000" b="1" i="1" dirty="0" smtClean="0">
                <a:solidFill>
                  <a:schemeClr val="tx1"/>
                </a:solidFill>
              </a:rPr>
              <a:t>Variable Rates on Investments-</a:t>
            </a:r>
          </a:p>
          <a:p>
            <a:pPr algn="just"/>
            <a:r>
              <a:rPr lang="en-US" sz="2000" dirty="0">
                <a:solidFill>
                  <a:schemeClr val="tx1"/>
                </a:solidFill>
              </a:rPr>
              <a:t>Partnership-based modes (</a:t>
            </a:r>
            <a:r>
              <a:rPr lang="en-US" sz="2000" dirty="0" err="1">
                <a:solidFill>
                  <a:schemeClr val="tx1"/>
                </a:solidFill>
              </a:rPr>
              <a:t>Musharakah</a:t>
            </a:r>
            <a:r>
              <a:rPr lang="en-US" sz="2000" dirty="0">
                <a:solidFill>
                  <a:schemeClr val="tx1"/>
                </a:solidFill>
              </a:rPr>
              <a:t>, </a:t>
            </a:r>
            <a:r>
              <a:rPr lang="en-US" sz="2000" dirty="0" err="1">
                <a:solidFill>
                  <a:schemeClr val="tx1"/>
                </a:solidFill>
              </a:rPr>
              <a:t>Mudarabah</a:t>
            </a:r>
            <a:r>
              <a:rPr lang="en-US" sz="2000" dirty="0">
                <a:solidFill>
                  <a:schemeClr val="tx1"/>
                </a:solidFill>
              </a:rPr>
              <a:t> and their variants, collectively </a:t>
            </a:r>
            <a:r>
              <a:rPr lang="en-US" sz="2000" dirty="0" smtClean="0">
                <a:solidFill>
                  <a:schemeClr val="tx1"/>
                </a:solidFill>
              </a:rPr>
              <a:t>called </a:t>
            </a:r>
            <a:r>
              <a:rPr lang="en-US" sz="2000" dirty="0" err="1" smtClean="0">
                <a:solidFill>
                  <a:schemeClr val="tx1"/>
                </a:solidFill>
              </a:rPr>
              <a:t>Shirkah</a:t>
            </a:r>
            <a:r>
              <a:rPr lang="en-US" sz="2000" dirty="0">
                <a:solidFill>
                  <a:schemeClr val="tx1"/>
                </a:solidFill>
              </a:rPr>
              <a:t>) give variable returns to the investors. </a:t>
            </a:r>
            <a:r>
              <a:rPr lang="en-US" sz="2000" dirty="0" err="1">
                <a:solidFill>
                  <a:schemeClr val="tx1"/>
                </a:solidFill>
              </a:rPr>
              <a:t>Shirkah</a:t>
            </a:r>
            <a:r>
              <a:rPr lang="en-US" sz="2000" dirty="0">
                <a:solidFill>
                  <a:schemeClr val="tx1"/>
                </a:solidFill>
              </a:rPr>
              <a:t> is the major mode used by </a:t>
            </a:r>
            <a:r>
              <a:rPr lang="en-US" sz="2000" dirty="0" smtClean="0">
                <a:solidFill>
                  <a:schemeClr val="tx1"/>
                </a:solidFill>
              </a:rPr>
              <a:t>Islamic banks </a:t>
            </a:r>
            <a:r>
              <a:rPr lang="en-US" sz="2000" dirty="0">
                <a:solidFill>
                  <a:schemeClr val="tx1"/>
                </a:solidFill>
              </a:rPr>
              <a:t>for mobilizing deposits and funds from savers/investors, who get a variable </a:t>
            </a:r>
            <a:r>
              <a:rPr lang="en-US" sz="2000" dirty="0" smtClean="0">
                <a:solidFill>
                  <a:schemeClr val="tx1"/>
                </a:solidFill>
              </a:rPr>
              <a:t>return based </a:t>
            </a:r>
            <a:r>
              <a:rPr lang="en-US" sz="2000" dirty="0">
                <a:solidFill>
                  <a:schemeClr val="tx1"/>
                </a:solidFill>
              </a:rPr>
              <a:t>on the result of the business conducted by the banks with their funds. Use of </a:t>
            </a:r>
            <a:r>
              <a:rPr lang="en-US" sz="2000" dirty="0" smtClean="0">
                <a:solidFill>
                  <a:schemeClr val="tx1"/>
                </a:solidFill>
              </a:rPr>
              <a:t>these modes </a:t>
            </a:r>
            <a:r>
              <a:rPr lang="en-US" sz="2000" dirty="0">
                <a:solidFill>
                  <a:schemeClr val="tx1"/>
                </a:solidFill>
              </a:rPr>
              <a:t>on the assets side would yield a variable return for the banks. However, </a:t>
            </a:r>
            <a:r>
              <a:rPr lang="en-US" sz="2000" dirty="0" smtClean="0">
                <a:solidFill>
                  <a:schemeClr val="tx1"/>
                </a:solidFill>
              </a:rPr>
              <a:t>products can </a:t>
            </a:r>
            <a:r>
              <a:rPr lang="en-US" sz="2000" dirty="0">
                <a:solidFill>
                  <a:schemeClr val="tx1"/>
                </a:solidFill>
              </a:rPr>
              <a:t>be structured in such a way that investors get a quasi-fixed return</a:t>
            </a:r>
            <a:r>
              <a:rPr lang="en-US" sz="2000" dirty="0" smtClean="0">
                <a:solidFill>
                  <a:schemeClr val="tx1"/>
                </a:solidFill>
              </a:rPr>
              <a:t>. This is possible when </a:t>
            </a:r>
            <a:r>
              <a:rPr lang="en-US" sz="2000" dirty="0" err="1" smtClean="0">
                <a:solidFill>
                  <a:schemeClr val="tx1"/>
                </a:solidFill>
              </a:rPr>
              <a:t>Shirkah</a:t>
            </a:r>
            <a:r>
              <a:rPr lang="en-US" sz="2000" dirty="0" smtClean="0">
                <a:solidFill>
                  <a:schemeClr val="tx1"/>
                </a:solidFill>
              </a:rPr>
              <a:t>-based investment is attached to fixed earning modes like trade and </a:t>
            </a:r>
            <a:r>
              <a:rPr lang="en-US" sz="2000" dirty="0" err="1" smtClean="0">
                <a:solidFill>
                  <a:schemeClr val="tx1"/>
                </a:solidFill>
              </a:rPr>
              <a:t>Ijarah</a:t>
            </a:r>
            <a:r>
              <a:rPr lang="en-US" sz="2000" dirty="0" smtClean="0">
                <a:solidFill>
                  <a:schemeClr val="tx1"/>
                </a:solidFill>
              </a:rPr>
              <a:t>. Examples are Diminishing </a:t>
            </a:r>
            <a:r>
              <a:rPr lang="en-US" sz="2000" dirty="0" err="1" smtClean="0">
                <a:solidFill>
                  <a:schemeClr val="tx1"/>
                </a:solidFill>
              </a:rPr>
              <a:t>Musharakah</a:t>
            </a:r>
            <a:r>
              <a:rPr lang="en-US" sz="2000" dirty="0" smtClean="0">
                <a:solidFill>
                  <a:schemeClr val="tx1"/>
                </a:solidFill>
              </a:rPr>
              <a:t> on the basis of </a:t>
            </a:r>
            <a:r>
              <a:rPr lang="en-US" sz="2000" dirty="0" err="1" smtClean="0">
                <a:solidFill>
                  <a:schemeClr val="tx1"/>
                </a:solidFill>
              </a:rPr>
              <a:t>Shirkatulmilk</a:t>
            </a:r>
            <a:r>
              <a:rPr lang="en-US" sz="2000" dirty="0" smtClean="0">
                <a:solidFill>
                  <a:schemeClr val="tx1"/>
                </a:solidFill>
              </a:rPr>
              <a:t> and securitization through </a:t>
            </a:r>
            <a:r>
              <a:rPr lang="en-US" sz="2000" dirty="0" err="1" smtClean="0">
                <a:solidFill>
                  <a:schemeClr val="tx1"/>
                </a:solidFill>
              </a:rPr>
              <a:t>Shirkah</a:t>
            </a:r>
            <a:r>
              <a:rPr lang="en-US" sz="2000" dirty="0" smtClean="0">
                <a:solidFill>
                  <a:schemeClr val="tx1"/>
                </a:solidFill>
              </a:rPr>
              <a: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smtClean="0">
                <a:solidFill>
                  <a:schemeClr val="tx1"/>
                </a:solidFill>
              </a:rPr>
              <a:t>The business risk involved in </a:t>
            </a:r>
            <a:r>
              <a:rPr lang="en-US" sz="2000" dirty="0" err="1" smtClean="0">
                <a:solidFill>
                  <a:schemeClr val="tx1"/>
                </a:solidFill>
              </a:rPr>
              <a:t>Shirkah</a:t>
            </a:r>
            <a:r>
              <a:rPr lang="en-US" sz="2000" dirty="0" smtClean="0">
                <a:solidFill>
                  <a:schemeClr val="tx1"/>
                </a:solidFill>
              </a:rPr>
              <a:t>-based modes is more than the risk in trade or </a:t>
            </a:r>
            <a:r>
              <a:rPr lang="en-US" sz="2000" dirty="0" err="1" smtClean="0">
                <a:solidFill>
                  <a:schemeClr val="tx1"/>
                </a:solidFill>
              </a:rPr>
              <a:t>Ijarah</a:t>
            </a:r>
            <a:r>
              <a:rPr lang="en-US" sz="2000" dirty="0" smtClean="0">
                <a:solidFill>
                  <a:schemeClr val="tx1"/>
                </a:solidFill>
              </a:rPr>
              <a:t>-based modes discussed above. The partners of a business conducted on the basis of </a:t>
            </a:r>
            <a:r>
              <a:rPr lang="en-US" sz="2000" dirty="0" err="1" smtClean="0">
                <a:solidFill>
                  <a:schemeClr val="tx1"/>
                </a:solidFill>
              </a:rPr>
              <a:t>Shirkah</a:t>
            </a:r>
            <a:r>
              <a:rPr lang="en-US" sz="2000" dirty="0" smtClean="0">
                <a:solidFill>
                  <a:schemeClr val="tx1"/>
                </a:solidFill>
              </a:rPr>
              <a:t> are at liberty to determine, with mutual consent, the ratio of profit allocation for each of them. The loss to be suffered by each partner must be exactly in the proportion of his investment. As the risk is high, normally the profit is also high in such modes. A number of empirical studies have proved that </a:t>
            </a:r>
            <a:r>
              <a:rPr lang="en-US" sz="2000" dirty="0" err="1" smtClean="0">
                <a:solidFill>
                  <a:schemeClr val="tx1"/>
                </a:solidFill>
              </a:rPr>
              <a:t>Shirkah</a:t>
            </a:r>
            <a:r>
              <a:rPr lang="en-US" sz="2000" dirty="0" smtClean="0">
                <a:solidFill>
                  <a:schemeClr val="tx1"/>
                </a:solidFill>
              </a:rPr>
              <a:t>-based or equity financing is widely used in various parts of the world and has many advantages over debt-based financing. However, Islamic banks and financial institutions have not yet fully explored the potential of </a:t>
            </a:r>
            <a:r>
              <a:rPr lang="en-US" sz="2000" dirty="0" err="1" smtClean="0">
                <a:solidFill>
                  <a:schemeClr val="tx1"/>
                </a:solidFill>
              </a:rPr>
              <a:t>Shirkah</a:t>
            </a:r>
            <a:r>
              <a:rPr lang="en-US" sz="2000" dirty="0" smtClean="0">
                <a:solidFill>
                  <a:schemeClr val="tx1"/>
                </a:solidFill>
              </a:rPr>
              <a:t>-based investments. </a:t>
            </a:r>
          </a:p>
          <a:p>
            <a:pPr algn="just"/>
            <a:r>
              <a:rPr lang="en-US" sz="2000" b="1" i="1" dirty="0" smtClean="0">
                <a:solidFill>
                  <a:schemeClr val="tx1"/>
                </a:solidFill>
              </a:rPr>
              <a:t>Benchmarks/Reference Rates-</a:t>
            </a:r>
          </a:p>
          <a:p>
            <a:pPr algn="just"/>
            <a:r>
              <a:rPr lang="en-US" sz="2000" dirty="0" smtClean="0">
                <a:solidFill>
                  <a:schemeClr val="tx1"/>
                </a:solidFill>
              </a:rPr>
              <a:t>Financial institutions, while working in a competitive and regulated environment, require reference rates or scales for executing and pricing the contracts. Benchmarks make administration and regulation by the banks’ management and the central banks easy, effective and transparent.</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smtClean="0">
                <a:solidFill>
                  <a:schemeClr val="tx1"/>
                </a:solidFill>
              </a:rPr>
              <a:t>Different benchmarks are required for different kinds of financial contracts. Juristic rules underlying the theory of Islamic finance accept the presence of such benchmarks. In </a:t>
            </a:r>
            <a:r>
              <a:rPr lang="en-US" sz="2000" dirty="0" err="1" smtClean="0">
                <a:solidFill>
                  <a:schemeClr val="tx1"/>
                </a:solidFill>
              </a:rPr>
              <a:t>Fiqh</a:t>
            </a:r>
            <a:r>
              <a:rPr lang="en-US" sz="2000" dirty="0" smtClean="0">
                <a:solidFill>
                  <a:schemeClr val="tx1"/>
                </a:solidFill>
              </a:rPr>
              <a:t> literature, we come across discussions on </a:t>
            </a:r>
            <a:r>
              <a:rPr lang="en-US" sz="2000" dirty="0" err="1" smtClean="0">
                <a:solidFill>
                  <a:schemeClr val="tx1"/>
                </a:solidFill>
              </a:rPr>
              <a:t>Ujratul</a:t>
            </a:r>
            <a:r>
              <a:rPr lang="en-US" sz="2000" dirty="0" smtClean="0">
                <a:solidFill>
                  <a:schemeClr val="tx1"/>
                </a:solidFill>
              </a:rPr>
              <a:t>-</a:t>
            </a:r>
            <a:r>
              <a:rPr lang="en-US" sz="2000" dirty="0" err="1" smtClean="0">
                <a:solidFill>
                  <a:schemeClr val="tx1"/>
                </a:solidFill>
              </a:rPr>
              <a:t>mithl</a:t>
            </a:r>
            <a:r>
              <a:rPr lang="en-US" sz="2000" dirty="0" smtClean="0">
                <a:solidFill>
                  <a:schemeClr val="tx1"/>
                </a:solidFill>
              </a:rPr>
              <a:t> (matching wage), </a:t>
            </a:r>
            <a:r>
              <a:rPr lang="en-US" sz="2000" dirty="0" err="1" smtClean="0">
                <a:solidFill>
                  <a:schemeClr val="tx1"/>
                </a:solidFill>
              </a:rPr>
              <a:t>Ribh</a:t>
            </a:r>
            <a:r>
              <a:rPr lang="en-US" sz="2000" dirty="0" smtClean="0">
                <a:solidFill>
                  <a:schemeClr val="tx1"/>
                </a:solidFill>
              </a:rPr>
              <a:t>-al-</a:t>
            </a:r>
            <a:r>
              <a:rPr lang="en-US" sz="2000" dirty="0" err="1" smtClean="0">
                <a:solidFill>
                  <a:schemeClr val="tx1"/>
                </a:solidFill>
              </a:rPr>
              <a:t>mithl</a:t>
            </a:r>
            <a:r>
              <a:rPr lang="en-US" sz="2000" dirty="0" smtClean="0">
                <a:solidFill>
                  <a:schemeClr val="tx1"/>
                </a:solidFill>
              </a:rPr>
              <a:t> (matching rate of profit), </a:t>
            </a:r>
            <a:r>
              <a:rPr lang="en-US" sz="2000" dirty="0" err="1" smtClean="0">
                <a:solidFill>
                  <a:schemeClr val="tx1"/>
                </a:solidFill>
              </a:rPr>
              <a:t>Qir¯ad</a:t>
            </a:r>
            <a:r>
              <a:rPr lang="en-US" sz="2000" dirty="0" smtClean="0">
                <a:solidFill>
                  <a:schemeClr val="tx1"/>
                </a:solidFill>
              </a:rPr>
              <a:t> </a:t>
            </a:r>
            <a:r>
              <a:rPr lang="en-US" sz="2000" dirty="0" err="1" smtClean="0">
                <a:solidFill>
                  <a:schemeClr val="tx1"/>
                </a:solidFill>
              </a:rPr>
              <a:t>mithl</a:t>
            </a:r>
            <a:r>
              <a:rPr lang="en-US" sz="2000" dirty="0" smtClean="0">
                <a:solidFill>
                  <a:schemeClr val="tx1"/>
                </a:solidFill>
              </a:rPr>
              <a:t> (matching rate in </a:t>
            </a:r>
            <a:r>
              <a:rPr lang="en-US" sz="2000" dirty="0" err="1" smtClean="0">
                <a:solidFill>
                  <a:schemeClr val="tx1"/>
                </a:solidFill>
              </a:rPr>
              <a:t>Qir¯ad</a:t>
            </a:r>
            <a:r>
              <a:rPr lang="en-US" sz="2000" dirty="0" smtClean="0">
                <a:solidFill>
                  <a:schemeClr val="tx1"/>
                </a:solidFill>
              </a:rPr>
              <a:t>/</a:t>
            </a:r>
            <a:r>
              <a:rPr lang="en-US" sz="2000" dirty="0" err="1" smtClean="0">
                <a:solidFill>
                  <a:schemeClr val="tx1"/>
                </a:solidFill>
              </a:rPr>
              <a:t>Mudarabah</a:t>
            </a:r>
            <a:r>
              <a:rPr lang="en-US" sz="2000" dirty="0" smtClean="0">
                <a:solidFill>
                  <a:schemeClr val="tx1"/>
                </a:solidFill>
              </a:rPr>
              <a:t>) and </a:t>
            </a:r>
            <a:r>
              <a:rPr lang="en-US" sz="2000" dirty="0" err="1" smtClean="0">
                <a:solidFill>
                  <a:schemeClr val="tx1"/>
                </a:solidFill>
              </a:rPr>
              <a:t>Musaqat</a:t>
            </a:r>
            <a:r>
              <a:rPr lang="en-US" sz="2000" dirty="0" smtClean="0">
                <a:solidFill>
                  <a:schemeClr val="tx1"/>
                </a:solidFill>
              </a:rPr>
              <a:t> </a:t>
            </a:r>
            <a:r>
              <a:rPr lang="en-US" sz="2000" dirty="0" err="1" smtClean="0">
                <a:solidFill>
                  <a:schemeClr val="tx1"/>
                </a:solidFill>
              </a:rPr>
              <a:t>mithl</a:t>
            </a:r>
            <a:r>
              <a:rPr lang="en-US" sz="2000" dirty="0" smtClean="0">
                <a:solidFill>
                  <a:schemeClr val="tx1"/>
                </a:solidFill>
              </a:rPr>
              <a:t> (matching rate in crop sharing). </a:t>
            </a:r>
            <a:r>
              <a:rPr lang="en-US" sz="2000" dirty="0" err="1" smtClean="0">
                <a:solidFill>
                  <a:schemeClr val="tx1"/>
                </a:solidFill>
              </a:rPr>
              <a:t>Shar¯ı´ah</a:t>
            </a:r>
            <a:r>
              <a:rPr lang="en-US" sz="2000" dirty="0" smtClean="0">
                <a:solidFill>
                  <a:schemeClr val="tx1"/>
                </a:solidFill>
              </a:rPr>
              <a:t> scholars allow banks to get service charges on loans provided by them on the basis of </a:t>
            </a:r>
            <a:r>
              <a:rPr lang="en-US" sz="2000" dirty="0" err="1" smtClean="0">
                <a:solidFill>
                  <a:schemeClr val="tx1"/>
                </a:solidFill>
              </a:rPr>
              <a:t>Ujratul-mithl</a:t>
            </a:r>
            <a:r>
              <a:rPr lang="en-US" sz="2000" dirty="0" smtClean="0">
                <a:solidFill>
                  <a:schemeClr val="tx1"/>
                </a:solidFill>
              </a:rPr>
              <a:t>. The word “</a:t>
            </a:r>
            <a:r>
              <a:rPr lang="en-US" sz="2000" dirty="0" err="1" smtClean="0">
                <a:solidFill>
                  <a:schemeClr val="tx1"/>
                </a:solidFill>
              </a:rPr>
              <a:t>mithl</a:t>
            </a:r>
            <a:r>
              <a:rPr lang="en-US" sz="2000" dirty="0" smtClean="0">
                <a:solidFill>
                  <a:schemeClr val="tx1"/>
                </a:solidFill>
              </a:rPr>
              <a:t>” is used to denote a remuneration or compensation which has to be given in case the underlying contract(s) become voidable (</a:t>
            </a:r>
            <a:r>
              <a:rPr lang="en-US" sz="2000" dirty="0" err="1" smtClean="0">
                <a:solidFill>
                  <a:schemeClr val="tx1"/>
                </a:solidFill>
              </a:rPr>
              <a:t>F¯asid</a:t>
            </a:r>
            <a:r>
              <a:rPr lang="en-US" sz="2000" dirty="0" smtClean="0">
                <a:solidFill>
                  <a:schemeClr val="tx1"/>
                </a:solidFill>
              </a:rPr>
              <a:t>) due to </a:t>
            </a:r>
            <a:r>
              <a:rPr lang="en-US" sz="2000" dirty="0" err="1" smtClean="0">
                <a:solidFill>
                  <a:schemeClr val="tx1"/>
                </a:solidFill>
              </a:rPr>
              <a:t>nonfulfilment</a:t>
            </a:r>
            <a:r>
              <a:rPr lang="en-US" sz="2000" dirty="0" smtClean="0">
                <a:solidFill>
                  <a:schemeClr val="tx1"/>
                </a:solidFill>
              </a:rPr>
              <a:t> of any condition required for valid contracts of </a:t>
            </a:r>
            <a:r>
              <a:rPr lang="en-US" sz="2000" dirty="0" err="1" smtClean="0">
                <a:solidFill>
                  <a:schemeClr val="tx1"/>
                </a:solidFill>
              </a:rPr>
              <a:t>Bai</a:t>
            </a:r>
            <a:r>
              <a:rPr lang="en-US" sz="2000" dirty="0" smtClean="0">
                <a:solidFill>
                  <a:schemeClr val="tx1"/>
                </a:solidFill>
              </a:rPr>
              <a:t>‘, </a:t>
            </a:r>
            <a:r>
              <a:rPr lang="en-US" sz="2000" dirty="0" err="1" smtClean="0">
                <a:solidFill>
                  <a:schemeClr val="tx1"/>
                </a:solidFill>
              </a:rPr>
              <a:t>Ijarah</a:t>
            </a:r>
            <a:r>
              <a:rPr lang="en-US" sz="2000" dirty="0" smtClean="0">
                <a:solidFill>
                  <a:schemeClr val="tx1"/>
                </a:solidFill>
              </a:rPr>
              <a:t> or </a:t>
            </a:r>
            <a:r>
              <a:rPr lang="en-US" sz="2000" dirty="0" err="1" smtClean="0">
                <a:solidFill>
                  <a:schemeClr val="tx1"/>
                </a:solidFill>
              </a:rPr>
              <a:t>Shirkah</a:t>
            </a:r>
            <a:r>
              <a:rPr lang="en-US" sz="2000" dirty="0" smtClean="0">
                <a:solidFill>
                  <a:schemeClr val="tx1"/>
                </a:solidFill>
              </a:rPr>
              <a:t>. This indicates a rate of wage, hire or return generally </a:t>
            </a:r>
            <a:r>
              <a:rPr lang="en-US" sz="2000" dirty="0">
                <a:solidFill>
                  <a:schemeClr val="tx1"/>
                </a:solidFill>
              </a:rPr>
              <a:t>payable in the situation when a party to the contract has done some job or undertaken </a:t>
            </a:r>
            <a:r>
              <a:rPr lang="en-US" sz="2000" dirty="0" smtClean="0">
                <a:solidFill>
                  <a:schemeClr val="tx1"/>
                </a:solidFill>
              </a:rPr>
              <a:t>a responsibility </a:t>
            </a:r>
            <a:r>
              <a:rPr lang="en-US" sz="2000" dirty="0">
                <a:solidFill>
                  <a:schemeClr val="tx1"/>
                </a:solidFill>
              </a:rPr>
              <a:t>but is not entitled to any remuneration due to any problem in </a:t>
            </a:r>
            <a:r>
              <a:rPr lang="en-US" sz="2000" dirty="0" smtClean="0">
                <a:solidFill>
                  <a:schemeClr val="tx1"/>
                </a:solidFill>
              </a:rPr>
              <a:t>contractual terms</a:t>
            </a:r>
            <a:r>
              <a:rPr lang="en-US" sz="2000" dirty="0">
                <a:solidFill>
                  <a:schemeClr val="tx1"/>
                </a:solidFill>
              </a:rPr>
              <a:t>; he is then paid any customary compensation. This implies a generally prevalent </a:t>
            </a:r>
            <a:r>
              <a:rPr lang="en-US" sz="2000" dirty="0" smtClean="0">
                <a:solidFill>
                  <a:schemeClr val="tx1"/>
                </a:solidFill>
              </a:rPr>
              <a:t>rate in </a:t>
            </a:r>
            <a:r>
              <a:rPr lang="en-US" sz="2000" dirty="0">
                <a:solidFill>
                  <a:schemeClr val="tx1"/>
                </a:solidFill>
              </a:rPr>
              <a:t>the market at any point in time. </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algn="just"/>
            <a:r>
              <a:rPr lang="en-US" sz="2000" dirty="0">
                <a:solidFill>
                  <a:schemeClr val="tx1"/>
                </a:solidFill>
              </a:rPr>
              <a:t>Such rates of return, prevalent in the market under </a:t>
            </a:r>
            <a:r>
              <a:rPr lang="en-US" sz="2000" dirty="0" smtClean="0">
                <a:solidFill>
                  <a:schemeClr val="tx1"/>
                </a:solidFill>
              </a:rPr>
              <a:t>varying situations </a:t>
            </a:r>
            <a:r>
              <a:rPr lang="en-US" sz="2000" dirty="0">
                <a:solidFill>
                  <a:schemeClr val="tx1"/>
                </a:solidFill>
              </a:rPr>
              <a:t>of business, are taken for granted as a guiding </a:t>
            </a:r>
            <a:r>
              <a:rPr lang="en-US" sz="2000" dirty="0" smtClean="0">
                <a:solidFill>
                  <a:schemeClr val="tx1"/>
                </a:solidFill>
              </a:rPr>
              <a:t>indicator. </a:t>
            </a:r>
          </a:p>
          <a:p>
            <a:pPr algn="just"/>
            <a:r>
              <a:rPr lang="en-US" sz="2000" dirty="0">
                <a:solidFill>
                  <a:schemeClr val="tx1"/>
                </a:solidFill>
              </a:rPr>
              <a:t>For conventional finance there is only one benchmark or reference rate (the </a:t>
            </a:r>
            <a:r>
              <a:rPr lang="en-US" sz="2000" dirty="0" smtClean="0">
                <a:solidFill>
                  <a:schemeClr val="tx1"/>
                </a:solidFill>
              </a:rPr>
              <a:t>interest rate</a:t>
            </a:r>
            <a:r>
              <a:rPr lang="en-US" sz="2000" dirty="0">
                <a:solidFill>
                  <a:schemeClr val="tx1"/>
                </a:solidFill>
              </a:rPr>
              <a:t>). Islamic finance requires two benchmarks: one for debt/semi-debt contracts and </a:t>
            </a:r>
            <a:r>
              <a:rPr lang="en-US" sz="2000" dirty="0" smtClean="0">
                <a:solidFill>
                  <a:schemeClr val="tx1"/>
                </a:solidFill>
              </a:rPr>
              <a:t>the other </a:t>
            </a:r>
            <a:r>
              <a:rPr lang="en-US" sz="2000" dirty="0">
                <a:solidFill>
                  <a:schemeClr val="tx1"/>
                </a:solidFill>
              </a:rPr>
              <a:t>for non-debt (equity) contracts. Therefore, two reference scales are needed: the </a:t>
            </a:r>
            <a:r>
              <a:rPr lang="en-US" sz="2000" dirty="0" smtClean="0">
                <a:solidFill>
                  <a:schemeClr val="tx1"/>
                </a:solidFill>
              </a:rPr>
              <a:t>price (mark </a:t>
            </a:r>
            <a:r>
              <a:rPr lang="en-US" sz="2000" dirty="0">
                <a:solidFill>
                  <a:schemeClr val="tx1"/>
                </a:solidFill>
              </a:rPr>
              <a:t>up/rent) reference scale and the sharing ratio reference scale, through the central </a:t>
            </a:r>
            <a:r>
              <a:rPr lang="en-US" sz="2000" dirty="0" smtClean="0">
                <a:solidFill>
                  <a:schemeClr val="tx1"/>
                </a:solidFill>
              </a:rPr>
              <a:t>bank </a:t>
            </a:r>
            <a:r>
              <a:rPr lang="pt-BR" sz="2000" dirty="0" smtClean="0">
                <a:solidFill>
                  <a:schemeClr val="tx1"/>
                </a:solidFill>
              </a:rPr>
              <a:t>Mudarabah </a:t>
            </a:r>
            <a:r>
              <a:rPr lang="pt-BR" sz="2000" dirty="0">
                <a:solidFill>
                  <a:schemeClr val="tx1"/>
                </a:solidFill>
              </a:rPr>
              <a:t>ratio or inter-bank Mudarabah ratio</a:t>
            </a:r>
            <a:r>
              <a:rPr lang="pt-BR" sz="2000" dirty="0" smtClean="0">
                <a:solidFill>
                  <a:schemeClr val="tx1"/>
                </a:solidFill>
              </a:rPr>
              <a:t>. </a:t>
            </a:r>
          </a:p>
          <a:p>
            <a:pPr algn="just"/>
            <a:r>
              <a:rPr lang="en-US" sz="2000" dirty="0" smtClean="0">
                <a:solidFill>
                  <a:schemeClr val="tx1"/>
                </a:solidFill>
              </a:rPr>
              <a:t>The benchmarks should be decided by market forces provided there are no distortions of a gross nature. Islamic banks working in parallel with conventional banks normally use the same benchmark as the conventional banks are using. According to the </a:t>
            </a:r>
            <a:r>
              <a:rPr lang="en-US" sz="2000" dirty="0" err="1" smtClean="0">
                <a:solidFill>
                  <a:schemeClr val="tx1"/>
                </a:solidFill>
              </a:rPr>
              <a:t>Shar¯ı´ah</a:t>
            </a:r>
            <a:r>
              <a:rPr lang="en-US" sz="2000" dirty="0" smtClean="0">
                <a:solidFill>
                  <a:schemeClr val="tx1"/>
                </a:solidFill>
              </a:rPr>
              <a:t> scholars, using any interest-based benchmark for the pricing of goods and their usufruct in trade and </a:t>
            </a:r>
            <a:r>
              <a:rPr lang="en-US" sz="2000" dirty="0" err="1" smtClean="0">
                <a:solidFill>
                  <a:schemeClr val="tx1"/>
                </a:solidFill>
              </a:rPr>
              <a:t>Ijarah</a:t>
            </a:r>
            <a:r>
              <a:rPr lang="en-US" sz="2000" dirty="0" smtClean="0">
                <a:solidFill>
                  <a:schemeClr val="tx1"/>
                </a:solidFill>
              </a:rPr>
              <a:t>-based activities of Islamic banks does not make their operations un-Islamic so long as other rules of trade and </a:t>
            </a:r>
            <a:r>
              <a:rPr lang="en-US" sz="2000" dirty="0" err="1" smtClean="0">
                <a:solidFill>
                  <a:schemeClr val="tx1"/>
                </a:solidFill>
              </a:rPr>
              <a:t>Ijarah</a:t>
            </a:r>
            <a:r>
              <a:rPr lang="en-US" sz="2000" dirty="0" smtClean="0">
                <a:solidFill>
                  <a:schemeClr val="tx1"/>
                </a:solidFill>
              </a:rPr>
              <a:t> are applied.</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buAutoNum type="arabicPeriod" startAt="6"/>
            </a:pPr>
            <a:r>
              <a:rPr lang="en-US" sz="2000" b="1" dirty="0" smtClean="0">
                <a:solidFill>
                  <a:schemeClr val="tx1"/>
                </a:solidFill>
              </a:rPr>
              <a:t>Entitlement to Profit- With Risk &amp; Responsibility:</a:t>
            </a:r>
          </a:p>
          <a:p>
            <a:pPr marL="457200" indent="-457200" algn="just"/>
            <a:r>
              <a:rPr lang="en-US" sz="2000" b="1" dirty="0">
                <a:solidFill>
                  <a:schemeClr val="tx1"/>
                </a:solidFill>
              </a:rPr>
              <a:t>	</a:t>
            </a:r>
            <a:r>
              <a:rPr lang="en-US" sz="2000" dirty="0" smtClean="0">
                <a:solidFill>
                  <a:schemeClr val="tx1"/>
                </a:solidFill>
              </a:rPr>
              <a:t>The assumption of business risk is a precondition for entitlement to any profit over the principal. The important </a:t>
            </a:r>
            <a:r>
              <a:rPr lang="en-US" sz="2000" dirty="0" err="1" smtClean="0">
                <a:solidFill>
                  <a:schemeClr val="tx1"/>
                </a:solidFill>
              </a:rPr>
              <a:t>Shar¯ı´ah</a:t>
            </a:r>
            <a:r>
              <a:rPr lang="en-US" sz="2000" dirty="0" smtClean="0">
                <a:solidFill>
                  <a:schemeClr val="tx1"/>
                </a:solidFill>
              </a:rPr>
              <a:t> maxim: “Al </a:t>
            </a:r>
            <a:r>
              <a:rPr lang="en-US" sz="2000" dirty="0" err="1" smtClean="0">
                <a:solidFill>
                  <a:schemeClr val="tx1"/>
                </a:solidFill>
              </a:rPr>
              <a:t>Kharaj</a:t>
            </a:r>
            <a:r>
              <a:rPr lang="en-US" sz="2000" dirty="0" smtClean="0">
                <a:solidFill>
                  <a:schemeClr val="tx1"/>
                </a:solidFill>
              </a:rPr>
              <a:t> bi-al-Daman” or “Al </a:t>
            </a:r>
            <a:r>
              <a:rPr lang="en-US" sz="2000" dirty="0" err="1" smtClean="0">
                <a:solidFill>
                  <a:schemeClr val="tx1"/>
                </a:solidFill>
              </a:rPr>
              <a:t>Ghunm</a:t>
            </a:r>
            <a:r>
              <a:rPr lang="en-US" sz="2000" dirty="0" smtClean="0">
                <a:solidFill>
                  <a:schemeClr val="tx1"/>
                </a:solidFill>
              </a:rPr>
              <a:t> </a:t>
            </a:r>
            <a:r>
              <a:rPr lang="en-US" sz="2000" dirty="0" err="1" smtClean="0">
                <a:solidFill>
                  <a:schemeClr val="tx1"/>
                </a:solidFill>
              </a:rPr>
              <a:t>bil</a:t>
            </a:r>
            <a:r>
              <a:rPr lang="en-US" sz="2000" dirty="0">
                <a:solidFill>
                  <a:schemeClr val="tx1"/>
                </a:solidFill>
              </a:rPr>
              <a:t> </a:t>
            </a:r>
            <a:r>
              <a:rPr lang="en-US" sz="2000" dirty="0" err="1" smtClean="0">
                <a:solidFill>
                  <a:schemeClr val="tx1"/>
                </a:solidFill>
              </a:rPr>
              <a:t>Ghurm</a:t>
            </a:r>
            <a:r>
              <a:rPr lang="en-US" sz="2000" dirty="0" smtClean="0">
                <a:solidFill>
                  <a:schemeClr val="tx1"/>
                </a:solidFill>
              </a:rPr>
              <a:t>” is the criterion of legality of any return on capital, meaning that one has to bear loss, if any, if he wants to get any profit over his investment. Profit has to be earned by sharing risk and reward of ownership through the pricing of goods, services or usufruct of goods.</a:t>
            </a:r>
          </a:p>
          <a:p>
            <a:pPr marL="457200" indent="-457200" algn="just"/>
            <a:r>
              <a:rPr lang="en-US" sz="2000" dirty="0" smtClean="0">
                <a:solidFill>
                  <a:schemeClr val="tx1"/>
                </a:solidFill>
              </a:rPr>
              <a:t>	Investment </a:t>
            </a:r>
            <a:r>
              <a:rPr lang="en-US" sz="2000" dirty="0">
                <a:solidFill>
                  <a:schemeClr val="tx1"/>
                </a:solidFill>
              </a:rPr>
              <a:t>in the Islamic context is not merely a financial or monetary transaction </a:t>
            </a:r>
            <a:r>
              <a:rPr lang="en-US" sz="2000" dirty="0" smtClean="0">
                <a:solidFill>
                  <a:schemeClr val="tx1"/>
                </a:solidFill>
              </a:rPr>
              <a:t>in which </a:t>
            </a:r>
            <a:r>
              <a:rPr lang="en-US" sz="2000" dirty="0">
                <a:solidFill>
                  <a:schemeClr val="tx1"/>
                </a:solidFill>
              </a:rPr>
              <a:t>transfer of funds is the only activity. Investment, both by banks’ depositors and </a:t>
            </a:r>
            <a:r>
              <a:rPr lang="en-US" sz="2000" dirty="0" smtClean="0">
                <a:solidFill>
                  <a:schemeClr val="tx1"/>
                </a:solidFill>
              </a:rPr>
              <a:t>the financial </a:t>
            </a:r>
            <a:r>
              <a:rPr lang="en-US" sz="2000" dirty="0">
                <a:solidFill>
                  <a:schemeClr val="tx1"/>
                </a:solidFill>
              </a:rPr>
              <a:t>institutions, will be considered only if it is a part of real activity or is itself </a:t>
            </a:r>
            <a:r>
              <a:rPr lang="en-US" sz="2000" dirty="0" smtClean="0">
                <a:solidFill>
                  <a:schemeClr val="tx1"/>
                </a:solidFill>
              </a:rPr>
              <a:t>a real </a:t>
            </a:r>
            <a:r>
              <a:rPr lang="en-US" sz="2000" dirty="0">
                <a:solidFill>
                  <a:schemeClr val="tx1"/>
                </a:solidFill>
              </a:rPr>
              <a:t>activity. This is because money has the potential for growth when it joins hands </a:t>
            </a:r>
            <a:r>
              <a:rPr lang="en-US" sz="2000" dirty="0" smtClean="0">
                <a:solidFill>
                  <a:schemeClr val="tx1"/>
                </a:solidFill>
              </a:rPr>
              <a:t>with entrepreneurship</a:t>
            </a:r>
            <a:r>
              <a:rPr lang="en-US" sz="2000" dirty="0">
                <a:solidFill>
                  <a:schemeClr val="tx1"/>
                </a:solidFill>
              </a:rPr>
              <a:t>. In itself, it is not recognized as capital and, therefore, it cannot earn </a:t>
            </a:r>
            <a:r>
              <a:rPr lang="en-US" sz="2000" dirty="0" smtClean="0">
                <a:solidFill>
                  <a:schemeClr val="tx1"/>
                </a:solidFill>
              </a:rPr>
              <a:t>a return</a:t>
            </a:r>
            <a:r>
              <a:rPr lang="en-US" sz="2000" dirty="0">
                <a:solidFill>
                  <a:schemeClr val="tx1"/>
                </a:solidFill>
              </a:rPr>
              <a:t>.</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In </a:t>
            </a:r>
            <a:r>
              <a:rPr lang="en-US" sz="2000" dirty="0">
                <a:solidFill>
                  <a:schemeClr val="tx1"/>
                </a:solidFill>
              </a:rPr>
              <a:t>all economic activities there could be some commercial risk and one has to bear </a:t>
            </a:r>
            <a:r>
              <a:rPr lang="en-US" sz="2000" dirty="0" smtClean="0">
                <a:solidFill>
                  <a:schemeClr val="tx1"/>
                </a:solidFill>
              </a:rPr>
              <a:t>that risk </a:t>
            </a:r>
            <a:r>
              <a:rPr lang="en-US" sz="2000" dirty="0">
                <a:solidFill>
                  <a:schemeClr val="tx1"/>
                </a:solidFill>
              </a:rPr>
              <a:t>for the validity of the profit or earnings. In other words, the return on invested </a:t>
            </a:r>
            <a:r>
              <a:rPr lang="en-US" sz="2000" dirty="0" smtClean="0">
                <a:solidFill>
                  <a:schemeClr val="tx1"/>
                </a:solidFill>
              </a:rPr>
              <a:t>funds that </a:t>
            </a:r>
            <a:r>
              <a:rPr lang="en-US" sz="2000" dirty="0">
                <a:solidFill>
                  <a:schemeClr val="tx1"/>
                </a:solidFill>
              </a:rPr>
              <a:t>plays a productive role in any business is a factor in the willingness and ability to </a:t>
            </a:r>
            <a:r>
              <a:rPr lang="en-US" sz="2000" dirty="0" smtClean="0">
                <a:solidFill>
                  <a:schemeClr val="tx1"/>
                </a:solidFill>
              </a:rPr>
              <a:t>cause “value </a:t>
            </a:r>
            <a:r>
              <a:rPr lang="en-US" sz="2000" dirty="0">
                <a:solidFill>
                  <a:schemeClr val="tx1"/>
                </a:solidFill>
              </a:rPr>
              <a:t>addition” and bear the risk of a potential loss in the business. Reward should </a:t>
            </a:r>
            <a:r>
              <a:rPr lang="en-US" sz="2000" dirty="0" smtClean="0">
                <a:solidFill>
                  <a:schemeClr val="tx1"/>
                </a:solidFill>
              </a:rPr>
              <a:t>depend on </a:t>
            </a:r>
            <a:r>
              <a:rPr lang="en-US" sz="2000" dirty="0">
                <a:solidFill>
                  <a:schemeClr val="tx1"/>
                </a:solidFill>
              </a:rPr>
              <a:t>the productive </a:t>
            </a:r>
            <a:r>
              <a:rPr lang="en-US" sz="2000" dirty="0" err="1">
                <a:solidFill>
                  <a:schemeClr val="tx1"/>
                </a:solidFill>
              </a:rPr>
              <a:t>behaviour</a:t>
            </a:r>
            <a:r>
              <a:rPr lang="en-US" sz="2000" dirty="0">
                <a:solidFill>
                  <a:schemeClr val="tx1"/>
                </a:solidFill>
              </a:rPr>
              <a:t> of the business where funds are used, implying that </a:t>
            </a:r>
            <a:r>
              <a:rPr lang="en-US" sz="2000" dirty="0" smtClean="0">
                <a:solidFill>
                  <a:schemeClr val="tx1"/>
                </a:solidFill>
              </a:rPr>
              <a:t>interest, lotteries</a:t>
            </a:r>
            <a:r>
              <a:rPr lang="en-US" sz="2000" dirty="0">
                <a:solidFill>
                  <a:schemeClr val="tx1"/>
                </a:solidFill>
              </a:rPr>
              <a:t>, gambling, etc. are prohibited, because return in respect of them either does </a:t>
            </a:r>
            <a:r>
              <a:rPr lang="en-US" sz="2000" dirty="0" smtClean="0">
                <a:solidFill>
                  <a:schemeClr val="tx1"/>
                </a:solidFill>
              </a:rPr>
              <a:t>not accept </a:t>
            </a:r>
            <a:r>
              <a:rPr lang="en-US" sz="2000" dirty="0">
                <a:solidFill>
                  <a:schemeClr val="tx1"/>
                </a:solidFill>
              </a:rPr>
              <a:t>the business risk or is based on pure luck, chance or hazard</a:t>
            </a:r>
            <a:r>
              <a:rPr lang="en-US" sz="2000" dirty="0" smtClean="0">
                <a:solidFill>
                  <a:schemeClr val="tx1"/>
                </a:solidFill>
              </a:rPr>
              <a:t>. In debt-creating modes, Islamic banks will face credit/party risks, ownership transfer risks, market risks, commodity risks, price or rate of return risks, legal and </a:t>
            </a:r>
            <a:r>
              <a:rPr lang="en-US" sz="2000" dirty="0" err="1" smtClean="0">
                <a:solidFill>
                  <a:schemeClr val="tx1"/>
                </a:solidFill>
              </a:rPr>
              <a:t>documentational</a:t>
            </a:r>
            <a:r>
              <a:rPr lang="en-US" sz="2000" dirty="0" smtClean="0">
                <a:solidFill>
                  <a:schemeClr val="tx1"/>
                </a:solidFill>
              </a:rPr>
              <a:t> risks and other mode-specific risks. Remaining within the </a:t>
            </a:r>
            <a:r>
              <a:rPr lang="en-US" sz="2000" dirty="0" err="1" smtClean="0">
                <a:solidFill>
                  <a:schemeClr val="tx1"/>
                </a:solidFill>
              </a:rPr>
              <a:t>Shar¯ı´ah</a:t>
            </a:r>
            <a:r>
              <a:rPr lang="en-US" sz="2000" dirty="0" smtClean="0">
                <a:solidFill>
                  <a:schemeClr val="tx1"/>
                </a:solidFill>
              </a:rPr>
              <a:t> principles, Islamic banks are allowed to take risk mitigation/management measures. Hence, risk can be mitigated but not totally eliminated. Transfer of commercial risk to anyone else without transferring the related reward is not permissible.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The principle is that ownership cannot be separated from the risk of related loss. This has important implications for various transactions. In loans, there is no entitlement to any profit because the creditor gets back the full amount, irrespective of the nature of use by the debtor or the fact the debtor incurred loss in his business which he undertook with the borrowed money. In trade, so long as the asset remains with the seller, he has to bear the risk of its destruction; as soon as he sells it, the risk is transferred to the buyer and in the case of a credit sale, the buyer has to pay the price at the settled time even if the asset is destroyed for any reason. He can mitigate the risk by way of Takaful but it will have no link with his liability to pay the price. In </a:t>
            </a:r>
            <a:r>
              <a:rPr lang="en-US" sz="2000" dirty="0" err="1" smtClean="0">
                <a:solidFill>
                  <a:schemeClr val="tx1"/>
                </a:solidFill>
              </a:rPr>
              <a:t>Ijarah</a:t>
            </a:r>
            <a:r>
              <a:rPr lang="en-US" sz="2000" dirty="0" smtClean="0">
                <a:solidFill>
                  <a:schemeClr val="tx1"/>
                </a:solidFill>
              </a:rPr>
              <a:t>, the </a:t>
            </a:r>
            <a:r>
              <a:rPr lang="en-US" sz="2000" dirty="0" err="1" smtClean="0">
                <a:solidFill>
                  <a:schemeClr val="tx1"/>
                </a:solidFill>
              </a:rPr>
              <a:t>lessor</a:t>
            </a:r>
            <a:r>
              <a:rPr lang="en-US" sz="2000" dirty="0" smtClean="0">
                <a:solidFill>
                  <a:schemeClr val="tx1"/>
                </a:solidFill>
              </a:rPr>
              <a:t> is entitled to rent only when he keeps the asset in usable form by incurring ownership-related expenses and undertakes the risks associated with the asset.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The business risk involved in </a:t>
            </a:r>
            <a:r>
              <a:rPr lang="en-US" sz="2000" dirty="0" err="1" smtClean="0">
                <a:solidFill>
                  <a:schemeClr val="tx1"/>
                </a:solidFill>
              </a:rPr>
              <a:t>Shirkah</a:t>
            </a:r>
            <a:r>
              <a:rPr lang="en-US" sz="2000" dirty="0" smtClean="0">
                <a:solidFill>
                  <a:schemeClr val="tx1"/>
                </a:solidFill>
              </a:rPr>
              <a:t>-based modes is far more than that involved in trading modes like </a:t>
            </a:r>
            <a:r>
              <a:rPr lang="en-US" sz="2000" dirty="0" err="1" smtClean="0">
                <a:solidFill>
                  <a:schemeClr val="tx1"/>
                </a:solidFill>
              </a:rPr>
              <a:t>Murabaha</a:t>
            </a:r>
            <a:r>
              <a:rPr lang="en-US" sz="2000" dirty="0" smtClean="0">
                <a:solidFill>
                  <a:schemeClr val="tx1"/>
                </a:solidFill>
              </a:rPr>
              <a:t>, Salam and </a:t>
            </a:r>
            <a:r>
              <a:rPr lang="en-US" sz="2000" dirty="0" err="1" smtClean="0">
                <a:solidFill>
                  <a:schemeClr val="tx1"/>
                </a:solidFill>
              </a:rPr>
              <a:t>Ijarah</a:t>
            </a:r>
            <a:r>
              <a:rPr lang="en-US" sz="2000" dirty="0" smtClean="0">
                <a:solidFill>
                  <a:schemeClr val="tx1"/>
                </a:solidFill>
              </a:rPr>
              <a:t>, because in </a:t>
            </a:r>
            <a:r>
              <a:rPr lang="en-US" sz="2000" dirty="0" err="1" smtClean="0">
                <a:solidFill>
                  <a:schemeClr val="tx1"/>
                </a:solidFill>
              </a:rPr>
              <a:t>Shirkah</a:t>
            </a:r>
            <a:r>
              <a:rPr lang="en-US" sz="2000" dirty="0" smtClean="0">
                <a:solidFill>
                  <a:schemeClr val="tx1"/>
                </a:solidFill>
              </a:rPr>
              <a:t>, all business loss has to be borne by the capital while the manager or the entrepreneur loses his </a:t>
            </a:r>
            <a:r>
              <a:rPr lang="en-US" sz="2000" dirty="0" err="1" smtClean="0">
                <a:solidFill>
                  <a:schemeClr val="tx1"/>
                </a:solidFill>
              </a:rPr>
              <a:t>labour</a:t>
            </a:r>
            <a:r>
              <a:rPr lang="en-US" sz="2000" dirty="0" smtClean="0">
                <a:solidFill>
                  <a:schemeClr val="tx1"/>
                </a:solidFill>
              </a:rPr>
              <a:t> in the case of loss in a joint business. For depositors in Islamic banks, risk stems from the failure of business and uncertainty regarding the level of profit to be shared. This risk does not discourage depositors; rather it justifies the profit and as such we see that Islamic banks’ deposits are increasing continuously. For banks, financing on the basis of </a:t>
            </a:r>
            <a:r>
              <a:rPr lang="en-US" sz="2000" dirty="0" err="1" smtClean="0">
                <a:solidFill>
                  <a:schemeClr val="tx1"/>
                </a:solidFill>
              </a:rPr>
              <a:t>Shirkah</a:t>
            </a:r>
            <a:r>
              <a:rPr lang="en-US" sz="2000" dirty="0" smtClean="0">
                <a:solidFill>
                  <a:schemeClr val="tx1"/>
                </a:solidFill>
              </a:rPr>
              <a:t> involves risk because clients could disguise the profits and they may lose even the principal, because loss in Islamic finance means loss of capital and not any decrease in the expected profit. Although investment depositors participate in </a:t>
            </a:r>
            <a:r>
              <a:rPr lang="en-US" sz="2000" dirty="0" err="1" smtClean="0">
                <a:solidFill>
                  <a:schemeClr val="tx1"/>
                </a:solidFill>
              </a:rPr>
              <a:t>PLS</a:t>
            </a:r>
            <a:r>
              <a:rPr lang="en-US" sz="2000" dirty="0" smtClean="0">
                <a:solidFill>
                  <a:schemeClr val="tx1"/>
                </a:solidFill>
              </a:rPr>
              <a:t>, there arises the question of whether they should bear only the market risks or also the risks related to fraud, carelessness, mismanagement and loan concentration.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There </a:t>
            </a:r>
            <a:r>
              <a:rPr lang="en-US" sz="2000" dirty="0">
                <a:solidFill>
                  <a:schemeClr val="tx1"/>
                </a:solidFill>
              </a:rPr>
              <a:t>is, however, a consensus that the </a:t>
            </a:r>
            <a:r>
              <a:rPr lang="en-US" sz="2000" dirty="0" smtClean="0">
                <a:solidFill>
                  <a:schemeClr val="tx1"/>
                </a:solidFill>
              </a:rPr>
              <a:t>depositors should </a:t>
            </a:r>
            <a:r>
              <a:rPr lang="en-US" sz="2000" dirty="0">
                <a:solidFill>
                  <a:schemeClr val="tx1"/>
                </a:solidFill>
              </a:rPr>
              <a:t>not be burdened on account of negligence and follies on behalf of the </a:t>
            </a:r>
            <a:r>
              <a:rPr lang="en-US" sz="2000" dirty="0" smtClean="0">
                <a:solidFill>
                  <a:schemeClr val="tx1"/>
                </a:solidFill>
              </a:rPr>
              <a:t>management. Experts </a:t>
            </a:r>
            <a:r>
              <a:rPr lang="en-US" sz="2000" dirty="0">
                <a:solidFill>
                  <a:schemeClr val="tx1"/>
                </a:solidFill>
              </a:rPr>
              <a:t>consider it desirable to protect them against these risks to raise their </a:t>
            </a:r>
            <a:r>
              <a:rPr lang="en-US" sz="2000" dirty="0" smtClean="0">
                <a:solidFill>
                  <a:schemeClr val="tx1"/>
                </a:solidFill>
              </a:rPr>
              <a:t>confidence in </a:t>
            </a:r>
            <a:r>
              <a:rPr lang="en-US" sz="2000" dirty="0">
                <a:solidFill>
                  <a:schemeClr val="tx1"/>
                </a:solidFill>
              </a:rPr>
              <a:t>the financial system and to make the banks’ management as well as the </a:t>
            </a:r>
            <a:r>
              <a:rPr lang="en-US" sz="2000" dirty="0" smtClean="0">
                <a:solidFill>
                  <a:schemeClr val="tx1"/>
                </a:solidFill>
              </a:rPr>
              <a:t>supervisory authorities </a:t>
            </a:r>
            <a:r>
              <a:rPr lang="en-US" sz="2000" dirty="0">
                <a:solidFill>
                  <a:schemeClr val="tx1"/>
                </a:solidFill>
              </a:rPr>
              <a:t>more careful in their risk management and regulation of the banks respectively</a:t>
            </a:r>
            <a:r>
              <a:rPr lang="en-US" sz="2000" dirty="0" smtClean="0">
                <a:solidFill>
                  <a:schemeClr val="tx1"/>
                </a:solidFill>
              </a:rPr>
              <a:t>.</a:t>
            </a:r>
          </a:p>
          <a:p>
            <a:pPr marL="457200" indent="-457200" algn="just"/>
            <a:r>
              <a:rPr lang="en-US" sz="2000" b="1" dirty="0" smtClean="0">
                <a:solidFill>
                  <a:schemeClr val="tx1"/>
                </a:solidFill>
              </a:rPr>
              <a:t>7.	Islamic Banks Dealing in Goods not in Money:</a:t>
            </a:r>
          </a:p>
          <a:p>
            <a:pPr marL="457200" indent="-457200" algn="just"/>
            <a:r>
              <a:rPr lang="en-US" sz="2000" dirty="0" smtClean="0">
                <a:solidFill>
                  <a:schemeClr val="tx1"/>
                </a:solidFill>
              </a:rPr>
              <a:t>	Conventional banks deal in money: they get money from the public as loans and pay them interest; they give advances to needy people or firms in the form of money and charge them interest. In domestic or foreign trade financing activities or even in the case of finance lease, goods are also involved, but they have no concern with the goods or assets themselves; their main concern is with financing the purchase of goods and for that purpose they also deal in documents to facilitate the trading of goods. </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As </a:t>
            </a:r>
            <a:r>
              <a:rPr lang="en-US" sz="2000" dirty="0">
                <a:solidFill>
                  <a:schemeClr val="tx1"/>
                </a:solidFill>
              </a:rPr>
              <a:t>such, there is a famous quote in </a:t>
            </a:r>
            <a:r>
              <a:rPr lang="en-US" sz="2000" dirty="0" smtClean="0">
                <a:solidFill>
                  <a:schemeClr val="tx1"/>
                </a:solidFill>
              </a:rPr>
              <a:t>conventional banking</a:t>
            </a:r>
            <a:r>
              <a:rPr lang="en-US" sz="2000" dirty="0">
                <a:solidFill>
                  <a:schemeClr val="tx1"/>
                </a:solidFill>
              </a:rPr>
              <a:t>: “Banks deal in documents not in goods”. They undertake no responsibility or </a:t>
            </a:r>
            <a:r>
              <a:rPr lang="en-US" sz="2000" dirty="0" smtClean="0">
                <a:solidFill>
                  <a:schemeClr val="tx1"/>
                </a:solidFill>
              </a:rPr>
              <a:t>risk in </a:t>
            </a:r>
            <a:r>
              <a:rPr lang="en-US" sz="2000" dirty="0">
                <a:solidFill>
                  <a:schemeClr val="tx1"/>
                </a:solidFill>
              </a:rPr>
              <a:t>respect of the subject of the contracts and their counter payments or </a:t>
            </a:r>
            <a:r>
              <a:rPr lang="en-US" sz="2000" dirty="0" smtClean="0">
                <a:solidFill>
                  <a:schemeClr val="tx1"/>
                </a:solidFill>
              </a:rPr>
              <a:t>price. In </a:t>
            </a:r>
            <a:r>
              <a:rPr lang="en-US" sz="2000" dirty="0">
                <a:solidFill>
                  <a:schemeClr val="tx1"/>
                </a:solidFill>
              </a:rPr>
              <a:t>contrast, Islamic banks deal in goods and documents and not in money. They </a:t>
            </a:r>
            <a:r>
              <a:rPr lang="en-US" sz="2000" dirty="0" smtClean="0">
                <a:solidFill>
                  <a:schemeClr val="tx1"/>
                </a:solidFill>
              </a:rPr>
              <a:t>use money </a:t>
            </a:r>
            <a:r>
              <a:rPr lang="en-US" sz="2000" dirty="0">
                <a:solidFill>
                  <a:schemeClr val="tx1"/>
                </a:solidFill>
              </a:rPr>
              <a:t>only as a medium of exchange for purchasing the goods for the purpose of leasing </a:t>
            </a:r>
            <a:r>
              <a:rPr lang="en-US" sz="2000" dirty="0" smtClean="0">
                <a:solidFill>
                  <a:schemeClr val="tx1"/>
                </a:solidFill>
              </a:rPr>
              <a:t>or selling </a:t>
            </a:r>
            <a:r>
              <a:rPr lang="en-US" sz="2000" dirty="0">
                <a:solidFill>
                  <a:schemeClr val="tx1"/>
                </a:solidFill>
              </a:rPr>
              <a:t>onward, thereby earning income or profit. In this process they also use documents </a:t>
            </a:r>
            <a:r>
              <a:rPr lang="en-US" sz="2000" dirty="0" smtClean="0">
                <a:solidFill>
                  <a:schemeClr val="tx1"/>
                </a:solidFill>
              </a:rPr>
              <a:t>for executing </a:t>
            </a:r>
            <a:r>
              <a:rPr lang="en-US" sz="2000" dirty="0">
                <a:solidFill>
                  <a:schemeClr val="tx1"/>
                </a:solidFill>
              </a:rPr>
              <a:t>sale and lease contracts, </a:t>
            </a:r>
            <a:r>
              <a:rPr lang="en-US" sz="2000" dirty="0" smtClean="0">
                <a:solidFill>
                  <a:schemeClr val="tx1"/>
                </a:solidFill>
              </a:rPr>
              <a:t>keeping </a:t>
            </a:r>
            <a:r>
              <a:rPr lang="en-US" sz="2000" dirty="0">
                <a:solidFill>
                  <a:schemeClr val="tx1"/>
                </a:solidFill>
              </a:rPr>
              <a:t>in mind the </a:t>
            </a:r>
            <a:r>
              <a:rPr lang="en-US" sz="2000" dirty="0" err="1">
                <a:solidFill>
                  <a:schemeClr val="tx1"/>
                </a:solidFill>
              </a:rPr>
              <a:t>Shar¯ı´ah</a:t>
            </a:r>
            <a:r>
              <a:rPr lang="en-US" sz="2000" dirty="0">
                <a:solidFill>
                  <a:schemeClr val="tx1"/>
                </a:solidFill>
              </a:rPr>
              <a:t> principles and </a:t>
            </a:r>
            <a:r>
              <a:rPr lang="en-US" sz="2000" dirty="0" smtClean="0">
                <a:solidFill>
                  <a:schemeClr val="tx1"/>
                </a:solidFill>
              </a:rPr>
              <a:t>facilitating the operations. </a:t>
            </a:r>
            <a:r>
              <a:rPr lang="en-US" sz="2000" dirty="0">
                <a:solidFill>
                  <a:schemeClr val="tx1"/>
                </a:solidFill>
              </a:rPr>
              <a:t>The above discussion reveals that Islamic banks intermediate </a:t>
            </a:r>
            <a:r>
              <a:rPr lang="en-US" sz="2000" dirty="0" smtClean="0">
                <a:solidFill>
                  <a:schemeClr val="tx1"/>
                </a:solidFill>
              </a:rPr>
              <a:t>between savers/investors and </a:t>
            </a:r>
            <a:r>
              <a:rPr lang="en-US" sz="2000" dirty="0">
                <a:solidFill>
                  <a:schemeClr val="tx1"/>
                </a:solidFill>
              </a:rPr>
              <a:t>fund users by involving certain goods and assets or papers representing ownership </a:t>
            </a:r>
            <a:r>
              <a:rPr lang="en-US" sz="2000" dirty="0" smtClean="0">
                <a:solidFill>
                  <a:schemeClr val="tx1"/>
                </a:solidFill>
              </a:rPr>
              <a:t>of real </a:t>
            </a:r>
            <a:r>
              <a:rPr lang="en-US" sz="2000" dirty="0">
                <a:solidFill>
                  <a:schemeClr val="tx1"/>
                </a:solidFill>
              </a:rPr>
              <a:t>assets. In Salam or </a:t>
            </a:r>
            <a:r>
              <a:rPr lang="en-US" sz="2000" dirty="0" err="1">
                <a:solidFill>
                  <a:schemeClr val="tx1"/>
                </a:solidFill>
              </a:rPr>
              <a:t>Murabaha</a:t>
            </a:r>
            <a:r>
              <a:rPr lang="en-US" sz="2000" dirty="0">
                <a:solidFill>
                  <a:schemeClr val="tx1"/>
                </a:solidFill>
              </a:rPr>
              <a:t>, for example, the banks deal in certain </a:t>
            </a:r>
            <a:r>
              <a:rPr lang="en-US" sz="2000" dirty="0" smtClean="0">
                <a:solidFill>
                  <a:schemeClr val="tx1"/>
                </a:solidFill>
              </a:rPr>
              <a:t>commodities, not </a:t>
            </a:r>
            <a:r>
              <a:rPr lang="en-US" sz="2000" dirty="0">
                <a:solidFill>
                  <a:schemeClr val="tx1"/>
                </a:solidFill>
              </a:rPr>
              <a:t>money. They purchase the goods directly or through their agent (under a </a:t>
            </a:r>
            <a:r>
              <a:rPr lang="en-US" sz="2000" dirty="0" err="1" smtClean="0">
                <a:solidFill>
                  <a:schemeClr val="tx1"/>
                </a:solidFill>
              </a:rPr>
              <a:t>Wakalah</a:t>
            </a:r>
            <a:r>
              <a:rPr lang="en-US" sz="2000" dirty="0" smtClean="0">
                <a:solidFill>
                  <a:schemeClr val="tx1"/>
                </a:solidFill>
              </a:rPr>
              <a:t> arrangement), at their own discretion for</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maintaining inventory, or </a:t>
            </a:r>
            <a:r>
              <a:rPr lang="en-US" sz="2000" dirty="0">
                <a:solidFill>
                  <a:schemeClr val="tx1"/>
                </a:solidFill>
              </a:rPr>
              <a:t>upon an order by </a:t>
            </a:r>
            <a:r>
              <a:rPr lang="en-US" sz="2000" dirty="0" smtClean="0">
                <a:solidFill>
                  <a:schemeClr val="tx1"/>
                </a:solidFill>
              </a:rPr>
              <a:t>their client</a:t>
            </a:r>
            <a:r>
              <a:rPr lang="en-US" sz="2000" dirty="0">
                <a:solidFill>
                  <a:schemeClr val="tx1"/>
                </a:solidFill>
              </a:rPr>
              <a:t>. The banks take on ownership and the related risks and then sell them at cost </a:t>
            </a:r>
            <a:r>
              <a:rPr lang="en-US" sz="2000" dirty="0" smtClean="0">
                <a:solidFill>
                  <a:schemeClr val="tx1"/>
                </a:solidFill>
              </a:rPr>
              <a:t>plus a </a:t>
            </a:r>
            <a:r>
              <a:rPr lang="en-US" sz="2000" dirty="0">
                <a:solidFill>
                  <a:schemeClr val="tx1"/>
                </a:solidFill>
              </a:rPr>
              <a:t>profit margin, just like traders. After the execution of a sale, the risk transfers to </a:t>
            </a:r>
            <a:r>
              <a:rPr lang="en-US" sz="2000" dirty="0" smtClean="0">
                <a:solidFill>
                  <a:schemeClr val="tx1"/>
                </a:solidFill>
              </a:rPr>
              <a:t>the clients </a:t>
            </a:r>
            <a:r>
              <a:rPr lang="en-US" sz="2000" dirty="0">
                <a:solidFill>
                  <a:schemeClr val="tx1"/>
                </a:solidFill>
              </a:rPr>
              <a:t>who will be bound to pay the price at the settled time. In </a:t>
            </a:r>
            <a:r>
              <a:rPr lang="en-US" sz="2000" dirty="0" err="1">
                <a:solidFill>
                  <a:schemeClr val="tx1"/>
                </a:solidFill>
              </a:rPr>
              <a:t>Istisna‘a</a:t>
            </a:r>
            <a:r>
              <a:rPr lang="en-US" sz="2000" dirty="0">
                <a:solidFill>
                  <a:schemeClr val="tx1"/>
                </a:solidFill>
              </a:rPr>
              <a:t>, the </a:t>
            </a:r>
            <a:r>
              <a:rPr lang="en-US" sz="2000" dirty="0" smtClean="0">
                <a:solidFill>
                  <a:schemeClr val="tx1"/>
                </a:solidFill>
              </a:rPr>
              <a:t>manufacturers manufacture </a:t>
            </a:r>
            <a:r>
              <a:rPr lang="en-US" sz="2000" dirty="0">
                <a:solidFill>
                  <a:schemeClr val="tx1"/>
                </a:solidFill>
              </a:rPr>
              <a:t>the asset and deliver it to the bank along with all related assets and </a:t>
            </a:r>
            <a:r>
              <a:rPr lang="en-US" sz="2000" dirty="0" smtClean="0">
                <a:solidFill>
                  <a:schemeClr val="tx1"/>
                </a:solidFill>
              </a:rPr>
              <a:t>market risks.</a:t>
            </a:r>
          </a:p>
          <a:p>
            <a:pPr marL="457200" indent="-457200" algn="just"/>
            <a:r>
              <a:rPr lang="en-US" sz="2000" dirty="0">
                <a:solidFill>
                  <a:schemeClr val="tx1"/>
                </a:solidFill>
              </a:rPr>
              <a:t>	</a:t>
            </a:r>
            <a:r>
              <a:rPr lang="en-US" sz="2000" dirty="0" smtClean="0">
                <a:solidFill>
                  <a:schemeClr val="tx1"/>
                </a:solidFill>
              </a:rPr>
              <a:t>In Salam, they receive goods against which they have made prepayments; after that, the asset risk and the price risk is theirs and not the Salam seller’s. Contemporary scholars have suggested a parallel contract of Salam whereby a bank may sell a commodity purchased through Salam for the same date of delivery or even the quantity. Scholars are of the view that as long as the original and the parallel Salam contracts are not linked together or made conditional on each other in any way, there is no restriction on the terms of the parallel Salam contract, which is a new and independent contract that should be</a:t>
            </a: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990600"/>
            <a:ext cx="8153400" cy="5638800"/>
          </a:xfrm>
        </p:spPr>
        <p:txBody>
          <a:bodyPr>
            <a:noAutofit/>
          </a:bodyPr>
          <a:lstStyle/>
          <a:p>
            <a:pPr marL="457200" indent="-457200" algn="just"/>
            <a:r>
              <a:rPr lang="en-US" sz="2000" dirty="0" smtClean="0">
                <a:solidFill>
                  <a:schemeClr val="tx1"/>
                </a:solidFill>
              </a:rPr>
              <a:t>	</a:t>
            </a:r>
            <a:r>
              <a:rPr lang="en-US" sz="2000" dirty="0" err="1" smtClean="0">
                <a:solidFill>
                  <a:schemeClr val="tx1"/>
                </a:solidFill>
              </a:rPr>
              <a:t>honoured</a:t>
            </a:r>
            <a:r>
              <a:rPr lang="en-US" sz="2000" dirty="0" smtClean="0">
                <a:solidFill>
                  <a:schemeClr val="tx1"/>
                </a:solidFill>
              </a:rPr>
              <a:t> regardless of </a:t>
            </a:r>
            <a:r>
              <a:rPr lang="en-US" sz="2000" dirty="0">
                <a:solidFill>
                  <a:schemeClr val="tx1"/>
                </a:solidFill>
              </a:rPr>
              <a:t>whether the first Salam contract is </a:t>
            </a:r>
            <a:r>
              <a:rPr lang="en-US" sz="2000" dirty="0" err="1">
                <a:solidFill>
                  <a:schemeClr val="tx1"/>
                </a:solidFill>
              </a:rPr>
              <a:t>honoured</a:t>
            </a:r>
            <a:r>
              <a:rPr lang="en-US" sz="2000" dirty="0">
                <a:solidFill>
                  <a:schemeClr val="tx1"/>
                </a:solidFill>
              </a:rPr>
              <a:t> or not. </a:t>
            </a:r>
            <a:r>
              <a:rPr lang="en-US" sz="2000" dirty="0" smtClean="0">
                <a:solidFill>
                  <a:schemeClr val="tx1"/>
                </a:solidFill>
              </a:rPr>
              <a:t>Involvement in forward trading of goods on the basis of Salam and </a:t>
            </a:r>
            <a:r>
              <a:rPr lang="en-US" sz="2000" dirty="0" err="1" smtClean="0">
                <a:solidFill>
                  <a:schemeClr val="tx1"/>
                </a:solidFill>
              </a:rPr>
              <a:t>Istisna‘a</a:t>
            </a:r>
            <a:r>
              <a:rPr lang="en-US" sz="2000" dirty="0" smtClean="0">
                <a:solidFill>
                  <a:schemeClr val="tx1"/>
                </a:solidFill>
              </a:rPr>
              <a:t> not only has great potential for developing the agricultural and rural micro-finance market, but also for making the future of the majority of people living in rural areas secure. However, forward foreign exchange operations with delayed payment of any of the currency of exchange and most types of financial futures are not available in the </a:t>
            </a:r>
            <a:r>
              <a:rPr lang="en-US" sz="2000" dirty="0" err="1" smtClean="0">
                <a:solidFill>
                  <a:schemeClr val="tx1"/>
                </a:solidFill>
              </a:rPr>
              <a:t>Shar¯ı´ah</a:t>
            </a:r>
            <a:r>
              <a:rPr lang="en-US" sz="2000" dirty="0" smtClean="0">
                <a:solidFill>
                  <a:schemeClr val="tx1"/>
                </a:solidFill>
              </a:rPr>
              <a:t>-compliant system, because these instruments are hedging strategies of the interest-based system. The spot foreign exchange market can function without any problem.</a:t>
            </a:r>
          </a:p>
          <a:p>
            <a:pPr marL="457200" indent="-457200" algn="just"/>
            <a:r>
              <a:rPr lang="en-US" sz="2000" dirty="0" smtClean="0">
                <a:solidFill>
                  <a:schemeClr val="tx1"/>
                </a:solidFill>
              </a:rPr>
              <a:t>	In </a:t>
            </a:r>
            <a:r>
              <a:rPr lang="en-US" sz="2000" dirty="0" err="1">
                <a:solidFill>
                  <a:schemeClr val="tx1"/>
                </a:solidFill>
              </a:rPr>
              <a:t>Ijarah</a:t>
            </a:r>
            <a:r>
              <a:rPr lang="en-US" sz="2000" dirty="0">
                <a:solidFill>
                  <a:schemeClr val="tx1"/>
                </a:solidFill>
              </a:rPr>
              <a:t>, Islamic banks have to deal in physical assets; they purchase the assets for </a:t>
            </a:r>
            <a:r>
              <a:rPr lang="en-US" sz="2000" dirty="0" smtClean="0">
                <a:solidFill>
                  <a:schemeClr val="tx1"/>
                </a:solidFill>
              </a:rPr>
              <a:t>lease to </a:t>
            </a:r>
            <a:r>
              <a:rPr lang="en-US" sz="2000" dirty="0">
                <a:solidFill>
                  <a:schemeClr val="tx1"/>
                </a:solidFill>
              </a:rPr>
              <a:t>the clients. So long as the asset remains on lease, its ownership and related </a:t>
            </a:r>
            <a:r>
              <a:rPr lang="en-US" sz="2000" dirty="0" smtClean="0">
                <a:solidFill>
                  <a:schemeClr val="tx1"/>
                </a:solidFill>
              </a:rPr>
              <a:t>risks/expenses remain </a:t>
            </a:r>
            <a:r>
              <a:rPr lang="en-US" sz="2000" dirty="0">
                <a:solidFill>
                  <a:schemeClr val="tx1"/>
                </a:solidFill>
              </a:rPr>
              <a:t>with the bank; if the asset is damaged without any fault on the part of the lessee </a:t>
            </a:r>
            <a:r>
              <a:rPr lang="en-US" sz="2000" dirty="0" smtClean="0">
                <a:solidFill>
                  <a:schemeClr val="tx1"/>
                </a:solidFill>
              </a:rPr>
              <a:t>and it </a:t>
            </a:r>
            <a:r>
              <a:rPr lang="en-US" sz="2000" dirty="0">
                <a:solidFill>
                  <a:schemeClr val="tx1"/>
                </a:solidFill>
              </a:rPr>
              <a:t>is not able to deliver the normally intended benefit, the bank’s right to receive rental </a:t>
            </a:r>
            <a:r>
              <a:rPr lang="en-US" sz="2000" dirty="0" smtClean="0">
                <a:solidFill>
                  <a:schemeClr val="tx1"/>
                </a:solidFill>
              </a:rPr>
              <a:t>will cease</a:t>
            </a:r>
            <a:r>
              <a:rPr lang="en-US" sz="2000" dirty="0">
                <a:solidFill>
                  <a:schemeClr val="tx1"/>
                </a:solidFill>
              </a:rPr>
              <a:t>. For transfer of the asset’s ownership to the lessee, there must be a separate sale </a:t>
            </a:r>
            <a:r>
              <a:rPr lang="en-US" sz="2000" dirty="0" smtClean="0">
                <a:solidFill>
                  <a:schemeClr val="tx1"/>
                </a:solidFill>
              </a:rPr>
              <a:t>or gift </a:t>
            </a:r>
            <a:r>
              <a:rPr lang="en-US" sz="2000" dirty="0">
                <a:solidFill>
                  <a:schemeClr val="tx1"/>
                </a:solidFill>
              </a:rPr>
              <a:t>agreement with all related conditions.</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0"/>
            <a:ext cx="7772400" cy="1241425"/>
          </a:xfrm>
        </p:spPr>
        <p:txBody>
          <a:bodyPr>
            <a:normAutofit/>
          </a:bodyPr>
          <a:lstStyle/>
          <a:p>
            <a:r>
              <a:rPr lang="en-US" sz="3600" dirty="0" smtClean="0">
                <a:latin typeface="Agency FB" pitchFamily="34" charset="0"/>
              </a:rPr>
              <a:t>The Philosophy of Islamic Finance	(Cont’d)</a:t>
            </a:r>
            <a:endParaRPr lang="en-US" sz="3600" dirty="0">
              <a:latin typeface="Agency FB" pitchFamily="34" charset="0"/>
            </a:endParaRPr>
          </a:p>
        </p:txBody>
      </p:sp>
      <p:sp>
        <p:nvSpPr>
          <p:cNvPr id="3" name="Subtitle 2"/>
          <p:cNvSpPr>
            <a:spLocks noGrp="1"/>
          </p:cNvSpPr>
          <p:nvPr>
            <p:ph type="subTitle" idx="1"/>
          </p:nvPr>
        </p:nvSpPr>
        <p:spPr>
          <a:xfrm>
            <a:off x="457200" y="1219200"/>
            <a:ext cx="8153400" cy="5029200"/>
          </a:xfrm>
        </p:spPr>
        <p:txBody>
          <a:bodyPr>
            <a:noAutofit/>
          </a:bodyPr>
          <a:lstStyle/>
          <a:p>
            <a:pPr marL="457200" indent="-457200" algn="just"/>
            <a:r>
              <a:rPr lang="en-US" sz="2000" dirty="0" smtClean="0">
                <a:solidFill>
                  <a:schemeClr val="tx1"/>
                </a:solidFill>
              </a:rPr>
              <a:t>	In </a:t>
            </a:r>
            <a:r>
              <a:rPr lang="en-US" sz="2000" dirty="0" err="1" smtClean="0">
                <a:solidFill>
                  <a:schemeClr val="tx1"/>
                </a:solidFill>
              </a:rPr>
              <a:t>Musharakah</a:t>
            </a:r>
            <a:r>
              <a:rPr lang="en-US" sz="2000" dirty="0" smtClean="0">
                <a:solidFill>
                  <a:schemeClr val="tx1"/>
                </a:solidFill>
              </a:rPr>
              <a:t>- and </a:t>
            </a:r>
            <a:r>
              <a:rPr lang="en-US" sz="2000" dirty="0" err="1" smtClean="0">
                <a:solidFill>
                  <a:schemeClr val="tx1"/>
                </a:solidFill>
              </a:rPr>
              <a:t>Mudarabah</a:t>
            </a:r>
            <a:r>
              <a:rPr lang="en-US" sz="2000" dirty="0" smtClean="0">
                <a:solidFill>
                  <a:schemeClr val="tx1"/>
                </a:solidFill>
              </a:rPr>
              <a:t>-based investments, Islamic banks’ earnings depend on the result of economic activity undertaken by the client, and they will share the profit as per agreed ratios and bear the loss as per their share in the capital of </a:t>
            </a:r>
            <a:r>
              <a:rPr lang="en-US" sz="2000" dirty="0" err="1" smtClean="0">
                <a:solidFill>
                  <a:schemeClr val="tx1"/>
                </a:solidFill>
              </a:rPr>
              <a:t>Shirkah</a:t>
            </a:r>
            <a:r>
              <a:rPr lang="en-US" sz="2000" dirty="0" smtClean="0">
                <a:solidFill>
                  <a:schemeClr val="tx1"/>
                </a:solidFill>
              </a:rPr>
              <a:t> business. </a:t>
            </a:r>
          </a:p>
          <a:p>
            <a:pPr marL="457200" indent="-457200" algn="just"/>
            <a:r>
              <a:rPr lang="en-US" sz="2000" dirty="0" smtClean="0">
                <a:solidFill>
                  <a:schemeClr val="tx1"/>
                </a:solidFill>
              </a:rPr>
              <a:t>	In addition to the above business activities, Islamic banks may provide services against service charges or management fees. However, they cannot receive any fee on lending operations as cost of funds, as that would amount to </a:t>
            </a:r>
            <a:r>
              <a:rPr lang="en-US" sz="2000" dirty="0" err="1" smtClean="0">
                <a:solidFill>
                  <a:schemeClr val="tx1"/>
                </a:solidFill>
              </a:rPr>
              <a:t>Riba</a:t>
            </a:r>
            <a:r>
              <a:rPr lang="en-US" sz="2000" dirty="0" smtClean="0">
                <a:solidFill>
                  <a:schemeClr val="tx1"/>
                </a:solidFill>
              </a:rPr>
              <a:t>. Similarly, any penalty in case of default by the clients in paying their debts will not be credited to their Profit &amp; Loss Sharing Statements. Islamic </a:t>
            </a:r>
            <a:r>
              <a:rPr lang="en-US" sz="2000" dirty="0">
                <a:solidFill>
                  <a:schemeClr val="tx1"/>
                </a:solidFill>
              </a:rPr>
              <a:t>banks also earn non-fund-based income. Besides the charges for transfer of </a:t>
            </a:r>
            <a:r>
              <a:rPr lang="en-US" sz="2000" dirty="0" smtClean="0">
                <a:solidFill>
                  <a:schemeClr val="tx1"/>
                </a:solidFill>
              </a:rPr>
              <a:t>funds or </a:t>
            </a:r>
            <a:r>
              <a:rPr lang="en-US" sz="2000" dirty="0">
                <a:solidFill>
                  <a:schemeClr val="tx1"/>
                </a:solidFill>
              </a:rPr>
              <a:t>making payments on behalf of clients, they may engage in fund management against </a:t>
            </a:r>
            <a:r>
              <a:rPr lang="en-US" sz="2000" dirty="0" smtClean="0">
                <a:solidFill>
                  <a:schemeClr val="tx1"/>
                </a:solidFill>
              </a:rPr>
              <a:t>fixed fees </a:t>
            </a:r>
            <a:r>
              <a:rPr lang="en-US" sz="2000" dirty="0">
                <a:solidFill>
                  <a:schemeClr val="tx1"/>
                </a:solidFill>
              </a:rPr>
              <a:t>under the contract of </a:t>
            </a:r>
            <a:r>
              <a:rPr lang="en-US" sz="2000" dirty="0" err="1">
                <a:solidFill>
                  <a:schemeClr val="tx1"/>
                </a:solidFill>
              </a:rPr>
              <a:t>Wakalatul</a:t>
            </a:r>
            <a:r>
              <a:rPr lang="en-US" sz="2000" dirty="0">
                <a:solidFill>
                  <a:schemeClr val="tx1"/>
                </a:solidFill>
              </a:rPr>
              <a:t> </a:t>
            </a:r>
            <a:r>
              <a:rPr lang="en-US" sz="2000" dirty="0" err="1">
                <a:solidFill>
                  <a:schemeClr val="tx1"/>
                </a:solidFill>
              </a:rPr>
              <a:t>Istismar</a:t>
            </a:r>
            <a:r>
              <a:rPr lang="en-US" sz="2000" dirty="0">
                <a:solidFill>
                  <a:schemeClr val="tx1"/>
                </a:solidFill>
              </a:rPr>
              <a:t> as a part of their non-fund-based </a:t>
            </a:r>
            <a:r>
              <a:rPr lang="en-US" sz="2000" dirty="0" smtClean="0">
                <a:solidFill>
                  <a:schemeClr val="tx1"/>
                </a:solidFill>
              </a:rPr>
              <a:t>activities. Under </a:t>
            </a:r>
            <a:r>
              <a:rPr lang="en-US" sz="2000" dirty="0">
                <a:solidFill>
                  <a:schemeClr val="tx1"/>
                </a:solidFill>
              </a:rPr>
              <a:t>this arrangement, all profit/loss will be that of the client(s) and the banks will </a:t>
            </a:r>
            <a:r>
              <a:rPr lang="en-US" sz="2000" dirty="0" smtClean="0">
                <a:solidFill>
                  <a:schemeClr val="tx1"/>
                </a:solidFill>
              </a:rPr>
              <a:t>be entitled </a:t>
            </a:r>
            <a:r>
              <a:rPr lang="en-US" sz="2000" dirty="0">
                <a:solidFill>
                  <a:schemeClr val="tx1"/>
                </a:solidFill>
              </a:rPr>
              <a:t>to a fixed management fee against their service for managing </a:t>
            </a:r>
            <a:r>
              <a:rPr lang="en-US" sz="2000" dirty="0" smtClean="0">
                <a:solidFill>
                  <a:schemeClr val="tx1"/>
                </a:solidFill>
              </a:rPr>
              <a:t>the clients</a:t>
            </a:r>
            <a:r>
              <a:rPr lang="en-US" sz="2000" dirty="0">
                <a:solidFill>
                  <a:schemeClr val="tx1"/>
                </a:solidFill>
              </a:rPr>
              <a:t>’ investment.</a:t>
            </a:r>
            <a:endParaRPr lang="en-US" sz="2000" dirty="0" smtClean="0">
              <a:solidFill>
                <a:schemeClr val="tx1"/>
              </a:solidFill>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2438400"/>
            <a:ext cx="7772400" cy="1241425"/>
          </a:xfrm>
        </p:spPr>
        <p:txBody>
          <a:bodyPr>
            <a:normAutofit/>
          </a:bodyPr>
          <a:lstStyle/>
          <a:p>
            <a:r>
              <a:rPr lang="en-US" dirty="0" smtClean="0">
                <a:latin typeface="Agency FB" pitchFamily="34" charset="0"/>
              </a:rPr>
              <a:t>THANK YOU….</a:t>
            </a:r>
            <a:endParaRPr lang="en-US" dirty="0">
              <a:latin typeface="Agency FB" pitchFamily="34" charset="0"/>
            </a:endParaRPr>
          </a:p>
        </p:txBody>
      </p:sp>
      <p:sp>
        <p:nvSpPr>
          <p:cNvPr id="4" name="Footer Placeholder 3"/>
          <p:cNvSpPr>
            <a:spLocks noGrp="1"/>
          </p:cNvSpPr>
          <p:nvPr>
            <p:ph type="ftr" sz="quarter" idx="11"/>
          </p:nvPr>
        </p:nvSpPr>
        <p:spPr>
          <a:xfrm>
            <a:off x="3124200" y="6232525"/>
            <a:ext cx="2895600" cy="625475"/>
          </a:xfrm>
        </p:spPr>
        <p:txBody>
          <a:bodyPr/>
          <a:lstStyle/>
          <a:p>
            <a:r>
              <a:rPr lang="en-US" dirty="0" smtClean="0"/>
              <a:t>The Philosophy and Features of Islamic Finance</a:t>
            </a:r>
            <a:endParaRPr lang="en-US" dirty="0"/>
          </a:p>
        </p:txBody>
      </p:sp>
      <p:sp>
        <p:nvSpPr>
          <p:cNvPr id="5" name="Slide Number Placeholder 4"/>
          <p:cNvSpPr>
            <a:spLocks noGrp="1"/>
          </p:cNvSpPr>
          <p:nvPr>
            <p:ph type="sldNum" sz="quarter" idx="12"/>
          </p:nvPr>
        </p:nvSpPr>
        <p:spPr/>
        <p:txBody>
          <a:bodyPr/>
          <a:lstStyle/>
          <a:p>
            <a:fld id="{D87ED277-8589-4E6F-8ECB-2CAA81A9A79E}" type="slidenum">
              <a:rPr lang="en-US" smtClean="0"/>
              <a:pPr/>
              <a:t>28</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582</TotalTime>
  <Words>2415</Words>
  <Application>Microsoft Office PowerPoint</Application>
  <PresentationFormat>On-screen Show (4:3)</PresentationFormat>
  <Paragraphs>219</Paragraphs>
  <Slides>28</Slides>
  <Notes>26</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The Philosophy and Features of Islamic Finance</vt:lpstr>
      <vt:lpstr>Summary of Last Lecture</vt:lpstr>
      <vt:lpstr>Plan of todays lecture</vt:lpstr>
      <vt:lpstr>Introduction</vt:lpstr>
      <vt:lpstr>Introduction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The Philosophy of Islamic Finance (Cont’d)</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Obaid</dc:creator>
  <cp:lastModifiedBy>NTS</cp:lastModifiedBy>
  <cp:revision>379</cp:revision>
  <dcterms:created xsi:type="dcterms:W3CDTF">2014-07-08T06:00:17Z</dcterms:created>
  <dcterms:modified xsi:type="dcterms:W3CDTF">2014-07-09T19:22:25Z</dcterms:modified>
</cp:coreProperties>
</file>