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464" r:id="rId2"/>
    <p:sldId id="480" r:id="rId3"/>
    <p:sldId id="467" r:id="rId4"/>
    <p:sldId id="475" r:id="rId5"/>
    <p:sldId id="476" r:id="rId6"/>
    <p:sldId id="477" r:id="rId7"/>
    <p:sldId id="478" r:id="rId8"/>
    <p:sldId id="479" r:id="rId9"/>
    <p:sldId id="469" r:id="rId10"/>
    <p:sldId id="470" r:id="rId11"/>
    <p:sldId id="471" r:id="rId12"/>
    <p:sldId id="472" r:id="rId13"/>
    <p:sldId id="473" r:id="rId14"/>
    <p:sldId id="474" r:id="rId15"/>
    <p:sldId id="318" r:id="rId16"/>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22" y="-4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866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7/8/2014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7/8/2014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 xmlns:p14="http://schemas.microsoft.com/office/powerpoint/2010/main" val="2064175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2</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3323911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09</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Diminishing </a:t>
            </a:r>
            <a:r>
              <a:rPr lang="en-US" sz="4800" b="1" dirty="0" err="1" smtClean="0">
                <a:latin typeface="Times New Roman" panose="02020603050405020304" pitchFamily="18" charset="0"/>
                <a:cs typeface="Times New Roman" panose="02020603050405020304" pitchFamily="18" charset="0"/>
              </a:rPr>
              <a:t>Musharakah</a:t>
            </a:r>
            <a:r>
              <a:rPr lang="en-US" sz="4800" b="1" dirty="0" smtClean="0">
                <a:latin typeface="Times New Roman" panose="02020603050405020304" pitchFamily="18" charset="0"/>
                <a:cs typeface="Times New Roman" panose="02020603050405020304" pitchFamily="18" charset="0"/>
              </a:rPr>
              <a:t>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Some Applications</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3</a:t>
            </a:fld>
            <a:endParaRPr lang="en-US"/>
          </a:p>
        </p:txBody>
      </p:sp>
    </p:spTree>
    <p:extLst>
      <p:ext uri="{BB962C8B-B14F-4D97-AF65-F5344CB8AC3E}">
        <p14:creationId xmlns="" xmlns:p14="http://schemas.microsoft.com/office/powerpoint/2010/main" val="1622636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00200"/>
            <a:ext cx="6477000" cy="1981200"/>
          </a:xfrm>
        </p:spPr>
        <p:txBody>
          <a:bodyPr>
            <a:normAutofit fontScale="90000"/>
          </a:bodyPr>
          <a:lstStyle/>
          <a:p>
            <a:r>
              <a:rPr b="1" cap="all" dirty="0" smtClean="0">
                <a:latin typeface="Times New Roman" panose="02020603050405020304" pitchFamily="18" charset="0"/>
                <a:cs typeface="Times New Roman" panose="02020603050405020304" pitchFamily="18" charset="0"/>
              </a:rPr>
              <a:t>Objections on </a:t>
            </a:r>
            <a:r>
              <a:rPr b="1" cap="all" dirty="0" err="1" smtClean="0">
                <a:latin typeface="Times New Roman" panose="02020603050405020304" pitchFamily="18" charset="0"/>
                <a:cs typeface="Times New Roman" panose="02020603050405020304" pitchFamily="18" charset="0"/>
              </a:rPr>
              <a:t>Musharakah</a:t>
            </a:r>
            <a:r>
              <a:rPr b="1" cap="all" dirty="0" smtClean="0">
                <a:latin typeface="Times New Roman" panose="02020603050405020304" pitchFamily="18" charset="0"/>
                <a:cs typeface="Times New Roman" panose="02020603050405020304" pitchFamily="18" charset="0"/>
              </a:rPr>
              <a:t> Financing</a:t>
            </a:r>
            <a:endParaRPr lang="en-US" b="1" cap="all"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97848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1. </a:t>
            </a:r>
            <a:r>
              <a:rPr b="1" dirty="0" smtClean="0">
                <a:latin typeface="Times New Roman" panose="02020603050405020304" pitchFamily="18" charset="0"/>
                <a:cs typeface="Times New Roman" panose="02020603050405020304" pitchFamily="18" charset="0"/>
              </a:rPr>
              <a:t>Risk of Loss</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85000" lnSpcReduction="20000"/>
          </a:bodyPr>
          <a:lstStyle/>
          <a:p>
            <a:pPr>
              <a:buNone/>
            </a:pPr>
            <a:r>
              <a:rPr lang="en-US" dirty="0" smtClean="0">
                <a:latin typeface="Times New Roman" panose="02020603050405020304" pitchFamily="18" charset="0"/>
                <a:cs typeface="Times New Roman" panose="02020603050405020304" pitchFamily="18" charset="0"/>
              </a:rPr>
              <a:t>Argument:</a:t>
            </a:r>
          </a:p>
          <a:p>
            <a:pPr>
              <a:buNone/>
            </a:pPr>
            <a:r>
              <a:rPr lang="en-US" dirty="0" smtClean="0">
                <a:latin typeface="Times New Roman" panose="02020603050405020304" pitchFamily="18" charset="0"/>
                <a:cs typeface="Times New Roman" panose="02020603050405020304" pitchFamily="18" charset="0"/>
              </a:rPr>
              <a:t>“Musharakah is more likely to pass on losses of the</a:t>
            </a:r>
          </a:p>
          <a:p>
            <a:pPr marL="0" indent="0">
              <a:buNone/>
            </a:pPr>
            <a:r>
              <a:rPr lang="en-US" dirty="0" smtClean="0">
                <a:latin typeface="Times New Roman" panose="02020603050405020304" pitchFamily="18" charset="0"/>
                <a:cs typeface="Times New Roman" panose="02020603050405020304" pitchFamily="18" charset="0"/>
              </a:rPr>
              <a:t>business to the bank . This loss will be passed on to depositors “</a:t>
            </a:r>
          </a:p>
          <a:p>
            <a:pPr marL="0" indent="0">
              <a:buNone/>
            </a:pPr>
            <a:r>
              <a:rPr lang="en-US" b="1" u="sng" dirty="0" smtClean="0">
                <a:latin typeface="Times New Roman" panose="02020603050405020304" pitchFamily="18" charset="0"/>
                <a:cs typeface="Times New Roman" panose="02020603050405020304" pitchFamily="18" charset="0"/>
              </a:rPr>
              <a:t>Answer</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Banks Study the feasibility &amp; select projects.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Banks </a:t>
            </a:r>
            <a:r>
              <a:rPr lang="en-US" dirty="0">
                <a:latin typeface="Times New Roman" panose="02020603050405020304" pitchFamily="18" charset="0"/>
                <a:cs typeface="Times New Roman" panose="02020603050405020304" pitchFamily="18" charset="0"/>
              </a:rPr>
              <a:t>and financial institutions deal in money and </a:t>
            </a:r>
            <a:r>
              <a:rPr lang="en-US" dirty="0" smtClean="0">
                <a:latin typeface="Times New Roman" panose="02020603050405020304" pitchFamily="18" charset="0"/>
                <a:cs typeface="Times New Roman" panose="02020603050405020304" pitchFamily="18" charset="0"/>
              </a:rPr>
              <a:t>papers leading to the macroeconomic problems.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Conventional Sys. separates </a:t>
            </a:r>
            <a:r>
              <a:rPr lang="en-US" dirty="0">
                <a:latin typeface="Times New Roman" panose="02020603050405020304" pitchFamily="18" charset="0"/>
                <a:cs typeface="Times New Roman" panose="02020603050405020304" pitchFamily="18" charset="0"/>
              </a:rPr>
              <a:t>the banking and financing from the normal trade activities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Diversified Musharakah Portfolio</a:t>
            </a:r>
          </a:p>
          <a:p>
            <a:pPr marL="0" indent="0">
              <a:buNone/>
            </a:pPr>
            <a:endParaRPr lang="en-US" dirty="0"/>
          </a:p>
        </p:txBody>
      </p:sp>
    </p:spTree>
    <p:extLst>
      <p:ext uri="{BB962C8B-B14F-4D97-AF65-F5344CB8AC3E}">
        <p14:creationId xmlns="" xmlns:p14="http://schemas.microsoft.com/office/powerpoint/2010/main" val="2434650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2. </a:t>
            </a:r>
            <a:r>
              <a:rPr b="1" dirty="0" smtClean="0">
                <a:latin typeface="Times New Roman" panose="02020603050405020304" pitchFamily="18" charset="0"/>
                <a:cs typeface="Times New Roman" panose="02020603050405020304" pitchFamily="18" charset="0"/>
              </a:rPr>
              <a:t>DISHONESTY</a:t>
            </a:r>
            <a:endParaRPr lang="en-US"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Argument: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not paying any return to the financiers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Claim that it has suffered a loss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well designed system of auditing</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Profit on the basis of gross margins only</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Punitive Step: Unable to avail any facility from the Bank.</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Legal Papers are involved in transactions.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52679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3. Secrecy of the Business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may disclose the secrets of the business to the financier,</a:t>
            </a:r>
          </a:p>
          <a:p>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may put a condition that the financier will not interfere with the management affairs, and he will not disclose any information about the business to any person without prior permission of the client.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495810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Client’s Unwillingness to Share Profits</a:t>
            </a:r>
            <a:endParaRPr lang="en-US" b="1"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clients are not willing to share with the banks the actual profits of their 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passed on to the tax authorities and Clients’ tax</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liability increases.</a:t>
            </a:r>
          </a:p>
          <a:p>
            <a:endParaRPr lang="en-US" dirty="0" smtClean="0">
              <a:latin typeface="Times New Roman" panose="02020603050405020304" pitchFamily="18" charset="0"/>
              <a:cs typeface="Times New Roman" panose="02020603050405020304" pitchFamily="18" charset="0"/>
            </a:endParaRPr>
          </a:p>
          <a:p>
            <a:pPr>
              <a:buNone/>
            </a:pPr>
            <a:r>
              <a:rPr lang="en-US" dirty="0" smtClean="0">
                <a:latin typeface="Times New Roman" panose="02020603050405020304" pitchFamily="18" charset="0"/>
                <a:cs typeface="Times New Roman" panose="02020603050405020304" pitchFamily="18" charset="0"/>
              </a:rPr>
              <a:t>Solution: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clients need to be convinced and persuaded that borrowing on interest is a cardinal sin,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governments should also try to appreciate the fact that if rates of taxation are reasonable and if tax-payers are convinced that they will benefit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533078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Introduction of Diminishing </a:t>
            </a:r>
            <a:r>
              <a:rPr lang="en-US" b="1" dirty="0" err="1" smtClean="0">
                <a:latin typeface="Times New Roman" panose="02020603050405020304" pitchFamily="18" charset="0"/>
                <a:cs typeface="Times New Roman" panose="02020603050405020304" pitchFamily="18" charset="0"/>
              </a:rPr>
              <a:t>Musharakah</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10000"/>
          </a:bodyPr>
          <a:lstStyle/>
          <a:p>
            <a:pPr marL="0" indent="0">
              <a:buNone/>
            </a:pPr>
            <a:r>
              <a:rPr lang="en-US" dirty="0">
                <a:latin typeface="Times New Roman" panose="02020603050405020304" pitchFamily="18" charset="0"/>
                <a:cs typeface="Times New Roman" panose="02020603050405020304" pitchFamily="18" charset="0"/>
              </a:rPr>
              <a:t>Another form of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developed in the near past, is ‘diminishing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According to this concept, a financier and his client participate either in the joint ownership of a property or an equipment, or in a joint commercial enterprise. The share of the financier is further divided into a number of units and it is understood that the client will purchase the units of the share of the financier one by one periodically, thus increasing his own share till all the units of the financier are purchased by him so as to make him the sole owner of the property, or the commercial enterprise, as the case may be.</a:t>
            </a:r>
          </a:p>
        </p:txBody>
      </p:sp>
      <p:sp>
        <p:nvSpPr>
          <p:cNvPr id="3" name="Slide Number Placeholder 2"/>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 xmlns:p14="http://schemas.microsoft.com/office/powerpoint/2010/main" val="326100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Examples of DM</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House Purchasing</a:t>
            </a:r>
          </a:p>
          <a:p>
            <a:pPr marL="514350" indent="-514350">
              <a:buAutoNum type="arabicPeriod"/>
            </a:pPr>
            <a:r>
              <a:rPr lang="en-US" dirty="0" smtClean="0">
                <a:latin typeface="Times New Roman" panose="02020603050405020304" pitchFamily="18" charset="0"/>
                <a:cs typeface="Times New Roman" panose="02020603050405020304" pitchFamily="18" charset="0"/>
              </a:rPr>
              <a:t>Cab or Photocopy Machine</a:t>
            </a:r>
          </a:p>
          <a:p>
            <a:pPr marL="514350" indent="-514350">
              <a:buAutoNum type="arabicPeriod"/>
            </a:pPr>
            <a:r>
              <a:rPr lang="en-US" dirty="0" smtClean="0">
                <a:latin typeface="Times New Roman" panose="02020603050405020304" pitchFamily="18" charset="0"/>
                <a:cs typeface="Times New Roman" panose="02020603050405020304" pitchFamily="18" charset="0"/>
              </a:rPr>
              <a:t>Bookshop</a:t>
            </a:r>
          </a:p>
          <a:p>
            <a:pPr marL="514350" indent="-514350">
              <a:buAutoNum type="arabicPeriod"/>
            </a:pPr>
            <a:r>
              <a:rPr lang="en-US" dirty="0" smtClean="0">
                <a:latin typeface="Times New Roman" panose="02020603050405020304" pitchFamily="18" charset="0"/>
                <a:cs typeface="Times New Roman" panose="02020603050405020304" pitchFamily="18" charset="0"/>
              </a:rPr>
              <a:t>Any other Business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 xmlns:p14="http://schemas.microsoft.com/office/powerpoint/2010/main" val="2149831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House </a:t>
            </a:r>
            <a:r>
              <a:rPr lang="en-US" b="1" dirty="0" err="1" smtClean="0">
                <a:latin typeface="Times New Roman" panose="02020603050405020304" pitchFamily="18" charset="0"/>
                <a:cs typeface="Times New Roman" panose="02020603050405020304" pitchFamily="18" charset="0"/>
              </a:rPr>
              <a:t>Financing:Arrangements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create joint ownership in the property (</a:t>
            </a:r>
            <a:r>
              <a:rPr lang="en-US" dirty="0" err="1">
                <a:latin typeface="Times New Roman" panose="02020603050405020304" pitchFamily="18" charset="0"/>
                <a:cs typeface="Times New Roman" panose="02020603050405020304" pitchFamily="18" charset="0"/>
              </a:rPr>
              <a:t>Shirkat</a:t>
            </a:r>
            <a:r>
              <a:rPr lang="en-US" dirty="0">
                <a:latin typeface="Times New Roman" panose="02020603050405020304" pitchFamily="18" charset="0"/>
                <a:cs typeface="Times New Roman" panose="02020603050405020304" pitchFamily="18" charset="0"/>
              </a:rPr>
              <a:t>-al-Milk</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Giving </a:t>
            </a:r>
            <a:r>
              <a:rPr lang="en-US" dirty="0">
                <a:latin typeface="Times New Roman" panose="02020603050405020304" pitchFamily="18" charset="0"/>
                <a:cs typeface="Times New Roman" panose="02020603050405020304" pitchFamily="18" charset="0"/>
              </a:rPr>
              <a:t>the share of the financier to the client on </a:t>
            </a:r>
            <a:r>
              <a:rPr lang="en-US" dirty="0" smtClean="0">
                <a:latin typeface="Times New Roman" panose="02020603050405020304" pitchFamily="18" charset="0"/>
                <a:cs typeface="Times New Roman" panose="02020603050405020304" pitchFamily="18" charset="0"/>
              </a:rPr>
              <a:t>rent.</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Promise </a:t>
            </a:r>
            <a:r>
              <a:rPr lang="en-US" dirty="0">
                <a:latin typeface="Times New Roman" panose="02020603050405020304" pitchFamily="18" charset="0"/>
                <a:cs typeface="Times New Roman" panose="02020603050405020304" pitchFamily="18" charset="0"/>
              </a:rPr>
              <a:t>from the client to purchase the units of share of the </a:t>
            </a:r>
            <a:r>
              <a:rPr lang="en-US" dirty="0" smtClean="0">
                <a:latin typeface="Times New Roman" panose="02020603050405020304" pitchFamily="18" charset="0"/>
                <a:cs typeface="Times New Roman" panose="02020603050405020304" pitchFamily="18" charset="0"/>
              </a:rPr>
              <a:t>financier.</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Actual </a:t>
            </a:r>
            <a:r>
              <a:rPr lang="en-US" dirty="0">
                <a:latin typeface="Times New Roman" panose="02020603050405020304" pitchFamily="18" charset="0"/>
                <a:cs typeface="Times New Roman" panose="02020603050405020304" pitchFamily="18" charset="0"/>
              </a:rPr>
              <a:t>purchase of the units at different </a:t>
            </a:r>
            <a:r>
              <a:rPr lang="en-US" dirty="0" smtClean="0">
                <a:latin typeface="Times New Roman" panose="02020603050405020304" pitchFamily="18" charset="0"/>
                <a:cs typeface="Times New Roman" panose="02020603050405020304" pitchFamily="18" charset="0"/>
              </a:rPr>
              <a:t>stages.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Adjustment </a:t>
            </a:r>
            <a:r>
              <a:rPr lang="en-US" dirty="0">
                <a:latin typeface="Times New Roman" panose="02020603050405020304" pitchFamily="18" charset="0"/>
                <a:cs typeface="Times New Roman" panose="02020603050405020304" pitchFamily="18" charset="0"/>
              </a:rPr>
              <a:t>of the rental according to the remaining share of the financier in the property.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 xmlns:p14="http://schemas.microsoft.com/office/powerpoint/2010/main" val="618809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DM for Carrying out Business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Creating </a:t>
            </a:r>
            <a:r>
              <a:rPr lang="en-US" dirty="0">
                <a:latin typeface="Times New Roman" panose="02020603050405020304" pitchFamily="18" charset="0"/>
                <a:cs typeface="Times New Roman" panose="02020603050405020304" pitchFamily="18" charset="0"/>
              </a:rPr>
              <a:t>joint ownership in a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in the form of </a:t>
            </a:r>
            <a:r>
              <a:rPr lang="en-US" dirty="0" err="1">
                <a:latin typeface="Times New Roman" panose="02020603050405020304" pitchFamily="18" charset="0"/>
                <a:cs typeface="Times New Roman" panose="02020603050405020304" pitchFamily="18" charset="0"/>
              </a:rPr>
              <a:t>Shirkah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al-Milk is </a:t>
            </a:r>
            <a:r>
              <a:rPr lang="en-US" dirty="0">
                <a:latin typeface="Times New Roman" panose="02020603050405020304" pitchFamily="18" charset="0"/>
                <a:cs typeface="Times New Roman" panose="02020603050405020304" pitchFamily="18" charset="0"/>
              </a:rPr>
              <a:t>allowed in </a:t>
            </a:r>
            <a:r>
              <a:rPr lang="en-US" dirty="0" err="1" smtClean="0">
                <a:latin typeface="Times New Roman" panose="02020603050405020304" pitchFamily="18" charset="0"/>
                <a:cs typeface="Times New Roman" panose="02020603050405020304" pitchFamily="18" charset="0"/>
              </a:rPr>
              <a:t>Shari‘ah</a:t>
            </a:r>
            <a:r>
              <a:rPr lang="en-US" dirty="0" smtClean="0">
                <a:latin typeface="Times New Roman" panose="02020603050405020304" pitchFamily="18" charset="0"/>
                <a:cs typeface="Times New Roman" panose="02020603050405020304" pitchFamily="18" charset="0"/>
              </a:rPr>
              <a:t>.</a:t>
            </a:r>
          </a:p>
          <a:p>
            <a:pPr marL="571500" indent="-571500">
              <a:buFont typeface="+mj-lt"/>
              <a:buAutoNum type="romanUcPeriod"/>
            </a:pPr>
            <a:r>
              <a:rPr lang="en-US" dirty="0" err="1" smtClean="0">
                <a:latin typeface="Times New Roman" panose="02020603050405020304" pitchFamily="18" charset="0"/>
                <a:cs typeface="Times New Roman" panose="02020603050405020304" pitchFamily="18" charset="0"/>
              </a:rPr>
              <a:t>Musharakah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the income generated through the services of </a:t>
            </a:r>
            <a:r>
              <a:rPr lang="en-US" dirty="0" smtClean="0">
                <a:latin typeface="Times New Roman" panose="02020603050405020304" pitchFamily="18" charset="0"/>
                <a:cs typeface="Times New Roman" panose="02020603050405020304" pitchFamily="18" charset="0"/>
              </a:rPr>
              <a:t> cab </a:t>
            </a:r>
            <a:r>
              <a:rPr lang="en-US" dirty="0">
                <a:latin typeface="Times New Roman" panose="02020603050405020304" pitchFamily="18" charset="0"/>
                <a:cs typeface="Times New Roman" panose="02020603050405020304" pitchFamily="18" charset="0"/>
              </a:rPr>
              <a:t>is also </a:t>
            </a:r>
            <a:r>
              <a:rPr lang="en-US" dirty="0" smtClean="0">
                <a:latin typeface="Times New Roman" panose="02020603050405020304" pitchFamily="18" charset="0"/>
                <a:cs typeface="Times New Roman" panose="02020603050405020304" pitchFamily="18" charset="0"/>
              </a:rPr>
              <a:t>allowed.</a:t>
            </a:r>
          </a:p>
          <a:p>
            <a:pPr marL="571500" indent="-571500">
              <a:buFont typeface="+mj-lt"/>
              <a:buAutoNum type="romanUcPeriod"/>
            </a:pPr>
            <a:r>
              <a:rPr lang="en-US" dirty="0" smtClean="0">
                <a:latin typeface="Times New Roman" panose="02020603050405020304" pitchFamily="18" charset="0"/>
                <a:cs typeface="Times New Roman" panose="02020603050405020304" pitchFamily="18" charset="0"/>
              </a:rPr>
              <a:t>Purchase </a:t>
            </a:r>
            <a:r>
              <a:rPr lang="en-US" dirty="0">
                <a:latin typeface="Times New Roman" panose="02020603050405020304" pitchFamily="18" charset="0"/>
                <a:cs typeface="Times New Roman" panose="02020603050405020304" pitchFamily="18" charset="0"/>
              </a:rPr>
              <a:t>of different units of the share of the financier by the client. This is again subject to the conditions already detailed in the case of House financing. However, there is a slight difference between House financing and the arrangement suggested in this second example. The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when used as a hired vehicle, normally depreciates in value over time, therefore, depreciation in the value of </a:t>
            </a:r>
            <a:r>
              <a:rPr lang="en-US" dirty="0" smtClean="0">
                <a:latin typeface="Times New Roman" panose="02020603050405020304" pitchFamily="18" charset="0"/>
                <a:cs typeface="Times New Roman" panose="02020603050405020304" pitchFamily="18" charset="0"/>
              </a:rPr>
              <a:t>cab </a:t>
            </a:r>
            <a:r>
              <a:rPr lang="en-US" dirty="0">
                <a:latin typeface="Times New Roman" panose="02020603050405020304" pitchFamily="18" charset="0"/>
                <a:cs typeface="Times New Roman" panose="02020603050405020304" pitchFamily="18" charset="0"/>
              </a:rPr>
              <a:t>must be kept in mind while determining the price of different units of the share of the financier.</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 xmlns:p14="http://schemas.microsoft.com/office/powerpoint/2010/main" val="1216407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DM </a:t>
            </a:r>
            <a:r>
              <a:rPr lang="en-US" b="1" dirty="0" smtClean="0">
                <a:latin typeface="Times New Roman" panose="02020603050405020304" pitchFamily="18" charset="0"/>
                <a:cs typeface="Times New Roman" panose="02020603050405020304" pitchFamily="18" charset="0"/>
              </a:rPr>
              <a:t>in Trade</a:t>
            </a:r>
            <a:endParaRPr lang="en-US"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latin typeface="Times New Roman" panose="02020603050405020304" pitchFamily="18" charset="0"/>
                <a:cs typeface="Times New Roman" panose="02020603050405020304" pitchFamily="18" charset="0"/>
              </a:rPr>
              <a:t>Here the price of units of the financier cannot be fixed in the promise to purchase, because if the price is fixed before hand at the time of entering into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it will practically mean that the client has ensured the principal invested by the financier with or without profit, which is strictly prohibited in the case of </a:t>
            </a:r>
            <a:r>
              <a:rPr lang="en-US" dirty="0" err="1">
                <a:latin typeface="Times New Roman" panose="02020603050405020304" pitchFamily="18" charset="0"/>
                <a:cs typeface="Times New Roman" panose="02020603050405020304" pitchFamily="18" charset="0"/>
              </a:rPr>
              <a:t>musharakah</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It is better to sell </a:t>
            </a:r>
            <a:r>
              <a:rPr lang="en-US" dirty="0">
                <a:latin typeface="Times New Roman" panose="02020603050405020304" pitchFamily="18" charset="0"/>
                <a:cs typeface="Times New Roman" panose="02020603050405020304" pitchFamily="18" charset="0"/>
              </a:rPr>
              <a:t>the units on the basis of valuation of the business at the time of the purchase of each unit.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 xmlns:p14="http://schemas.microsoft.com/office/powerpoint/2010/main" val="10581844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Sum-up</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Local Business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International Trade and Finance</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MNCs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mtClean="0">
                <a:latin typeface="Times New Roman" panose="02020603050405020304" pitchFamily="18" charset="0"/>
                <a:cs typeface="Times New Roman" panose="02020603050405020304" pitchFamily="18" charset="0"/>
              </a:rPr>
              <a:t>Others.</a:t>
            </a:r>
            <a:endParaRPr lang="en-US">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 xmlns:p14="http://schemas.microsoft.com/office/powerpoint/2010/main" val="88323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 xmlns:p14="http://schemas.microsoft.com/office/powerpoint/2010/main" val="3350015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5414</TotalTime>
  <Words>727</Words>
  <Application>Microsoft Office PowerPoint</Application>
  <PresentationFormat>On-screen Show (4:3)</PresentationFormat>
  <Paragraphs>76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MBF707: Monetary and Fiscal Framework in Islamic Finance </vt:lpstr>
      <vt:lpstr>Review of the Last Lecture</vt:lpstr>
      <vt:lpstr>Lecture 09  Diminishing Musharakah  Some Applications</vt:lpstr>
      <vt:lpstr>Objections on Musharakah Financing</vt:lpstr>
      <vt:lpstr>1. Risk of Loss</vt:lpstr>
      <vt:lpstr>2. DISHONESTY</vt:lpstr>
      <vt:lpstr>3. Secrecy of the Business</vt:lpstr>
      <vt:lpstr>Client’s Unwillingness to Share Profits</vt:lpstr>
      <vt:lpstr>Introduction of Diminishing Musharakah</vt:lpstr>
      <vt:lpstr>Examples of DM</vt:lpstr>
      <vt:lpstr>House Financing:Arrangements</vt:lpstr>
      <vt:lpstr>DM for Carrying out Business </vt:lpstr>
      <vt:lpstr>DM in Trade</vt:lpstr>
      <vt:lpstr>Sum-up</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343</cp:revision>
  <cp:lastPrinted>2013-04-30T04:29:25Z</cp:lastPrinted>
  <dcterms:created xsi:type="dcterms:W3CDTF">2012-07-18T13:07:28Z</dcterms:created>
  <dcterms:modified xsi:type="dcterms:W3CDTF">2014-07-08T02:58:48Z</dcterms:modified>
</cp:coreProperties>
</file>