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2"/>
  </p:notesMasterIdLst>
  <p:handoutMasterIdLst>
    <p:handoutMasterId r:id="rId23"/>
  </p:handoutMasterIdLst>
  <p:sldIdLst>
    <p:sldId id="464" r:id="rId2"/>
    <p:sldId id="465" r:id="rId3"/>
    <p:sldId id="452" r:id="rId4"/>
    <p:sldId id="466" r:id="rId5"/>
    <p:sldId id="453" r:id="rId6"/>
    <p:sldId id="463" r:id="rId7"/>
    <p:sldId id="454" r:id="rId8"/>
    <p:sldId id="455" r:id="rId9"/>
    <p:sldId id="456" r:id="rId10"/>
    <p:sldId id="457" r:id="rId11"/>
    <p:sldId id="458" r:id="rId12"/>
    <p:sldId id="467" r:id="rId13"/>
    <p:sldId id="468" r:id="rId14"/>
    <p:sldId id="469" r:id="rId15"/>
    <p:sldId id="470" r:id="rId16"/>
    <p:sldId id="471" r:id="rId17"/>
    <p:sldId id="472" r:id="rId18"/>
    <p:sldId id="473" r:id="rId19"/>
    <p:sldId id="474" r:id="rId20"/>
    <p:sldId id="318" r:id="rId21"/>
  </p:sldIdLst>
  <p:sldSz cx="9144000" cy="6858000" type="screen4x3"/>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38664"/>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59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95738" y="0"/>
            <a:ext cx="3055937" cy="465138"/>
          </a:xfrm>
          <a:prstGeom prst="rect">
            <a:avLst/>
          </a:prstGeom>
        </p:spPr>
        <p:txBody>
          <a:bodyPr vert="horz" lIns="91440" tIns="45720" rIns="91440" bIns="45720" rtlCol="0"/>
          <a:lstStyle>
            <a:lvl1pPr algn="r">
              <a:defRPr sz="1200"/>
            </a:lvl1pPr>
          </a:lstStyle>
          <a:p>
            <a:fld id="{B9F238C2-C916-43C6-B27B-30ABB16FC6B8}" type="datetimeFigureOut">
              <a:rPr lang="en-US" smtClean="0"/>
              <a:pPr/>
              <a:t>7/8/2014</a:t>
            </a:fld>
            <a:endParaRPr lang="en-US"/>
          </a:p>
        </p:txBody>
      </p:sp>
      <p:sp>
        <p:nvSpPr>
          <p:cNvPr id="4" name="Footer Placeholder 3"/>
          <p:cNvSpPr>
            <a:spLocks noGrp="1"/>
          </p:cNvSpPr>
          <p:nvPr>
            <p:ph type="ftr" sz="quarter" idx="2"/>
          </p:nvPr>
        </p:nvSpPr>
        <p:spPr>
          <a:xfrm>
            <a:off x="0" y="8842375"/>
            <a:ext cx="3055938"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95738" y="8842375"/>
            <a:ext cx="3055937" cy="465138"/>
          </a:xfrm>
          <a:prstGeom prst="rect">
            <a:avLst/>
          </a:prstGeom>
        </p:spPr>
        <p:txBody>
          <a:bodyPr vert="horz" lIns="91440" tIns="45720" rIns="91440" bIns="45720" rtlCol="0" anchor="b"/>
          <a:lstStyle>
            <a:lvl1pPr algn="r">
              <a:defRPr sz="1200"/>
            </a:lvl1pPr>
          </a:lstStyle>
          <a:p>
            <a:fld id="{6AF14EF9-76CC-49A8-99D9-5933018B8924}" type="slidenum">
              <a:rPr lang="en-US" smtClean="0"/>
              <a:pPr/>
              <a:t>‹#›</a:t>
            </a:fld>
            <a:endParaRPr lang="en-US"/>
          </a:p>
        </p:txBody>
      </p:sp>
    </p:spTree>
    <p:extLst>
      <p:ext uri="{BB962C8B-B14F-4D97-AF65-F5344CB8AC3E}">
        <p14:creationId xmlns:p14="http://schemas.microsoft.com/office/powerpoint/2010/main" xmlns="" val="33152076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5455"/>
          </a:xfrm>
          <a:prstGeom prst="rect">
            <a:avLst/>
          </a:prstGeom>
        </p:spPr>
        <p:txBody>
          <a:bodyPr vert="horz" lIns="93497" tIns="46749" rIns="93497" bIns="46749" rtlCol="0"/>
          <a:lstStyle>
            <a:lvl1pPr algn="r">
              <a:defRPr sz="1200"/>
            </a:lvl1pPr>
          </a:lstStyle>
          <a:p>
            <a:fld id="{FD0A2760-F6CB-430A-8378-C2D417958E5B}" type="datetimeFigureOut">
              <a:rPr lang="en-US" smtClean="0"/>
              <a:pPr/>
              <a:t>7/8/2014</a:t>
            </a:fld>
            <a:endParaRPr lang="en-US"/>
          </a:p>
        </p:txBody>
      </p:sp>
      <p:sp>
        <p:nvSpPr>
          <p:cNvPr id="4" name="Slide Image Placeholder 3"/>
          <p:cNvSpPr>
            <a:spLocks noGrp="1" noRot="1" noChangeAspect="1"/>
          </p:cNvSpPr>
          <p:nvPr>
            <p:ph type="sldImg" idx="2"/>
          </p:nvPr>
        </p:nvSpPr>
        <p:spPr>
          <a:xfrm>
            <a:off x="1200150" y="698500"/>
            <a:ext cx="4654550" cy="3490913"/>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21823"/>
            <a:ext cx="5642610" cy="4189095"/>
          </a:xfrm>
          <a:prstGeom prst="rect">
            <a:avLst/>
          </a:prstGeom>
        </p:spPr>
        <p:txBody>
          <a:bodyPr vert="horz" lIns="93497" tIns="46749" rIns="93497" bIns="4674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56414" cy="465455"/>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29"/>
            <a:ext cx="3056414" cy="465455"/>
          </a:xfrm>
          <a:prstGeom prst="rect">
            <a:avLst/>
          </a:prstGeom>
        </p:spPr>
        <p:txBody>
          <a:bodyPr vert="horz" lIns="93497" tIns="46749" rIns="93497" bIns="46749" rtlCol="0" anchor="b"/>
          <a:lstStyle>
            <a:lvl1pPr algn="r">
              <a:defRPr sz="1200"/>
            </a:lvl1pPr>
          </a:lstStyle>
          <a:p>
            <a:fld id="{EF78F9B5-3E5E-4396-81E1-4095F4EC520D}" type="slidenum">
              <a:rPr lang="en-US" smtClean="0"/>
              <a:pPr/>
              <a:t>‹#›</a:t>
            </a:fld>
            <a:endParaRPr lang="en-US"/>
          </a:p>
        </p:txBody>
      </p:sp>
    </p:spTree>
    <p:extLst>
      <p:ext uri="{BB962C8B-B14F-4D97-AF65-F5344CB8AC3E}">
        <p14:creationId xmlns:p14="http://schemas.microsoft.com/office/powerpoint/2010/main" xmlns="" val="3721338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754FC5-1C7A-455B-9597-6168439276A8}" type="datetime1">
              <a:rPr lang="en-US" smtClean="0"/>
              <a:pPr/>
              <a:t>7/8/2014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ED58D7-2B6D-4608-9D97-029DB51BE4B1}" type="datetime1">
              <a:rPr lang="en-US" smtClean="0"/>
              <a:pPr/>
              <a:t>7/8/2014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F185D6-AEAB-4490-9382-712CECA88439}" type="datetime1">
              <a:rPr lang="en-US" smtClean="0"/>
              <a:pPr/>
              <a:t>7/8/2014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F524BC6-0AB4-4B3C-B671-F36EB52BD02C}" type="datetime1">
              <a:rPr lang="en-US" smtClean="0"/>
              <a:pPr/>
              <a:t>7/8/2014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300DBF-DEC0-44F1-B730-13BF29858534}" type="datetime1">
              <a:rPr lang="en-US" smtClean="0"/>
              <a:pPr/>
              <a:t>7/8/2014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FC104F0-14F8-481D-8C8C-2BCE4F34FD6E}" type="datetime1">
              <a:rPr lang="en-US" smtClean="0"/>
              <a:pPr/>
              <a:t>7/8/2014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5D4A11-7E00-47E4-87ED-5F0FE0C2DD25}" type="datetime1">
              <a:rPr lang="en-US" smtClean="0"/>
              <a:pPr/>
              <a:t>7/8/2014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195991-1DE8-49B1-8B1C-0E77CF0631E1}" type="datetime1">
              <a:rPr lang="en-US" smtClean="0"/>
              <a:pPr/>
              <a:t>7/8/2014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D0F5A1-032A-4496-AEFE-A212B4DEBFCD}" type="datetime1">
              <a:rPr lang="en-US" smtClean="0"/>
              <a:pPr/>
              <a:t>7/8/2014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8FC4AF-D4DC-4E97-930D-298E191949E8}" type="datetime1">
              <a:rPr lang="en-US" smtClean="0"/>
              <a:pPr/>
              <a:t>7/8/2014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7D4D57-A67C-4A1A-BDAC-1C1A35D14589}" type="datetime1">
              <a:rPr lang="en-US" smtClean="0"/>
              <a:pPr/>
              <a:t>7/8/2014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DA8B16-2F41-424E-AEB3-3569FD4E6C80}" type="datetime1">
              <a:rPr lang="en-US" smtClean="0"/>
              <a:pPr/>
              <a:t>7/8/2014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D96158-CDC9-4FF1-A278-9542325BFFE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1"/>
            <a:ext cx="7772400" cy="1523999"/>
          </a:xfrm>
        </p:spPr>
        <p:txBody>
          <a:bodyPr>
            <a:noAutofit/>
          </a:bodyPr>
          <a:lstStyle/>
          <a:p>
            <a:r>
              <a:rPr lang="en-US" sz="3600" b="1" dirty="0" smtClean="0">
                <a:latin typeface="Times New Roman" panose="02020603050405020304" pitchFamily="18" charset="0"/>
                <a:cs typeface="Times New Roman" panose="02020603050405020304" pitchFamily="18" charset="0"/>
              </a:rPr>
              <a:t>MBF707: Monetary </a:t>
            </a:r>
            <a:r>
              <a:rPr lang="en-US" sz="3600" b="1" dirty="0">
                <a:latin typeface="Times New Roman" panose="02020603050405020304" pitchFamily="18" charset="0"/>
                <a:cs typeface="Times New Roman" panose="02020603050405020304" pitchFamily="18" charset="0"/>
              </a:rPr>
              <a:t>and Fiscal </a:t>
            </a:r>
            <a:r>
              <a:rPr lang="en-US" sz="3600" b="1" dirty="0" smtClean="0">
                <a:latin typeface="Times New Roman" panose="02020603050405020304" pitchFamily="18" charset="0"/>
                <a:cs typeface="Times New Roman" panose="02020603050405020304" pitchFamily="18" charset="0"/>
              </a:rPr>
              <a:t>Framework </a:t>
            </a:r>
            <a:r>
              <a:rPr lang="en-US" sz="3600" b="1" dirty="0">
                <a:latin typeface="Times New Roman" panose="02020603050405020304" pitchFamily="18" charset="0"/>
                <a:cs typeface="Times New Roman" panose="02020603050405020304" pitchFamily="18" charset="0"/>
              </a:rPr>
              <a:t>in Islamic Finance</a:t>
            </a:r>
            <a:r>
              <a:rPr lang="en-US" sz="3600" dirty="0" smtClean="0">
                <a:latin typeface="Times New Roman" pitchFamily="18" charset="0"/>
                <a:cs typeface="Times New Roman" pitchFamily="18" charset="0"/>
              </a:rPr>
              <a:t/>
            </a:r>
            <a:br>
              <a:rPr lang="en-US" sz="3600" dirty="0" smtClean="0">
                <a:latin typeface="Times New Roman" pitchFamily="18" charset="0"/>
                <a:cs typeface="Times New Roman" pitchFamily="18" charset="0"/>
              </a:rPr>
            </a:br>
            <a:endParaRPr lang="en-US" sz="3600" dirty="0">
              <a:latin typeface="Times New Roman" pitchFamily="18" charset="0"/>
              <a:cs typeface="Times New Roman" pitchFamily="18" charset="0"/>
            </a:endParaRPr>
          </a:p>
        </p:txBody>
      </p:sp>
      <p:sp>
        <p:nvSpPr>
          <p:cNvPr id="3" name="Subtitle 2"/>
          <p:cNvSpPr>
            <a:spLocks noGrp="1"/>
          </p:cNvSpPr>
          <p:nvPr>
            <p:ph type="subTitle" idx="1"/>
          </p:nvPr>
        </p:nvSpPr>
        <p:spPr>
          <a:xfrm>
            <a:off x="1143000" y="4495800"/>
            <a:ext cx="7086600" cy="1447800"/>
          </a:xfrm>
        </p:spPr>
        <p:txBody>
          <a:bodyPr>
            <a:normAutofit fontScale="92500" lnSpcReduction="10000"/>
          </a:bodyPr>
          <a:lstStyle/>
          <a:p>
            <a:r>
              <a:rPr lang="en-US" b="1" dirty="0">
                <a:latin typeface="Times New Roman" pitchFamily="18" charset="0"/>
                <a:cs typeface="Times New Roman" pitchFamily="18" charset="0"/>
              </a:rPr>
              <a:t>COMSATS Institute of Information Technology (Virtual </a:t>
            </a:r>
            <a:r>
              <a:rPr lang="en-US" b="1" dirty="0" smtClean="0">
                <a:latin typeface="Times New Roman" pitchFamily="18" charset="0"/>
                <a:cs typeface="Times New Roman" pitchFamily="18" charset="0"/>
              </a:rPr>
              <a:t>Campus)</a:t>
            </a:r>
            <a:br>
              <a:rPr lang="en-US" b="1" dirty="0" smtClean="0">
                <a:latin typeface="Times New Roman" pitchFamily="18" charset="0"/>
                <a:cs typeface="Times New Roman" pitchFamily="18" charset="0"/>
              </a:rPr>
            </a:br>
            <a:endParaRPr lang="en-US" b="1" dirty="0">
              <a:latin typeface="Times New Roman" pitchFamily="18" charset="0"/>
              <a:cs typeface="Times New Roman" pitchFamily="18" charset="0"/>
            </a:endParaRPr>
          </a:p>
        </p:txBody>
      </p:sp>
      <p:pic>
        <p:nvPicPr>
          <p:cNvPr id="4" name="Picture 3" descr="logo-comsats"/>
          <p:cNvPicPr/>
          <p:nvPr/>
        </p:nvPicPr>
        <p:blipFill>
          <a:blip r:embed="rId2" cstate="print"/>
          <a:srcRect/>
          <a:stretch>
            <a:fillRect/>
          </a:stretch>
        </p:blipFill>
        <p:spPr bwMode="auto">
          <a:xfrm>
            <a:off x="3429000" y="2552700"/>
            <a:ext cx="1676401" cy="1524000"/>
          </a:xfrm>
          <a:prstGeom prst="rect">
            <a:avLst/>
          </a:prstGeom>
          <a:noFill/>
          <a:ln w="9525">
            <a:noFill/>
            <a:miter lim="800000"/>
            <a:headEnd/>
            <a:tailEnd/>
          </a:ln>
        </p:spPr>
      </p:pic>
    </p:spTree>
    <p:extLst>
      <p:ext uri="{BB962C8B-B14F-4D97-AF65-F5344CB8AC3E}">
        <p14:creationId xmlns:p14="http://schemas.microsoft.com/office/powerpoint/2010/main" xmlns="" val="20641757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990600"/>
            <a:ext cx="6781800" cy="4648200"/>
          </a:xfrm>
        </p:spPr>
        <p:txBody>
          <a:bodyPr>
            <a:normAutofit/>
          </a:bodyPr>
          <a:lstStyle/>
          <a:p>
            <a:r>
              <a:rPr lang="en-US" sz="3200" b="1" u="sng" dirty="0" smtClean="0">
                <a:latin typeface="Times New Roman" panose="02020603050405020304" pitchFamily="18" charset="0"/>
                <a:cs typeface="Times New Roman" panose="02020603050405020304" pitchFamily="18" charset="0"/>
              </a:rPr>
              <a:t>Lecture 08</a:t>
            </a:r>
            <a:br>
              <a:rPr lang="en-US" sz="3200" b="1" u="sng" dirty="0" smtClean="0">
                <a:latin typeface="Times New Roman" panose="02020603050405020304" pitchFamily="18" charset="0"/>
                <a:cs typeface="Times New Roman" panose="02020603050405020304" pitchFamily="18" charset="0"/>
              </a:rPr>
            </a:br>
            <a:r>
              <a:rPr lang="en-US" sz="3200" b="1" u="sng" dirty="0" smtClean="0">
                <a:latin typeface="Times New Roman" panose="02020603050405020304" pitchFamily="18" charset="0"/>
                <a:cs typeface="Times New Roman" panose="02020603050405020304" pitchFamily="18" charset="0"/>
              </a:rPr>
              <a:t/>
            </a:r>
            <a:br>
              <a:rPr lang="en-US" sz="3200" b="1" u="sng" dirty="0" smtClean="0">
                <a:latin typeface="Times New Roman" panose="02020603050405020304" pitchFamily="18" charset="0"/>
                <a:cs typeface="Times New Roman" panose="02020603050405020304" pitchFamily="18" charset="0"/>
              </a:rPr>
            </a:br>
            <a:r>
              <a:rPr lang="en-US" sz="4800" b="1" dirty="0" err="1" smtClean="0">
                <a:latin typeface="Times New Roman" panose="02020603050405020304" pitchFamily="18" charset="0"/>
                <a:cs typeface="Times New Roman" panose="02020603050405020304" pitchFamily="18" charset="0"/>
              </a:rPr>
              <a:t>Musharakah</a:t>
            </a:r>
            <a:r>
              <a:rPr lang="en-US" sz="4800" b="1" dirty="0" smtClean="0">
                <a:latin typeface="Times New Roman" panose="02020603050405020304" pitchFamily="18" charset="0"/>
                <a:cs typeface="Times New Roman" panose="02020603050405020304" pitchFamily="18" charset="0"/>
              </a:rPr>
              <a:t> </a:t>
            </a:r>
            <a:br>
              <a:rPr lang="en-US" sz="4800" b="1" dirty="0" smtClean="0">
                <a:latin typeface="Times New Roman" panose="02020603050405020304" pitchFamily="18" charset="0"/>
                <a:cs typeface="Times New Roman" panose="02020603050405020304" pitchFamily="18" charset="0"/>
              </a:rPr>
            </a:br>
            <a:r>
              <a:rPr lang="en-US" sz="4800" b="1" dirty="0" smtClean="0">
                <a:latin typeface="Times New Roman" panose="02020603050405020304" pitchFamily="18" charset="0"/>
                <a:cs typeface="Times New Roman" panose="02020603050405020304" pitchFamily="18" charset="0"/>
              </a:rPr>
              <a:t>&amp;</a:t>
            </a:r>
            <a:br>
              <a:rPr lang="en-US" sz="4800" b="1" dirty="0" smtClean="0">
                <a:latin typeface="Times New Roman" panose="02020603050405020304" pitchFamily="18" charset="0"/>
                <a:cs typeface="Times New Roman" panose="02020603050405020304" pitchFamily="18" charset="0"/>
              </a:rPr>
            </a:br>
            <a:r>
              <a:rPr lang="en-US" sz="4800" b="1" dirty="0" smtClean="0">
                <a:latin typeface="Times New Roman" panose="02020603050405020304" pitchFamily="18" charset="0"/>
                <a:cs typeface="Times New Roman" panose="02020603050405020304" pitchFamily="18" charset="0"/>
              </a:rPr>
              <a:t> </a:t>
            </a:r>
            <a:r>
              <a:rPr lang="en-US" sz="4800" b="1" dirty="0" err="1" smtClean="0">
                <a:latin typeface="Times New Roman" panose="02020603050405020304" pitchFamily="18" charset="0"/>
                <a:cs typeface="Times New Roman" panose="02020603050405020304" pitchFamily="18" charset="0"/>
              </a:rPr>
              <a:t>Mudarabah</a:t>
            </a:r>
            <a:r>
              <a:rPr lang="en-US" sz="4800" b="1" dirty="0" smtClean="0">
                <a:latin typeface="Times New Roman" panose="02020603050405020304" pitchFamily="18" charset="0"/>
                <a:cs typeface="Times New Roman" panose="02020603050405020304" pitchFamily="18" charset="0"/>
              </a:rPr>
              <a:t/>
            </a:r>
            <a:br>
              <a:rPr lang="en-US" sz="4800" b="1" dirty="0" smtClean="0">
                <a:latin typeface="Times New Roman" panose="02020603050405020304" pitchFamily="18" charset="0"/>
                <a:cs typeface="Times New Roman" panose="02020603050405020304" pitchFamily="18" charset="0"/>
              </a:rPr>
            </a:br>
            <a:r>
              <a:rPr lang="en-US" sz="4800" b="1" dirty="0" smtClean="0">
                <a:latin typeface="Times New Roman" panose="02020603050405020304" pitchFamily="18" charset="0"/>
                <a:cs typeface="Times New Roman" panose="02020603050405020304" pitchFamily="18" charset="0"/>
              </a:rPr>
              <a:t>More Related Cases</a:t>
            </a:r>
            <a:endParaRPr lang="en-US" sz="48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2</a:t>
            </a:fld>
            <a:endParaRPr lang="en-US"/>
          </a:p>
        </p:txBody>
      </p:sp>
    </p:spTree>
    <p:extLst>
      <p:ext uri="{BB962C8B-B14F-4D97-AF65-F5344CB8AC3E}">
        <p14:creationId xmlns:p14="http://schemas.microsoft.com/office/powerpoint/2010/main" xmlns="" val="36914046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600200"/>
            <a:ext cx="7467600" cy="1981200"/>
          </a:xfrm>
        </p:spPr>
        <p:txBody>
          <a:bodyPr/>
          <a:lstStyle/>
          <a:p>
            <a:r>
              <a:rPr lang="en-US" b="1" cap="all" dirty="0" smtClean="0">
                <a:latin typeface="Times New Roman" panose="02020603050405020304" pitchFamily="18" charset="0"/>
                <a:cs typeface="Times New Roman" panose="02020603050405020304" pitchFamily="18" charset="0"/>
              </a:rPr>
              <a:t>FINANCING OF </a:t>
            </a:r>
            <a:r>
              <a:rPr b="1" cap="all" dirty="0" smtClean="0">
                <a:latin typeface="Times New Roman" panose="02020603050405020304" pitchFamily="18" charset="0"/>
                <a:cs typeface="Times New Roman" panose="02020603050405020304" pitchFamily="18" charset="0"/>
              </a:rPr>
              <a:t>Working Capital</a:t>
            </a:r>
            <a:endParaRPr lang="en-US" b="1" cap="all"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5188604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dirty="0" smtClean="0">
                <a:latin typeface="Times New Roman" pitchFamily="18" charset="0"/>
                <a:cs typeface="Times New Roman" pitchFamily="18" charset="0"/>
              </a:rPr>
              <a:t>Review of the Last Lecture</a:t>
            </a:r>
            <a:endParaRPr lang="en-US" dirty="0"/>
          </a:p>
        </p:txBody>
      </p:sp>
      <p:sp>
        <p:nvSpPr>
          <p:cNvPr id="5" name="Content Placeholder 4"/>
          <p:cNvSpPr>
            <a:spLocks noGrp="1"/>
          </p:cNvSpPr>
          <p:nvPr>
            <p:ph idx="1"/>
          </p:nvPr>
        </p:nvSpPr>
        <p:spPr/>
        <p:txBody>
          <a:bodyPr>
            <a:normAutofit/>
          </a:bodyPr>
          <a:lstStyle/>
          <a:p>
            <a:pPr>
              <a:buFont typeface="Wingdings" panose="05000000000000000000" pitchFamily="2" charset="2"/>
              <a:buChar char="v"/>
            </a:pPr>
            <a:r>
              <a:rPr lang="en-US" b="1" dirty="0" smtClean="0">
                <a:latin typeface="Times New Roman" panose="02020603050405020304" pitchFamily="18" charset="0"/>
                <a:cs typeface="Times New Roman" panose="02020603050405020304" pitchFamily="18" charset="0"/>
              </a:rPr>
              <a:t>Running </a:t>
            </a:r>
            <a:r>
              <a:rPr lang="en-US" b="1" dirty="0" err="1" smtClean="0">
                <a:latin typeface="Times New Roman" panose="02020603050405020304" pitchFamily="18" charset="0"/>
                <a:cs typeface="Times New Roman" panose="02020603050405020304" pitchFamily="18" charset="0"/>
              </a:rPr>
              <a:t>Musharakah</a:t>
            </a:r>
            <a:r>
              <a:rPr lang="en-US" b="1" dirty="0" smtClean="0">
                <a:latin typeface="Times New Roman" panose="02020603050405020304" pitchFamily="18" charset="0"/>
                <a:cs typeface="Times New Roman" panose="02020603050405020304" pitchFamily="18" charset="0"/>
              </a:rPr>
              <a:t> Account</a:t>
            </a:r>
          </a:p>
          <a:p>
            <a:pPr>
              <a:buFont typeface="Wingdings" panose="05000000000000000000" pitchFamily="2" charset="2"/>
              <a:buChar char="v"/>
            </a:pPr>
            <a:r>
              <a:rPr lang="en-US" b="1" dirty="0" smtClean="0">
                <a:latin typeface="Times New Roman" panose="02020603050405020304" pitchFamily="18" charset="0"/>
                <a:cs typeface="Times New Roman" panose="02020603050405020304" pitchFamily="18" charset="0"/>
              </a:rPr>
              <a:t>Gross Profit in </a:t>
            </a:r>
            <a:r>
              <a:rPr lang="en-US" b="1" dirty="0" err="1" smtClean="0">
                <a:latin typeface="Times New Roman" panose="02020603050405020304" pitchFamily="18" charset="0"/>
                <a:cs typeface="Times New Roman" panose="02020603050405020304" pitchFamily="18" charset="0"/>
              </a:rPr>
              <a:t>Musharakah</a:t>
            </a:r>
            <a:endParaRPr lang="en-US" b="1"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b="1" dirty="0" smtClean="0">
                <a:latin typeface="Times New Roman" panose="02020603050405020304" pitchFamily="18" charset="0"/>
                <a:cs typeface="Times New Roman" panose="02020603050405020304" pitchFamily="18" charset="0"/>
              </a:rPr>
              <a:t>Termination of Agreement</a:t>
            </a:r>
          </a:p>
          <a:p>
            <a:pPr>
              <a:buFont typeface="Wingdings" panose="05000000000000000000" pitchFamily="2" charset="2"/>
              <a:buChar char="v"/>
            </a:pPr>
            <a:r>
              <a:rPr lang="en-US" b="1" dirty="0" smtClean="0">
                <a:latin typeface="Times New Roman" panose="02020603050405020304" pitchFamily="18" charset="0"/>
                <a:cs typeface="Times New Roman" panose="02020603050405020304" pitchFamily="18" charset="0"/>
              </a:rPr>
              <a:t>Combination of </a:t>
            </a:r>
            <a:r>
              <a:rPr lang="en-US" b="1" dirty="0" err="1" smtClean="0">
                <a:latin typeface="Times New Roman" panose="02020603050405020304" pitchFamily="18" charset="0"/>
                <a:cs typeface="Times New Roman" panose="02020603050405020304" pitchFamily="18" charset="0"/>
              </a:rPr>
              <a:t>Musharakah</a:t>
            </a:r>
            <a:r>
              <a:rPr lang="en-US" b="1" dirty="0" smtClean="0">
                <a:latin typeface="Times New Roman" panose="02020603050405020304" pitchFamily="18" charset="0"/>
                <a:cs typeface="Times New Roman" panose="02020603050405020304" pitchFamily="18" charset="0"/>
              </a:rPr>
              <a:t> and </a:t>
            </a:r>
            <a:r>
              <a:rPr lang="en-US" b="1" dirty="0" err="1" smtClean="0">
                <a:latin typeface="Times New Roman" panose="02020603050405020304" pitchFamily="18" charset="0"/>
                <a:cs typeface="Times New Roman" panose="02020603050405020304" pitchFamily="18" charset="0"/>
              </a:rPr>
              <a:t>Mudarabah</a:t>
            </a:r>
            <a:endParaRPr lang="en-US"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b="1" dirty="0">
              <a:latin typeface="Times New Roman" panose="02020603050405020304" pitchFamily="18" charset="0"/>
              <a:cs typeface="Times New Roman" panose="02020603050405020304" pitchFamily="18" charset="0"/>
            </a:endParaRPr>
          </a:p>
          <a:p>
            <a:pPr marL="0" indent="0">
              <a:buNone/>
            </a:pPr>
            <a:endParaRPr lang="en-US" dirty="0"/>
          </a:p>
          <a:p>
            <a:endParaRPr lang="en-US" dirty="0"/>
          </a:p>
        </p:txBody>
      </p:sp>
      <p:sp>
        <p:nvSpPr>
          <p:cNvPr id="3" name="Slide Number Placeholder 2"/>
          <p:cNvSpPr>
            <a:spLocks noGrp="1"/>
          </p:cNvSpPr>
          <p:nvPr>
            <p:ph type="sldNum" sz="quarter" idx="12"/>
          </p:nvPr>
        </p:nvSpPr>
        <p:spPr/>
        <p:txBody>
          <a:bodyPr/>
          <a:lstStyle/>
          <a:p>
            <a:fld id="{52D96158-CDC9-4FF1-A278-9542325BFFE2}" type="slidenum">
              <a:rPr lang="en-US" smtClean="0"/>
              <a:pPr/>
              <a:t>4</a:t>
            </a:fld>
            <a:endParaRPr lang="en-US"/>
          </a:p>
        </p:txBody>
      </p:sp>
    </p:spTree>
    <p:extLst>
      <p:ext uri="{BB962C8B-B14F-4D97-AF65-F5344CB8AC3E}">
        <p14:creationId xmlns:p14="http://schemas.microsoft.com/office/powerpoint/2010/main" xmlns="" val="35817789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b="1" dirty="0" smtClean="0">
                <a:latin typeface="Times New Roman" panose="02020603050405020304" pitchFamily="18" charset="0"/>
                <a:cs typeface="Times New Roman" panose="02020603050405020304" pitchFamily="18" charset="0"/>
              </a:rPr>
              <a:t>WORKING  CAPITAL FINANCE</a:t>
            </a:r>
            <a:endParaRPr lang="en-US" b="1" dirty="0">
              <a:latin typeface="Times New Roman" panose="02020603050405020304" pitchFamily="18" charset="0"/>
              <a:cs typeface="Times New Roman" panose="02020603050405020304" pitchFamily="18" charset="0"/>
            </a:endParaRPr>
          </a:p>
        </p:txBody>
      </p:sp>
      <p:sp>
        <p:nvSpPr>
          <p:cNvPr id="2" name="Content Placeholder 1"/>
          <p:cNvSpPr>
            <a:spLocks noGrp="1"/>
          </p:cNvSpPr>
          <p:nvPr>
            <p:ph idx="1"/>
          </p:nvPr>
        </p:nvSpPr>
        <p:spPr/>
        <p:txBody>
          <a:bodyPr>
            <a:normAutofit fontScale="92500" lnSpcReduction="10000"/>
          </a:bodyPr>
          <a:lstStyle/>
          <a:p>
            <a:pPr>
              <a:buNone/>
            </a:pPr>
            <a:r>
              <a:rPr lang="en-US" b="1" u="sng" dirty="0" smtClean="0">
                <a:latin typeface="Times New Roman" panose="02020603050405020304" pitchFamily="18" charset="0"/>
                <a:cs typeface="Times New Roman" panose="02020603050405020304" pitchFamily="18" charset="0"/>
              </a:rPr>
              <a:t>Musharakah</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Contribute in Cash or Non-liquid</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Value of Business Assets ---------&gt; Working partner</a:t>
            </a:r>
          </a:p>
          <a:p>
            <a:pPr>
              <a:buNone/>
            </a:pPr>
            <a:r>
              <a:rPr lang="en-US" b="1" u="sng" dirty="0" smtClean="0">
                <a:latin typeface="Times New Roman" panose="02020603050405020304" pitchFamily="18" charset="0"/>
                <a:cs typeface="Times New Roman" panose="02020603050405020304" pitchFamily="18" charset="0"/>
              </a:rPr>
              <a:t>Profit</a:t>
            </a:r>
            <a:r>
              <a:rPr lang="en-US" dirty="0" smtClean="0">
                <a:latin typeface="Times New Roman" panose="02020603050405020304" pitchFamily="18" charset="0"/>
                <a:cs typeface="Times New Roman" panose="02020603050405020304" pitchFamily="18" charset="0"/>
              </a:rPr>
              <a:t> :</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On the Basis of Value of Business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Exceed Profit of working Partner ( 70%   30%)</a:t>
            </a:r>
          </a:p>
          <a:p>
            <a:pPr>
              <a:buNone/>
            </a:pPr>
            <a:r>
              <a:rPr lang="en-US" b="1" u="sng" dirty="0" smtClean="0">
                <a:latin typeface="Times New Roman" panose="02020603050405020304" pitchFamily="18" charset="0"/>
                <a:cs typeface="Times New Roman" panose="02020603050405020304" pitchFamily="18" charset="0"/>
              </a:rPr>
              <a:t>Termination or Expiry</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Purchase share of Financer</a:t>
            </a:r>
          </a:p>
          <a:p>
            <a:pPr>
              <a:buNone/>
            </a:pPr>
            <a:endParaRPr lang="en-US" dirty="0"/>
          </a:p>
        </p:txBody>
      </p:sp>
    </p:spTree>
    <p:extLst>
      <p:ext uri="{BB962C8B-B14F-4D97-AF65-F5344CB8AC3E}">
        <p14:creationId xmlns:p14="http://schemas.microsoft.com/office/powerpoint/2010/main" xmlns="" val="35967536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2D96158-CDC9-4FF1-A278-9542325BFFE2}" type="slidenum">
              <a:rPr lang="en-US" smtClean="0"/>
              <a:pPr/>
              <a:t>6</a:t>
            </a:fld>
            <a:endParaRPr lang="en-US"/>
          </a:p>
        </p:txBody>
      </p:sp>
      <p:pic>
        <p:nvPicPr>
          <p:cNvPr id="5" name="Content Placeholder 4"/>
          <p:cNvPicPr>
            <a:picLocks noGrp="1" noChangeAspect="1"/>
          </p:cNvPicPr>
          <p:nvPr>
            <p:ph idx="4294967295"/>
          </p:nvPr>
        </p:nvPicPr>
        <p:blipFill rotWithShape="1">
          <a:blip r:embed="rId2" cstate="print">
            <a:extLst>
              <a:ext uri="{28A0092B-C50C-407E-A947-70E740481C1C}">
                <a14:useLocalDpi xmlns:a14="http://schemas.microsoft.com/office/drawing/2010/main" xmlns="" val="0"/>
              </a:ext>
            </a:extLst>
          </a:blip>
          <a:srcRect l="16870" t="18520" r="16870" b="22553"/>
          <a:stretch/>
        </p:blipFill>
        <p:spPr>
          <a:xfrm>
            <a:off x="76200" y="-76200"/>
            <a:ext cx="9067800" cy="6934200"/>
          </a:xfrm>
        </p:spPr>
      </p:pic>
    </p:spTree>
    <p:extLst>
      <p:ext uri="{BB962C8B-B14F-4D97-AF65-F5344CB8AC3E}">
        <p14:creationId xmlns:p14="http://schemas.microsoft.com/office/powerpoint/2010/main" xmlns="" val="10396509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7800" y="1600200"/>
            <a:ext cx="6477000" cy="1981200"/>
          </a:xfrm>
        </p:spPr>
        <p:txBody>
          <a:bodyPr>
            <a:normAutofit fontScale="90000"/>
          </a:bodyPr>
          <a:lstStyle/>
          <a:p>
            <a:r>
              <a:rPr b="1" cap="all" dirty="0" smtClean="0">
                <a:latin typeface="Times New Roman" panose="02020603050405020304" pitchFamily="18" charset="0"/>
                <a:cs typeface="Times New Roman" panose="02020603050405020304" pitchFamily="18" charset="0"/>
              </a:rPr>
              <a:t>Objections on </a:t>
            </a:r>
            <a:r>
              <a:rPr b="1" cap="all" dirty="0" err="1" smtClean="0">
                <a:latin typeface="Times New Roman" panose="02020603050405020304" pitchFamily="18" charset="0"/>
                <a:cs typeface="Times New Roman" panose="02020603050405020304" pitchFamily="18" charset="0"/>
              </a:rPr>
              <a:t>Musharakah</a:t>
            </a:r>
            <a:r>
              <a:rPr b="1" cap="all" dirty="0" smtClean="0">
                <a:latin typeface="Times New Roman" panose="02020603050405020304" pitchFamily="18" charset="0"/>
                <a:cs typeface="Times New Roman" panose="02020603050405020304" pitchFamily="18" charset="0"/>
              </a:rPr>
              <a:t> Financing</a:t>
            </a:r>
            <a:endParaRPr lang="en-US" b="1" cap="all"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2978481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1. </a:t>
            </a:r>
            <a:r>
              <a:rPr b="1" dirty="0" smtClean="0">
                <a:latin typeface="Times New Roman" panose="02020603050405020304" pitchFamily="18" charset="0"/>
                <a:cs typeface="Times New Roman" panose="02020603050405020304" pitchFamily="18" charset="0"/>
              </a:rPr>
              <a:t>Risk of Loss</a:t>
            </a:r>
            <a:endParaRPr lang="en-US" b="1" dirty="0">
              <a:latin typeface="Times New Roman" panose="02020603050405020304" pitchFamily="18" charset="0"/>
              <a:cs typeface="Times New Roman" panose="02020603050405020304" pitchFamily="18" charset="0"/>
            </a:endParaRPr>
          </a:p>
        </p:txBody>
      </p:sp>
      <p:sp>
        <p:nvSpPr>
          <p:cNvPr id="2" name="Content Placeholder 1"/>
          <p:cNvSpPr>
            <a:spLocks noGrp="1"/>
          </p:cNvSpPr>
          <p:nvPr>
            <p:ph idx="1"/>
          </p:nvPr>
        </p:nvSpPr>
        <p:spPr/>
        <p:txBody>
          <a:bodyPr>
            <a:normAutofit fontScale="85000" lnSpcReduction="20000"/>
          </a:bodyPr>
          <a:lstStyle/>
          <a:p>
            <a:pPr>
              <a:buNone/>
            </a:pPr>
            <a:r>
              <a:rPr lang="en-US" dirty="0" smtClean="0">
                <a:latin typeface="Times New Roman" panose="02020603050405020304" pitchFamily="18" charset="0"/>
                <a:cs typeface="Times New Roman" panose="02020603050405020304" pitchFamily="18" charset="0"/>
              </a:rPr>
              <a:t>Argument:</a:t>
            </a:r>
          </a:p>
          <a:p>
            <a:pPr>
              <a:buNone/>
            </a:pPr>
            <a:r>
              <a:rPr lang="en-US" dirty="0" smtClean="0">
                <a:latin typeface="Times New Roman" panose="02020603050405020304" pitchFamily="18" charset="0"/>
                <a:cs typeface="Times New Roman" panose="02020603050405020304" pitchFamily="18" charset="0"/>
              </a:rPr>
              <a:t>“Musharakah is more likely to pass on losses of the</a:t>
            </a:r>
          </a:p>
          <a:p>
            <a:pPr marL="0" indent="0">
              <a:buNone/>
            </a:pPr>
            <a:r>
              <a:rPr lang="en-US" dirty="0" smtClean="0">
                <a:latin typeface="Times New Roman" panose="02020603050405020304" pitchFamily="18" charset="0"/>
                <a:cs typeface="Times New Roman" panose="02020603050405020304" pitchFamily="18" charset="0"/>
              </a:rPr>
              <a:t>business to the bank . This loss will be passed on to depositors “</a:t>
            </a:r>
          </a:p>
          <a:p>
            <a:pPr marL="0" indent="0">
              <a:buNone/>
            </a:pPr>
            <a:r>
              <a:rPr lang="en-US" b="1" u="sng" dirty="0" smtClean="0">
                <a:latin typeface="Times New Roman" panose="02020603050405020304" pitchFamily="18" charset="0"/>
                <a:cs typeface="Times New Roman" panose="02020603050405020304" pitchFamily="18" charset="0"/>
              </a:rPr>
              <a:t>Answer</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Banks Study the feasibility &amp; select projects.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Banks </a:t>
            </a:r>
            <a:r>
              <a:rPr lang="en-US" dirty="0">
                <a:latin typeface="Times New Roman" panose="02020603050405020304" pitchFamily="18" charset="0"/>
                <a:cs typeface="Times New Roman" panose="02020603050405020304" pitchFamily="18" charset="0"/>
              </a:rPr>
              <a:t>and financial institutions deal in money and </a:t>
            </a:r>
            <a:r>
              <a:rPr lang="en-US" dirty="0" smtClean="0">
                <a:latin typeface="Times New Roman" panose="02020603050405020304" pitchFamily="18" charset="0"/>
                <a:cs typeface="Times New Roman" panose="02020603050405020304" pitchFamily="18" charset="0"/>
              </a:rPr>
              <a:t>papers leading to the macroeconomic problems.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Conventional Sys. separates </a:t>
            </a:r>
            <a:r>
              <a:rPr lang="en-US" dirty="0">
                <a:latin typeface="Times New Roman" panose="02020603050405020304" pitchFamily="18" charset="0"/>
                <a:cs typeface="Times New Roman" panose="02020603050405020304" pitchFamily="18" charset="0"/>
              </a:rPr>
              <a:t>the banking and financing from the normal trade activities</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Diversified Musharakah Portfolio</a:t>
            </a:r>
          </a:p>
          <a:p>
            <a:pPr marL="0" indent="0">
              <a:buNone/>
            </a:pPr>
            <a:endParaRPr lang="en-US" dirty="0"/>
          </a:p>
        </p:txBody>
      </p:sp>
    </p:spTree>
    <p:extLst>
      <p:ext uri="{BB962C8B-B14F-4D97-AF65-F5344CB8AC3E}">
        <p14:creationId xmlns:p14="http://schemas.microsoft.com/office/powerpoint/2010/main" xmlns="" val="24346501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2. </a:t>
            </a:r>
            <a:r>
              <a:rPr b="1" dirty="0" smtClean="0">
                <a:latin typeface="Times New Roman" panose="02020603050405020304" pitchFamily="18" charset="0"/>
                <a:cs typeface="Times New Roman" panose="02020603050405020304" pitchFamily="18" charset="0"/>
              </a:rPr>
              <a:t>DISHONESTY</a:t>
            </a:r>
            <a:endParaRPr lang="en-US" b="1" dirty="0">
              <a:latin typeface="Times New Roman" panose="02020603050405020304" pitchFamily="18" charset="0"/>
              <a:cs typeface="Times New Roman" panose="02020603050405020304" pitchFamily="18" charset="0"/>
            </a:endParaRPr>
          </a:p>
        </p:txBody>
      </p:sp>
      <p:sp>
        <p:nvSpPr>
          <p:cNvPr id="2" name="Content Placeholder 1"/>
          <p:cNvSpPr>
            <a:spLocks noGrp="1"/>
          </p:cNvSpPr>
          <p:nvPr>
            <p:ph idx="1"/>
          </p:nvPr>
        </p:nvSpPr>
        <p:spPr/>
        <p:txBody>
          <a:bodyPr>
            <a:normAutofit fontScale="92500" lnSpcReduction="20000"/>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Argument: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not paying any return to the financiers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Claim that it has suffered a loss</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None/>
            </a:pPr>
            <a:r>
              <a:rPr lang="en-US" dirty="0" smtClean="0">
                <a:latin typeface="Times New Roman" panose="02020603050405020304" pitchFamily="18" charset="0"/>
                <a:cs typeface="Times New Roman" panose="02020603050405020304" pitchFamily="18" charset="0"/>
              </a:rPr>
              <a:t>Solution:</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well designed system of auditing</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Profit on the basis of gross margins only</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Punitive Step: Unable to avail any facility from the Bank.</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Legal Papers are involved in transactions.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8526792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3. Secrecy of the Business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it may disclose the secrets of the business to the financier,</a:t>
            </a:r>
          </a:p>
          <a:p>
            <a:endParaRPr lang="en-US" dirty="0" smtClean="0">
              <a:latin typeface="Times New Roman" panose="02020603050405020304" pitchFamily="18" charset="0"/>
              <a:cs typeface="Times New Roman" panose="02020603050405020304" pitchFamily="18" charset="0"/>
            </a:endParaRPr>
          </a:p>
          <a:p>
            <a:pPr>
              <a:buNone/>
            </a:pPr>
            <a:r>
              <a:rPr lang="en-US" dirty="0" smtClean="0">
                <a:latin typeface="Times New Roman" panose="02020603050405020304" pitchFamily="18" charset="0"/>
                <a:cs typeface="Times New Roman" panose="02020603050405020304" pitchFamily="18" charset="0"/>
              </a:rPr>
              <a:t>Solution</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may put a condition that the financier will not interfere with the management affairs, and he will not disclose any information about the business to any person without prior permission of the client.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4495810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Client’s Unwillingness to Share Profits</a:t>
            </a:r>
            <a:endParaRPr lang="en-US" b="1" dirty="0"/>
          </a:p>
        </p:txBody>
      </p:sp>
      <p:sp>
        <p:nvSpPr>
          <p:cNvPr id="3" name="Content Placeholder 2"/>
          <p:cNvSpPr>
            <a:spLocks noGrp="1"/>
          </p:cNvSpPr>
          <p:nvPr>
            <p:ph idx="1"/>
          </p:nvPr>
        </p:nvSpPr>
        <p:spPr/>
        <p:txBody>
          <a:bodyPr>
            <a:normAutofit fontScale="85000" lnSpcReduction="20000"/>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clients are not willing to share with the banks the actual profits of their business.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passed on to the tax authorities and Clients’ tax</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liability increases.</a:t>
            </a:r>
          </a:p>
          <a:p>
            <a:endParaRPr lang="en-US" dirty="0" smtClean="0">
              <a:latin typeface="Times New Roman" panose="02020603050405020304" pitchFamily="18" charset="0"/>
              <a:cs typeface="Times New Roman" panose="02020603050405020304" pitchFamily="18" charset="0"/>
            </a:endParaRPr>
          </a:p>
          <a:p>
            <a:pPr>
              <a:buNone/>
            </a:pPr>
            <a:r>
              <a:rPr lang="en-US" dirty="0" smtClean="0">
                <a:latin typeface="Times New Roman" panose="02020603050405020304" pitchFamily="18" charset="0"/>
                <a:cs typeface="Times New Roman" panose="02020603050405020304" pitchFamily="18" charset="0"/>
              </a:rPr>
              <a:t>Solution:</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clients need to be convinced and persuaded that borrowing on interest is a cardinal sin,</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governments should also try to appreciate the fact that if rates of taxation are reasonable and if tax-payers are convinced that they will benefit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9533078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990600"/>
            <a:ext cx="6781800" cy="4648200"/>
          </a:xfrm>
        </p:spPr>
        <p:txBody>
          <a:bodyPr>
            <a:normAutofit/>
          </a:bodyPr>
          <a:lstStyle/>
          <a:p>
            <a:r>
              <a:rPr lang="en-US" sz="3200" b="1" u="sng" dirty="0" smtClean="0">
                <a:latin typeface="Times New Roman" panose="02020603050405020304" pitchFamily="18" charset="0"/>
                <a:cs typeface="Times New Roman" panose="02020603050405020304" pitchFamily="18" charset="0"/>
              </a:rPr>
              <a:t>Lecture 09</a:t>
            </a:r>
            <a:br>
              <a:rPr lang="en-US" sz="3200" b="1" u="sng" dirty="0" smtClean="0">
                <a:latin typeface="Times New Roman" panose="02020603050405020304" pitchFamily="18" charset="0"/>
                <a:cs typeface="Times New Roman" panose="02020603050405020304" pitchFamily="18" charset="0"/>
              </a:rPr>
            </a:br>
            <a:r>
              <a:rPr lang="en-US" sz="3200" b="1" u="sng" dirty="0" smtClean="0">
                <a:latin typeface="Times New Roman" panose="02020603050405020304" pitchFamily="18" charset="0"/>
                <a:cs typeface="Times New Roman" panose="02020603050405020304" pitchFamily="18" charset="0"/>
              </a:rPr>
              <a:t/>
            </a:r>
            <a:br>
              <a:rPr lang="en-US" sz="3200" b="1" u="sng" dirty="0" smtClean="0">
                <a:latin typeface="Times New Roman" panose="02020603050405020304" pitchFamily="18" charset="0"/>
                <a:cs typeface="Times New Roman" panose="02020603050405020304" pitchFamily="18" charset="0"/>
              </a:rPr>
            </a:br>
            <a:r>
              <a:rPr lang="en-US" sz="4800" b="1" dirty="0" smtClean="0">
                <a:latin typeface="Times New Roman" panose="02020603050405020304" pitchFamily="18" charset="0"/>
                <a:cs typeface="Times New Roman" panose="02020603050405020304" pitchFamily="18" charset="0"/>
              </a:rPr>
              <a:t>Diminishing </a:t>
            </a:r>
            <a:r>
              <a:rPr lang="en-US" sz="4800" b="1" dirty="0" err="1" smtClean="0">
                <a:latin typeface="Times New Roman" panose="02020603050405020304" pitchFamily="18" charset="0"/>
                <a:cs typeface="Times New Roman" panose="02020603050405020304" pitchFamily="18" charset="0"/>
              </a:rPr>
              <a:t>Musharakah</a:t>
            </a:r>
            <a:r>
              <a:rPr lang="en-US" sz="4800" b="1" dirty="0" smtClean="0">
                <a:latin typeface="Times New Roman" panose="02020603050405020304" pitchFamily="18" charset="0"/>
                <a:cs typeface="Times New Roman" panose="02020603050405020304" pitchFamily="18" charset="0"/>
              </a:rPr>
              <a:t> </a:t>
            </a:r>
            <a:br>
              <a:rPr lang="en-US" sz="4800" b="1" dirty="0" smtClean="0">
                <a:latin typeface="Times New Roman" panose="02020603050405020304" pitchFamily="18" charset="0"/>
                <a:cs typeface="Times New Roman" panose="02020603050405020304" pitchFamily="18" charset="0"/>
              </a:rPr>
            </a:br>
            <a:r>
              <a:rPr lang="en-US" sz="4800" b="1" dirty="0" smtClean="0">
                <a:latin typeface="Times New Roman" panose="02020603050405020304" pitchFamily="18" charset="0"/>
                <a:cs typeface="Times New Roman" panose="02020603050405020304" pitchFamily="18" charset="0"/>
              </a:rPr>
              <a:t>Some Applications</a:t>
            </a:r>
            <a:endParaRPr lang="en-US" sz="48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12</a:t>
            </a:fld>
            <a:endParaRPr lang="en-US"/>
          </a:p>
        </p:txBody>
      </p:sp>
    </p:spTree>
    <p:extLst>
      <p:ext uri="{BB962C8B-B14F-4D97-AF65-F5344CB8AC3E}">
        <p14:creationId xmlns:p14="http://schemas.microsoft.com/office/powerpoint/2010/main" xmlns="" val="16226366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981200"/>
            <a:ext cx="6705600" cy="2590800"/>
          </a:xfrm>
        </p:spPr>
        <p:txBody>
          <a:bodyPr/>
          <a:lstStyle/>
          <a:p>
            <a:pPr marL="0" indent="0"/>
            <a:r>
              <a:rPr lang="en-US" b="1" dirty="0">
                <a:latin typeface="Times New Roman" pitchFamily="18" charset="0"/>
                <a:cs typeface="Times New Roman" pitchFamily="18" charset="0"/>
              </a:rPr>
              <a:t>Review of the Last Lecture</a:t>
            </a:r>
            <a:endParaRPr lang="en-US" dirty="0"/>
          </a:p>
        </p:txBody>
      </p:sp>
      <p:sp>
        <p:nvSpPr>
          <p:cNvPr id="3" name="Slide Number Placeholder 2"/>
          <p:cNvSpPr>
            <a:spLocks noGrp="1"/>
          </p:cNvSpPr>
          <p:nvPr>
            <p:ph type="sldNum" sz="quarter" idx="12"/>
          </p:nvPr>
        </p:nvSpPr>
        <p:spPr/>
        <p:txBody>
          <a:bodyPr/>
          <a:lstStyle/>
          <a:p>
            <a:fld id="{52D96158-CDC9-4FF1-A278-9542325BFFE2}" type="slidenum">
              <a:rPr lang="en-US" smtClean="0"/>
              <a:pPr/>
              <a:t>13</a:t>
            </a:fld>
            <a:endParaRPr lang="en-US"/>
          </a:p>
        </p:txBody>
      </p:sp>
      <p:sp>
        <p:nvSpPr>
          <p:cNvPr id="5" name="Content Placeholder 4"/>
          <p:cNvSpPr>
            <a:spLocks noGrp="1"/>
          </p:cNvSpPr>
          <p:nvPr>
            <p:ph idx="4294967295"/>
          </p:nvPr>
        </p:nvSpPr>
        <p:spPr>
          <a:xfrm>
            <a:off x="0" y="1600200"/>
            <a:ext cx="8229600" cy="4525963"/>
          </a:xfrm>
        </p:spPr>
        <p:txBody>
          <a:bodyPr>
            <a:normAutofit/>
          </a:bodyPr>
          <a:lstStyle/>
          <a:p>
            <a:pPr marL="0" indent="0">
              <a:buNone/>
            </a:pPr>
            <a:endParaRPr lang="en-US"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b="1"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xmlns="" val="33239117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Introduction of Diminishing </a:t>
            </a:r>
            <a:r>
              <a:rPr lang="en-US" b="1" dirty="0" err="1" smtClean="0">
                <a:latin typeface="Times New Roman" panose="02020603050405020304" pitchFamily="18" charset="0"/>
                <a:cs typeface="Times New Roman" panose="02020603050405020304" pitchFamily="18" charset="0"/>
              </a:rPr>
              <a:t>Musharakah</a:t>
            </a:r>
            <a:endParaRPr lang="en-US"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normAutofit fontScale="85000" lnSpcReduction="10000"/>
          </a:bodyPr>
          <a:lstStyle/>
          <a:p>
            <a:pPr marL="0" indent="0">
              <a:buNone/>
            </a:pPr>
            <a:r>
              <a:rPr lang="en-US" dirty="0">
                <a:latin typeface="Times New Roman" panose="02020603050405020304" pitchFamily="18" charset="0"/>
                <a:cs typeface="Times New Roman" panose="02020603050405020304" pitchFamily="18" charset="0"/>
              </a:rPr>
              <a:t>Another form of </a:t>
            </a:r>
            <a:r>
              <a:rPr lang="en-US" dirty="0" err="1">
                <a:latin typeface="Times New Roman" panose="02020603050405020304" pitchFamily="18" charset="0"/>
                <a:cs typeface="Times New Roman" panose="02020603050405020304" pitchFamily="18" charset="0"/>
              </a:rPr>
              <a:t>musharakah</a:t>
            </a:r>
            <a:r>
              <a:rPr lang="en-US" dirty="0">
                <a:latin typeface="Times New Roman" panose="02020603050405020304" pitchFamily="18" charset="0"/>
                <a:cs typeface="Times New Roman" panose="02020603050405020304" pitchFamily="18" charset="0"/>
              </a:rPr>
              <a:t>, developed in the near past, is ‘diminishing </a:t>
            </a:r>
            <a:r>
              <a:rPr lang="en-US" dirty="0" err="1">
                <a:latin typeface="Times New Roman" panose="02020603050405020304" pitchFamily="18" charset="0"/>
                <a:cs typeface="Times New Roman" panose="02020603050405020304" pitchFamily="18" charset="0"/>
              </a:rPr>
              <a:t>musharakah</a:t>
            </a:r>
            <a:r>
              <a:rPr lang="en-US" dirty="0">
                <a:latin typeface="Times New Roman" panose="02020603050405020304" pitchFamily="18" charset="0"/>
                <a:cs typeface="Times New Roman" panose="02020603050405020304" pitchFamily="18" charset="0"/>
              </a:rPr>
              <a:t>’. According to this concept, a financier and his client participate either in the joint ownership of a property or an equipment, or in a joint commercial enterprise. The share of the financier is further divided into a number of units and it is understood that the client will purchase the units of the share of the financier one by one periodically, thus increasing his own share till all the units of the financier are purchased by him so as to make him the sole owner of the property, or the commercial enterprise, as the case may be.</a:t>
            </a:r>
          </a:p>
        </p:txBody>
      </p:sp>
      <p:sp>
        <p:nvSpPr>
          <p:cNvPr id="3" name="Slide Number Placeholder 2"/>
          <p:cNvSpPr>
            <a:spLocks noGrp="1"/>
          </p:cNvSpPr>
          <p:nvPr>
            <p:ph type="sldNum" sz="quarter" idx="12"/>
          </p:nvPr>
        </p:nvSpPr>
        <p:spPr/>
        <p:txBody>
          <a:bodyPr/>
          <a:lstStyle/>
          <a:p>
            <a:fld id="{52D96158-CDC9-4FF1-A278-9542325BFFE2}" type="slidenum">
              <a:rPr lang="en-US" smtClean="0"/>
              <a:pPr/>
              <a:t>14</a:t>
            </a:fld>
            <a:endParaRPr lang="en-US"/>
          </a:p>
        </p:txBody>
      </p:sp>
    </p:spTree>
    <p:extLst>
      <p:ext uri="{BB962C8B-B14F-4D97-AF65-F5344CB8AC3E}">
        <p14:creationId xmlns:p14="http://schemas.microsoft.com/office/powerpoint/2010/main" xmlns="" val="3261000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Examples of DM</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514350" indent="-514350">
              <a:buAutoNum type="arabicPeriod"/>
            </a:pPr>
            <a:r>
              <a:rPr lang="en-US" dirty="0" smtClean="0">
                <a:latin typeface="Times New Roman" panose="02020603050405020304" pitchFamily="18" charset="0"/>
                <a:cs typeface="Times New Roman" panose="02020603050405020304" pitchFamily="18" charset="0"/>
              </a:rPr>
              <a:t>House Purchasing</a:t>
            </a:r>
          </a:p>
          <a:p>
            <a:pPr marL="514350" indent="-514350">
              <a:buAutoNum type="arabicPeriod"/>
            </a:pPr>
            <a:r>
              <a:rPr lang="en-US" dirty="0" smtClean="0">
                <a:latin typeface="Times New Roman" panose="02020603050405020304" pitchFamily="18" charset="0"/>
                <a:cs typeface="Times New Roman" panose="02020603050405020304" pitchFamily="18" charset="0"/>
              </a:rPr>
              <a:t>Cab or Photocopy Machine</a:t>
            </a:r>
          </a:p>
          <a:p>
            <a:pPr marL="514350" indent="-514350">
              <a:buAutoNum type="arabicPeriod"/>
            </a:pPr>
            <a:r>
              <a:rPr lang="en-US" dirty="0" smtClean="0">
                <a:latin typeface="Times New Roman" panose="02020603050405020304" pitchFamily="18" charset="0"/>
                <a:cs typeface="Times New Roman" panose="02020603050405020304" pitchFamily="18" charset="0"/>
              </a:rPr>
              <a:t>Bookshop</a:t>
            </a:r>
          </a:p>
          <a:p>
            <a:pPr marL="514350" indent="-514350">
              <a:buAutoNum type="arabicPeriod"/>
            </a:pPr>
            <a:r>
              <a:rPr lang="en-US" dirty="0" smtClean="0">
                <a:latin typeface="Times New Roman" panose="02020603050405020304" pitchFamily="18" charset="0"/>
                <a:cs typeface="Times New Roman" panose="02020603050405020304" pitchFamily="18" charset="0"/>
              </a:rPr>
              <a:t>Any other Business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15</a:t>
            </a:fld>
            <a:endParaRPr lang="en-US"/>
          </a:p>
        </p:txBody>
      </p:sp>
    </p:spTree>
    <p:extLst>
      <p:ext uri="{BB962C8B-B14F-4D97-AF65-F5344CB8AC3E}">
        <p14:creationId xmlns:p14="http://schemas.microsoft.com/office/powerpoint/2010/main" xmlns="" val="21498314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House </a:t>
            </a:r>
            <a:r>
              <a:rPr lang="en-US" b="1" dirty="0" err="1" smtClean="0">
                <a:latin typeface="Times New Roman" panose="02020603050405020304" pitchFamily="18" charset="0"/>
                <a:cs typeface="Times New Roman" panose="02020603050405020304" pitchFamily="18" charset="0"/>
              </a:rPr>
              <a:t>Financing:Arrangements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To </a:t>
            </a:r>
            <a:r>
              <a:rPr lang="en-US" dirty="0">
                <a:latin typeface="Times New Roman" panose="02020603050405020304" pitchFamily="18" charset="0"/>
                <a:cs typeface="Times New Roman" panose="02020603050405020304" pitchFamily="18" charset="0"/>
              </a:rPr>
              <a:t>create joint ownership in the property (</a:t>
            </a:r>
            <a:r>
              <a:rPr lang="en-US" dirty="0" err="1">
                <a:latin typeface="Times New Roman" panose="02020603050405020304" pitchFamily="18" charset="0"/>
                <a:cs typeface="Times New Roman" panose="02020603050405020304" pitchFamily="18" charset="0"/>
              </a:rPr>
              <a:t>Shirkat</a:t>
            </a:r>
            <a:r>
              <a:rPr lang="en-US" dirty="0">
                <a:latin typeface="Times New Roman" panose="02020603050405020304" pitchFamily="18" charset="0"/>
                <a:cs typeface="Times New Roman" panose="02020603050405020304" pitchFamily="18" charset="0"/>
              </a:rPr>
              <a:t>-al-Milk</a:t>
            </a:r>
            <a:r>
              <a:rPr lang="en-US" dirty="0" smtClean="0">
                <a:latin typeface="Times New Roman" panose="02020603050405020304" pitchFamily="18" charset="0"/>
                <a:cs typeface="Times New Roman" panose="02020603050405020304" pitchFamily="18" charset="0"/>
              </a:rPr>
              <a:t>).</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Giving </a:t>
            </a:r>
            <a:r>
              <a:rPr lang="en-US" dirty="0">
                <a:latin typeface="Times New Roman" panose="02020603050405020304" pitchFamily="18" charset="0"/>
                <a:cs typeface="Times New Roman" panose="02020603050405020304" pitchFamily="18" charset="0"/>
              </a:rPr>
              <a:t>the share of the financier to the client on </a:t>
            </a:r>
            <a:r>
              <a:rPr lang="en-US" dirty="0" smtClean="0">
                <a:latin typeface="Times New Roman" panose="02020603050405020304" pitchFamily="18" charset="0"/>
                <a:cs typeface="Times New Roman" panose="02020603050405020304" pitchFamily="18" charset="0"/>
              </a:rPr>
              <a:t>rent.</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Promise </a:t>
            </a:r>
            <a:r>
              <a:rPr lang="en-US" dirty="0">
                <a:latin typeface="Times New Roman" panose="02020603050405020304" pitchFamily="18" charset="0"/>
                <a:cs typeface="Times New Roman" panose="02020603050405020304" pitchFamily="18" charset="0"/>
              </a:rPr>
              <a:t>from the client to purchase the units of share of the </a:t>
            </a:r>
            <a:r>
              <a:rPr lang="en-US" dirty="0" smtClean="0">
                <a:latin typeface="Times New Roman" panose="02020603050405020304" pitchFamily="18" charset="0"/>
                <a:cs typeface="Times New Roman" panose="02020603050405020304" pitchFamily="18" charset="0"/>
              </a:rPr>
              <a:t>financier.</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Actual </a:t>
            </a:r>
            <a:r>
              <a:rPr lang="en-US" dirty="0">
                <a:latin typeface="Times New Roman" panose="02020603050405020304" pitchFamily="18" charset="0"/>
                <a:cs typeface="Times New Roman" panose="02020603050405020304" pitchFamily="18" charset="0"/>
              </a:rPr>
              <a:t>purchase of the units at different </a:t>
            </a:r>
            <a:r>
              <a:rPr lang="en-US" dirty="0" smtClean="0">
                <a:latin typeface="Times New Roman" panose="02020603050405020304" pitchFamily="18" charset="0"/>
                <a:cs typeface="Times New Roman" panose="02020603050405020304" pitchFamily="18" charset="0"/>
              </a:rPr>
              <a:t>stages.</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Adjustment </a:t>
            </a:r>
            <a:r>
              <a:rPr lang="en-US" dirty="0">
                <a:latin typeface="Times New Roman" panose="02020603050405020304" pitchFamily="18" charset="0"/>
                <a:cs typeface="Times New Roman" panose="02020603050405020304" pitchFamily="18" charset="0"/>
              </a:rPr>
              <a:t>of the rental according to the remaining share of the financier in the property.</a:t>
            </a:r>
          </a:p>
        </p:txBody>
      </p:sp>
      <p:sp>
        <p:nvSpPr>
          <p:cNvPr id="4" name="Slide Number Placeholder 3"/>
          <p:cNvSpPr>
            <a:spLocks noGrp="1"/>
          </p:cNvSpPr>
          <p:nvPr>
            <p:ph type="sldNum" sz="quarter" idx="12"/>
          </p:nvPr>
        </p:nvSpPr>
        <p:spPr/>
        <p:txBody>
          <a:bodyPr/>
          <a:lstStyle/>
          <a:p>
            <a:fld id="{52D96158-CDC9-4FF1-A278-9542325BFFE2}" type="slidenum">
              <a:rPr lang="en-US" smtClean="0"/>
              <a:pPr/>
              <a:t>16</a:t>
            </a:fld>
            <a:endParaRPr lang="en-US"/>
          </a:p>
        </p:txBody>
      </p:sp>
    </p:spTree>
    <p:extLst>
      <p:ext uri="{BB962C8B-B14F-4D97-AF65-F5344CB8AC3E}">
        <p14:creationId xmlns:p14="http://schemas.microsoft.com/office/powerpoint/2010/main" xmlns="" val="6188096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DM for Carrying out Business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7500" lnSpcReduction="20000"/>
          </a:bodyPr>
          <a:lstStyle/>
          <a:p>
            <a:pPr marL="571500" indent="-571500">
              <a:buFont typeface="+mj-lt"/>
              <a:buAutoNum type="romanUcPeriod"/>
            </a:pPr>
            <a:r>
              <a:rPr lang="en-US" dirty="0" smtClean="0">
                <a:latin typeface="Times New Roman" panose="02020603050405020304" pitchFamily="18" charset="0"/>
                <a:cs typeface="Times New Roman" panose="02020603050405020304" pitchFamily="18" charset="0"/>
              </a:rPr>
              <a:t>Creating </a:t>
            </a:r>
            <a:r>
              <a:rPr lang="en-US" dirty="0">
                <a:latin typeface="Times New Roman" panose="02020603050405020304" pitchFamily="18" charset="0"/>
                <a:cs typeface="Times New Roman" panose="02020603050405020304" pitchFamily="18" charset="0"/>
              </a:rPr>
              <a:t>joint ownership in a </a:t>
            </a:r>
            <a:r>
              <a:rPr lang="en-US" dirty="0" smtClean="0">
                <a:latin typeface="Times New Roman" panose="02020603050405020304" pitchFamily="18" charset="0"/>
                <a:cs typeface="Times New Roman" panose="02020603050405020304" pitchFamily="18" charset="0"/>
              </a:rPr>
              <a:t>cab </a:t>
            </a:r>
            <a:r>
              <a:rPr lang="en-US" dirty="0">
                <a:latin typeface="Times New Roman" panose="02020603050405020304" pitchFamily="18" charset="0"/>
                <a:cs typeface="Times New Roman" panose="02020603050405020304" pitchFamily="18" charset="0"/>
              </a:rPr>
              <a:t>in the form of </a:t>
            </a:r>
            <a:r>
              <a:rPr lang="en-US" dirty="0" err="1">
                <a:latin typeface="Times New Roman" panose="02020603050405020304" pitchFamily="18" charset="0"/>
                <a:cs typeface="Times New Roman" panose="02020603050405020304" pitchFamily="18" charset="0"/>
              </a:rPr>
              <a:t>Shirkah</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al-Milk is </a:t>
            </a:r>
            <a:r>
              <a:rPr lang="en-US" dirty="0">
                <a:latin typeface="Times New Roman" panose="02020603050405020304" pitchFamily="18" charset="0"/>
                <a:cs typeface="Times New Roman" panose="02020603050405020304" pitchFamily="18" charset="0"/>
              </a:rPr>
              <a:t>allowed in </a:t>
            </a:r>
            <a:r>
              <a:rPr lang="en-US" dirty="0" err="1" smtClean="0">
                <a:latin typeface="Times New Roman" panose="02020603050405020304" pitchFamily="18" charset="0"/>
                <a:cs typeface="Times New Roman" panose="02020603050405020304" pitchFamily="18" charset="0"/>
              </a:rPr>
              <a:t>Shari‘ah</a:t>
            </a:r>
            <a:r>
              <a:rPr lang="en-US" dirty="0" smtClean="0">
                <a:latin typeface="Times New Roman" panose="02020603050405020304" pitchFamily="18" charset="0"/>
                <a:cs typeface="Times New Roman" panose="02020603050405020304" pitchFamily="18" charset="0"/>
              </a:rPr>
              <a:t>.</a:t>
            </a:r>
          </a:p>
          <a:p>
            <a:pPr marL="571500" indent="-571500">
              <a:buFont typeface="+mj-lt"/>
              <a:buAutoNum type="romanUcPeriod"/>
            </a:pPr>
            <a:r>
              <a:rPr lang="en-US" dirty="0" err="1" smtClean="0">
                <a:latin typeface="Times New Roman" panose="02020603050405020304" pitchFamily="18" charset="0"/>
                <a:cs typeface="Times New Roman" panose="02020603050405020304" pitchFamily="18" charset="0"/>
              </a:rPr>
              <a:t>Musharakah</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in the income generated through the services of </a:t>
            </a:r>
            <a:r>
              <a:rPr lang="en-US" dirty="0" smtClean="0">
                <a:latin typeface="Times New Roman" panose="02020603050405020304" pitchFamily="18" charset="0"/>
                <a:cs typeface="Times New Roman" panose="02020603050405020304" pitchFamily="18" charset="0"/>
              </a:rPr>
              <a:t> cab </a:t>
            </a:r>
            <a:r>
              <a:rPr lang="en-US" dirty="0">
                <a:latin typeface="Times New Roman" panose="02020603050405020304" pitchFamily="18" charset="0"/>
                <a:cs typeface="Times New Roman" panose="02020603050405020304" pitchFamily="18" charset="0"/>
              </a:rPr>
              <a:t>is also </a:t>
            </a:r>
            <a:r>
              <a:rPr lang="en-US" dirty="0" smtClean="0">
                <a:latin typeface="Times New Roman" panose="02020603050405020304" pitchFamily="18" charset="0"/>
                <a:cs typeface="Times New Roman" panose="02020603050405020304" pitchFamily="18" charset="0"/>
              </a:rPr>
              <a:t>allowed.</a:t>
            </a:r>
          </a:p>
          <a:p>
            <a:pPr marL="571500" indent="-571500">
              <a:buFont typeface="+mj-lt"/>
              <a:buAutoNum type="romanUcPeriod"/>
            </a:pPr>
            <a:r>
              <a:rPr lang="en-US" dirty="0" smtClean="0">
                <a:latin typeface="Times New Roman" panose="02020603050405020304" pitchFamily="18" charset="0"/>
                <a:cs typeface="Times New Roman" panose="02020603050405020304" pitchFamily="18" charset="0"/>
              </a:rPr>
              <a:t>Purchase </a:t>
            </a:r>
            <a:r>
              <a:rPr lang="en-US" dirty="0">
                <a:latin typeface="Times New Roman" panose="02020603050405020304" pitchFamily="18" charset="0"/>
                <a:cs typeface="Times New Roman" panose="02020603050405020304" pitchFamily="18" charset="0"/>
              </a:rPr>
              <a:t>of different units of the share of the financier by the client. This is again subject to the conditions already detailed in the case of House financing. However, there is a slight difference between House financing and the arrangement suggested in this second example. The </a:t>
            </a:r>
            <a:r>
              <a:rPr lang="en-US" dirty="0" smtClean="0">
                <a:latin typeface="Times New Roman" panose="02020603050405020304" pitchFamily="18" charset="0"/>
                <a:cs typeface="Times New Roman" panose="02020603050405020304" pitchFamily="18" charset="0"/>
              </a:rPr>
              <a:t>cab, </a:t>
            </a:r>
            <a:r>
              <a:rPr lang="en-US" dirty="0">
                <a:latin typeface="Times New Roman" panose="02020603050405020304" pitchFamily="18" charset="0"/>
                <a:cs typeface="Times New Roman" panose="02020603050405020304" pitchFamily="18" charset="0"/>
              </a:rPr>
              <a:t>when used as a hired vehicle, normally depreciates in value over time, therefore, depreciation in the value of </a:t>
            </a:r>
            <a:r>
              <a:rPr lang="en-US" dirty="0" smtClean="0">
                <a:latin typeface="Times New Roman" panose="02020603050405020304" pitchFamily="18" charset="0"/>
                <a:cs typeface="Times New Roman" panose="02020603050405020304" pitchFamily="18" charset="0"/>
              </a:rPr>
              <a:t>cab </a:t>
            </a:r>
            <a:r>
              <a:rPr lang="en-US" dirty="0">
                <a:latin typeface="Times New Roman" panose="02020603050405020304" pitchFamily="18" charset="0"/>
                <a:cs typeface="Times New Roman" panose="02020603050405020304" pitchFamily="18" charset="0"/>
              </a:rPr>
              <a:t>must be kept in mind while determining the price of different units of the share of the financier.</a:t>
            </a:r>
          </a:p>
        </p:txBody>
      </p:sp>
      <p:sp>
        <p:nvSpPr>
          <p:cNvPr id="4" name="Slide Number Placeholder 3"/>
          <p:cNvSpPr>
            <a:spLocks noGrp="1"/>
          </p:cNvSpPr>
          <p:nvPr>
            <p:ph type="sldNum" sz="quarter" idx="12"/>
          </p:nvPr>
        </p:nvSpPr>
        <p:spPr/>
        <p:txBody>
          <a:bodyPr/>
          <a:lstStyle/>
          <a:p>
            <a:fld id="{52D96158-CDC9-4FF1-A278-9542325BFFE2}" type="slidenum">
              <a:rPr lang="en-US" smtClean="0"/>
              <a:pPr/>
              <a:t>17</a:t>
            </a:fld>
            <a:endParaRPr lang="en-US"/>
          </a:p>
        </p:txBody>
      </p:sp>
    </p:spTree>
    <p:extLst>
      <p:ext uri="{BB962C8B-B14F-4D97-AF65-F5344CB8AC3E}">
        <p14:creationId xmlns:p14="http://schemas.microsoft.com/office/powerpoint/2010/main" xmlns="" val="12164076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DM </a:t>
            </a:r>
            <a:r>
              <a:rPr lang="en-US" dirty="0" smtClean="0">
                <a:latin typeface="Times New Roman" panose="02020603050405020304" pitchFamily="18" charset="0"/>
                <a:cs typeface="Times New Roman" panose="02020603050405020304" pitchFamily="18" charset="0"/>
              </a:rPr>
              <a:t>in Trade</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a:latin typeface="Times New Roman" panose="02020603050405020304" pitchFamily="18" charset="0"/>
                <a:cs typeface="Times New Roman" panose="02020603050405020304" pitchFamily="18" charset="0"/>
              </a:rPr>
              <a:t>Here the price of units of the financier cannot be fixed in the promise to purchase, because if the price is fixed before hand at the time of entering into </a:t>
            </a:r>
            <a:r>
              <a:rPr lang="en-US" dirty="0" err="1">
                <a:latin typeface="Times New Roman" panose="02020603050405020304" pitchFamily="18" charset="0"/>
                <a:cs typeface="Times New Roman" panose="02020603050405020304" pitchFamily="18" charset="0"/>
              </a:rPr>
              <a:t>musharakah</a:t>
            </a:r>
            <a:r>
              <a:rPr lang="en-US" dirty="0">
                <a:latin typeface="Times New Roman" panose="02020603050405020304" pitchFamily="18" charset="0"/>
                <a:cs typeface="Times New Roman" panose="02020603050405020304" pitchFamily="18" charset="0"/>
              </a:rPr>
              <a:t>, it will practically mean that the client has ensured the principal invested by the financier with or without profit, which is strictly prohibited in the case of </a:t>
            </a:r>
            <a:r>
              <a:rPr lang="en-US" dirty="0" err="1">
                <a:latin typeface="Times New Roman" panose="02020603050405020304" pitchFamily="18" charset="0"/>
                <a:cs typeface="Times New Roman" panose="02020603050405020304" pitchFamily="18" charset="0"/>
              </a:rPr>
              <a:t>musharakah</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It is better to sell </a:t>
            </a:r>
            <a:r>
              <a:rPr lang="en-US" dirty="0">
                <a:latin typeface="Times New Roman" panose="02020603050405020304" pitchFamily="18" charset="0"/>
                <a:cs typeface="Times New Roman" panose="02020603050405020304" pitchFamily="18" charset="0"/>
              </a:rPr>
              <a:t>the units on the basis of valuation of the business at the time of the purchase of each unit.</a:t>
            </a:r>
          </a:p>
        </p:txBody>
      </p:sp>
      <p:sp>
        <p:nvSpPr>
          <p:cNvPr id="4" name="Slide Number Placeholder 3"/>
          <p:cNvSpPr>
            <a:spLocks noGrp="1"/>
          </p:cNvSpPr>
          <p:nvPr>
            <p:ph type="sldNum" sz="quarter" idx="12"/>
          </p:nvPr>
        </p:nvSpPr>
        <p:spPr/>
        <p:txBody>
          <a:bodyPr/>
          <a:lstStyle/>
          <a:p>
            <a:fld id="{52D96158-CDC9-4FF1-A278-9542325BFFE2}" type="slidenum">
              <a:rPr lang="en-US" smtClean="0"/>
              <a:pPr/>
              <a:t>18</a:t>
            </a:fld>
            <a:endParaRPr lang="en-US"/>
          </a:p>
        </p:txBody>
      </p:sp>
    </p:spTree>
    <p:extLst>
      <p:ext uri="{BB962C8B-B14F-4D97-AF65-F5344CB8AC3E}">
        <p14:creationId xmlns:p14="http://schemas.microsoft.com/office/powerpoint/2010/main" xmlns="" val="10581844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Sum-up</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Local Business</a:t>
            </a: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International Trade and Finance</a:t>
            </a: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MNCs</a:t>
            </a: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mtClean="0">
                <a:latin typeface="Times New Roman" panose="02020603050405020304" pitchFamily="18" charset="0"/>
                <a:cs typeface="Times New Roman" panose="02020603050405020304" pitchFamily="18" charset="0"/>
              </a:rPr>
              <a:t>Others.</a:t>
            </a:r>
            <a:endParaRPr lang="en-US">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19</a:t>
            </a:fld>
            <a:endParaRPr lang="en-US"/>
          </a:p>
        </p:txBody>
      </p:sp>
    </p:spTree>
    <p:extLst>
      <p:ext uri="{BB962C8B-B14F-4D97-AF65-F5344CB8AC3E}">
        <p14:creationId xmlns:p14="http://schemas.microsoft.com/office/powerpoint/2010/main" xmlns="" val="883231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12838"/>
          </a:xfrm>
        </p:spPr>
        <p:txBody>
          <a:bodyPr>
            <a:normAutofit/>
          </a:bodyPr>
          <a:lstStyle/>
          <a:p>
            <a:r>
              <a:rPr lang="en-US" b="1" dirty="0">
                <a:latin typeface="Times New Roman" pitchFamily="18" charset="0"/>
                <a:cs typeface="Times New Roman" pitchFamily="18" charset="0"/>
              </a:rPr>
              <a:t>Thank You</a:t>
            </a:r>
          </a:p>
        </p:txBody>
      </p:sp>
      <p:sp>
        <p:nvSpPr>
          <p:cNvPr id="4" name="Slide Number Placeholder 3"/>
          <p:cNvSpPr>
            <a:spLocks noGrp="1"/>
          </p:cNvSpPr>
          <p:nvPr>
            <p:ph type="sldNum" sz="quarter" idx="12"/>
          </p:nvPr>
        </p:nvSpPr>
        <p:spPr/>
        <p:txBody>
          <a:bodyPr/>
          <a:lstStyle/>
          <a:p>
            <a:fld id="{52D96158-CDC9-4FF1-A278-9542325BFFE2}" type="slidenum">
              <a:rPr lang="en-US" smtClean="0"/>
              <a:pPr/>
              <a:t>20</a:t>
            </a:fld>
            <a:endParaRPr lang="en-US"/>
          </a:p>
        </p:txBody>
      </p:sp>
      <p:pic>
        <p:nvPicPr>
          <p:cNvPr id="5" name="Picture 2" descr="http://t3.gstatic.com/images?q=tbn:ANd9GcSZSvsBpMw5NpNky3YYniKSbfQ_FyUgbse5iwnzm2eYpxAoTL1SAg"/>
          <p:cNvPicPr>
            <a:picLocks noGrp="1" noChangeAspect="1" noChangeArrowheads="1"/>
          </p:cNvPicPr>
          <p:nvPr>
            <p:ph idx="1"/>
          </p:nvPr>
        </p:nvPicPr>
        <p:blipFill>
          <a:blip r:embed="rId2" cstate="print"/>
          <a:srcRect/>
          <a:stretch>
            <a:fillRect/>
          </a:stretch>
        </p:blipFill>
        <p:spPr bwMode="auto">
          <a:xfrm>
            <a:off x="1752601" y="1752600"/>
            <a:ext cx="5486400" cy="3733799"/>
          </a:xfrm>
          <a:prstGeom prst="rect">
            <a:avLst/>
          </a:prstGeom>
          <a:noFill/>
        </p:spPr>
      </p:pic>
    </p:spTree>
    <p:extLst>
      <p:ext uri="{BB962C8B-B14F-4D97-AF65-F5344CB8AC3E}">
        <p14:creationId xmlns:p14="http://schemas.microsoft.com/office/powerpoint/2010/main" xmlns="" val="33500159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5336</TotalTime>
  <Words>800</Words>
  <Application>Microsoft Office PowerPoint</Application>
  <PresentationFormat>On-screen Show (4:3)</PresentationFormat>
  <Paragraphs>97</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MBF707: Monetary and Fiscal Framework in Islamic Finance </vt:lpstr>
      <vt:lpstr>Lecture 08  Musharakah  &amp;  Mudarabah More Related Cases</vt:lpstr>
      <vt:lpstr>FINANCING OF Working Capital</vt:lpstr>
      <vt:lpstr>Review of the Last Lecture</vt:lpstr>
      <vt:lpstr>WORKING  CAPITAL FINANCE</vt:lpstr>
      <vt:lpstr>Slide 6</vt:lpstr>
      <vt:lpstr>Objections on Musharakah Financing</vt:lpstr>
      <vt:lpstr>1. Risk of Loss</vt:lpstr>
      <vt:lpstr>2. DISHONESTY</vt:lpstr>
      <vt:lpstr>3. Secrecy of the Business</vt:lpstr>
      <vt:lpstr>Client’s Unwillingness to Share Profits</vt:lpstr>
      <vt:lpstr>Lecture 09  Diminishing Musharakah  Some Applications</vt:lpstr>
      <vt:lpstr>Review of the Last Lecture</vt:lpstr>
      <vt:lpstr>Introduction of Diminishing Musharakah</vt:lpstr>
      <vt:lpstr>Examples of DM</vt:lpstr>
      <vt:lpstr>House Financing:Arrangements</vt:lpstr>
      <vt:lpstr>DM for Carrying out Business </vt:lpstr>
      <vt:lpstr>DM in Trade</vt:lpstr>
      <vt:lpstr>Sum-up</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Dynamics Of Dividend Policy, Capital Structure And Agency Cost:  Evidence From Nonfinancial  Sector of Pakistan </dc:title>
  <dc:creator>siddiqui</dc:creator>
  <cp:lastModifiedBy>NTS</cp:lastModifiedBy>
  <cp:revision>339</cp:revision>
  <cp:lastPrinted>2013-04-30T04:29:25Z</cp:lastPrinted>
  <dcterms:created xsi:type="dcterms:W3CDTF">2012-07-18T13:07:28Z</dcterms:created>
  <dcterms:modified xsi:type="dcterms:W3CDTF">2014-07-08T01:39:48Z</dcterms:modified>
</cp:coreProperties>
</file>