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394" r:id="rId2"/>
    <p:sldId id="421" r:id="rId3"/>
    <p:sldId id="385" r:id="rId4"/>
    <p:sldId id="396" r:id="rId5"/>
    <p:sldId id="423" r:id="rId6"/>
    <p:sldId id="424" r:id="rId7"/>
    <p:sldId id="425" r:id="rId8"/>
    <p:sldId id="426" r:id="rId9"/>
    <p:sldId id="397" r:id="rId10"/>
    <p:sldId id="398" r:id="rId11"/>
    <p:sldId id="399" r:id="rId12"/>
    <p:sldId id="400" r:id="rId13"/>
    <p:sldId id="401" r:id="rId14"/>
    <p:sldId id="386" r:id="rId15"/>
    <p:sldId id="395" r:id="rId16"/>
    <p:sldId id="388" r:id="rId17"/>
    <p:sldId id="402" r:id="rId18"/>
    <p:sldId id="403" r:id="rId19"/>
    <p:sldId id="404" r:id="rId20"/>
    <p:sldId id="405" r:id="rId21"/>
    <p:sldId id="406" r:id="rId22"/>
    <p:sldId id="407" r:id="rId23"/>
    <p:sldId id="408" r:id="rId24"/>
    <p:sldId id="409" r:id="rId25"/>
    <p:sldId id="410" r:id="rId26"/>
    <p:sldId id="411" r:id="rId27"/>
    <p:sldId id="412" r:id="rId28"/>
    <p:sldId id="413" r:id="rId29"/>
    <p:sldId id="414" r:id="rId30"/>
    <p:sldId id="415" r:id="rId31"/>
    <p:sldId id="416" r:id="rId32"/>
    <p:sldId id="422" r:id="rId33"/>
    <p:sldId id="318" r:id="rId34"/>
  </p:sldIdLst>
  <p:sldSz cx="9144000" cy="6858000" type="screen4x3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905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738" y="0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F238C2-C916-43C6-B27B-30ABB16FC6B8}" type="datetimeFigureOut">
              <a:rPr lang="en-US" smtClean="0"/>
              <a:pPr/>
              <a:t>7/6/2014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738" y="8842375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14EF9-76CC-49A8-99D9-5933018B89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5207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FD0A2760-F6CB-430A-8378-C2D417958E5B}" type="datetimeFigureOut">
              <a:rPr lang="en-US" smtClean="0"/>
              <a:pPr/>
              <a:t>7/6/2014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21823"/>
            <a:ext cx="5642610" cy="4189095"/>
          </a:xfrm>
          <a:prstGeom prst="rect">
            <a:avLst/>
          </a:prstGeom>
        </p:spPr>
        <p:txBody>
          <a:bodyPr vert="horz" lIns="93497" tIns="46749" rIns="93497" bIns="4674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EF78F9B5-3E5E-4396-81E1-4095F4EC52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1338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54FC5-1C7A-455B-9597-6168439276A8}" type="datetime1">
              <a:rPr lang="en-US" smtClean="0"/>
              <a:pPr/>
              <a:t>7/6/2014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D58D7-2B6D-4608-9D97-029DB51BE4B1}" type="datetime1">
              <a:rPr lang="en-US" smtClean="0"/>
              <a:pPr/>
              <a:t>7/6/2014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185D6-AEAB-4490-9382-712CECA88439}" type="datetime1">
              <a:rPr lang="en-US" smtClean="0"/>
              <a:pPr/>
              <a:t>7/6/2014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4BC6-0AB4-4B3C-B671-F36EB52BD02C}" type="datetime1">
              <a:rPr lang="en-US" smtClean="0"/>
              <a:pPr/>
              <a:t>7/6/2014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00DBF-DEC0-44F1-B730-13BF29858534}" type="datetime1">
              <a:rPr lang="en-US" smtClean="0"/>
              <a:pPr/>
              <a:t>7/6/2014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104F0-14F8-481D-8C8C-2BCE4F34FD6E}" type="datetime1">
              <a:rPr lang="en-US" smtClean="0"/>
              <a:pPr/>
              <a:t>7/6/2014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D4A11-7E00-47E4-87ED-5F0FE0C2DD25}" type="datetime1">
              <a:rPr lang="en-US" smtClean="0"/>
              <a:pPr/>
              <a:t>7/6/2014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95991-1DE8-49B1-8B1C-0E77CF0631E1}" type="datetime1">
              <a:rPr lang="en-US" smtClean="0"/>
              <a:pPr/>
              <a:t>7/6/2014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0F5A1-032A-4496-AEFE-A212B4DEBFCD}" type="datetime1">
              <a:rPr lang="en-US" smtClean="0"/>
              <a:pPr/>
              <a:t>7/6/2014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FC4AF-D4DC-4E97-930D-298E191949E8}" type="datetime1">
              <a:rPr lang="en-US" smtClean="0"/>
              <a:pPr/>
              <a:t>7/6/2014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4D57-A67C-4A1A-BDAC-1C1A35D14589}" type="datetime1">
              <a:rPr lang="en-US" smtClean="0"/>
              <a:pPr/>
              <a:t>7/6/2014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A8B16-2F41-424E-AEB3-3569FD4E6C80}" type="datetime1">
              <a:rPr lang="en-US" smtClean="0"/>
              <a:pPr/>
              <a:t>7/6/2014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1523999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MBF707: Monetary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Fiscal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Framework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Islamic Finance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495800"/>
            <a:ext cx="7086600" cy="14478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COMSATS Institute of Information Technology (Virtual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Campus)</a:t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logo-comsat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2552700"/>
            <a:ext cx="1676401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1267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Review of the Last Lecture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14400" y="1600200"/>
            <a:ext cx="7315200" cy="4525963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Belief in Divine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Guidance</a:t>
            </a:r>
          </a:p>
          <a:p>
            <a:pPr>
              <a:buFont typeface="Wingdings" panose="05000000000000000000" pitchFamily="2" charset="2"/>
              <a:buChar char="v"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Basic Difference between Capitalist and Islamic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Economy</a:t>
            </a:r>
          </a:p>
          <a:p>
            <a:pPr>
              <a:buFont typeface="Wingdings" panose="05000000000000000000" pitchFamily="2" charset="2"/>
              <a:buChar char="v"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Asset-backed Financing</a:t>
            </a:r>
          </a:p>
          <a:p>
            <a:pPr>
              <a:buFont typeface="Wingdings" panose="05000000000000000000" pitchFamily="2" charset="2"/>
              <a:buChar char="v"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Capital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Entrepreneur</a:t>
            </a:r>
          </a:p>
          <a:p>
            <a:pPr>
              <a:buFont typeface="Wingdings" panose="05000000000000000000" pitchFamily="2" charset="2"/>
              <a:buChar char="v"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Practices of Islamic Banks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65528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43000" y="1447800"/>
            <a:ext cx="6781800" cy="3886200"/>
          </a:xfrm>
        </p:spPr>
        <p:txBody>
          <a:bodyPr>
            <a:normAutofit/>
          </a:bodyPr>
          <a:lstStyle/>
          <a:p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Lecture 05</a:t>
            </a:r>
            <a:b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9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076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Topics of Discussion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Capital and Entrepreneur</a:t>
            </a:r>
          </a:p>
          <a:p>
            <a:pPr>
              <a:buFont typeface="Wingdings" panose="05000000000000000000" pitchFamily="2" charset="2"/>
              <a:buChar char="v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 Practices of Islamic Banks</a:t>
            </a:r>
          </a:p>
          <a:p>
            <a:pPr marL="0" indent="0">
              <a:buNone/>
            </a:pPr>
            <a:r>
              <a:rPr lang="en-US" sz="5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endParaRPr lang="en-US" sz="52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Legality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Mudarabah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 of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755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Capital and Entrepreneur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apital (interest) and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entrepreneur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(profit) are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separate factors of production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Islam, on the contrary, does not recognize capital and entrepreneur as two separate factors of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Who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contributes capital (in the form of money) to a commercial enterprise assumes the risk of loss and therefore is entitled to a proportionate share in the actual profit.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0933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Capital and Entrepreneur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Capital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 an intrinsic element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'entrepreneurship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', so far as the risk of the business is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concerned.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Flow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actual profits earned by the society may be directed towards the depositors in equitable proportions which may distribute wealth in a wider circle and may hamper concentration of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wealth.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697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 Practices of Islamic Banks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Islamic Banks did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bring any visible change in the economic set-up, not even in the field of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financing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Distributive justice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 the umbrella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Islamic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banking are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exaggerated.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Islamic banks and financial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institutions-small proportion of the system.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Just three decades as against 300 years.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 supported by the governments.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111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 Practices of Islamic Banks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whole financing system is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 based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ideal Islamic principles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37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many contemporary Muslim scholars and Islamic economists are advocating for the implementation of equity-based modes of financing, the most important contracts in this regard are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Mudarabah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two modes of financing are based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concept of  profit and loss sharing.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true Islamic products, whereby all Muslim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scholars,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classical and contemporary are unanimous in its validity and permissibility..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076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Theoretically, much has been discussed about these two concepts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terms, conditions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tenets.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 following sections will discuss the modern application of these concepts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instruments in Islamic finance and banking practice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381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Legality of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Musharaksh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0975" lvl="0" indent="-180975" fontAlgn="base">
              <a:spcBef>
                <a:spcPct val="0"/>
              </a:spcBef>
              <a:spcAft>
                <a:spcPct val="40000"/>
              </a:spcAft>
              <a:buNone/>
            </a:pPr>
            <a:r>
              <a:rPr lang="en-US" sz="2800" b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Legality of </a:t>
            </a:r>
            <a:r>
              <a:rPr lang="en-US" sz="2800" b="1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endParaRPr lang="ar-SA" sz="2800" b="1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975" lvl="0" indent="-180975" algn="ctr" fontAlgn="base">
              <a:spcBef>
                <a:spcPct val="0"/>
              </a:spcBef>
              <a:spcAft>
                <a:spcPct val="40000"/>
              </a:spcAft>
              <a:buNone/>
            </a:pPr>
            <a:r>
              <a:rPr lang="ar-SA" sz="36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قال </a:t>
            </a:r>
            <a:r>
              <a:rPr lang="ar-SA" sz="3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الله تعالى :</a:t>
            </a:r>
            <a:endParaRPr lang="en-US" sz="36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975" lvl="0" indent="-180975" algn="r" fontAlgn="base">
              <a:spcBef>
                <a:spcPct val="0"/>
              </a:spcBef>
              <a:spcAft>
                <a:spcPct val="40000"/>
              </a:spcAft>
              <a:buNone/>
            </a:pPr>
            <a:r>
              <a:rPr lang="ar-SA" sz="3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"و إن كثيرا من الخلطاء ليبغي بعضهم على بعض إلا الذين </a:t>
            </a:r>
            <a:r>
              <a:rPr lang="en-US" sz="3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ar-SA" sz="36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ءامنوا وعملوا الصالحات وقليل ما هم</a:t>
            </a:r>
            <a:endParaRPr lang="en-US" sz="36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975" lvl="0" indent="-180975" algn="ctr" fontAlgn="base">
              <a:spcBef>
                <a:spcPct val="0"/>
              </a:spcBef>
              <a:spcAft>
                <a:spcPct val="40000"/>
              </a:spcAft>
              <a:buNone/>
            </a:pPr>
            <a:r>
              <a:rPr lang="ar-SA" sz="20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سورة  ص:  الاية: 24</a:t>
            </a:r>
            <a:endParaRPr lang="en-US" sz="20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142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Legality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0975" lvl="0" indent="-180975" eaLnBrk="0" fontAlgn="base" hangingPunct="0">
              <a:spcBef>
                <a:spcPct val="0"/>
              </a:spcBef>
              <a:spcAft>
                <a:spcPct val="40000"/>
              </a:spcAft>
              <a:buNone/>
            </a:pPr>
            <a:r>
              <a:rPr lang="en-US" sz="20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Allah SWT says: </a:t>
            </a:r>
          </a:p>
          <a:p>
            <a:pPr marL="180975" lvl="0" indent="-180975" eaLnBrk="0" fontAlgn="base" hangingPunct="0">
              <a:spcBef>
                <a:spcPct val="0"/>
              </a:spcBef>
              <a:spcAft>
                <a:spcPct val="40000"/>
              </a:spcAft>
              <a:buNone/>
            </a:pPr>
            <a:endParaRPr lang="en-US" sz="20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975" lvl="0" indent="-180975" eaLnBrk="0" fontAlgn="base" hangingPunct="0">
              <a:spcBef>
                <a:spcPct val="0"/>
              </a:spcBef>
              <a:spcAft>
                <a:spcPct val="40000"/>
              </a:spcAft>
              <a:buNone/>
            </a:pPr>
            <a:r>
              <a:rPr lang="en-US" sz="20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Verily, many partners oppress one another, except those who believe and do righteous good deeds and they are few</a:t>
            </a:r>
            <a:r>
              <a:rPr lang="en-US" sz="20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i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</a:t>
            </a:r>
            <a:r>
              <a:rPr lang="en-US" sz="20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24</a:t>
            </a:r>
            <a:endParaRPr lang="ar-SA" sz="20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975" lvl="0" indent="-180975" eaLnBrk="0" fontAlgn="base" hangingPunct="0">
              <a:spcBef>
                <a:spcPct val="0"/>
              </a:spcBef>
              <a:spcAft>
                <a:spcPct val="40000"/>
              </a:spcAft>
              <a:buNone/>
            </a:pPr>
            <a:endParaRPr lang="en-US" sz="24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0975" lvl="0" indent="-180975" algn="r" eaLnBrk="0" fontAlgn="base" hangingPunct="0">
              <a:spcBef>
                <a:spcPct val="0"/>
              </a:spcBef>
              <a:spcAft>
                <a:spcPct val="40000"/>
              </a:spcAft>
              <a:buNone/>
            </a:pPr>
            <a:r>
              <a:rPr lang="ar-SA" sz="2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وقال رسول الله صلى الله عليه وسلم: قال الله عز وجل: أنا ثالث الشريكين ما لم يخن </a:t>
            </a:r>
          </a:p>
          <a:p>
            <a:pPr marL="180975" lvl="0" indent="-180975" algn="r" eaLnBrk="0" fontAlgn="base" hangingPunct="0">
              <a:spcBef>
                <a:spcPct val="0"/>
              </a:spcBef>
              <a:spcAft>
                <a:spcPct val="40000"/>
              </a:spcAft>
              <a:buNone/>
            </a:pPr>
            <a:r>
              <a:rPr lang="ar-SA" sz="2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أحدهما صاحبه فإذا خانه خرجت من بينهما” رواه أبو داوود</a:t>
            </a:r>
            <a:endParaRPr lang="en-US" sz="24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12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0" fontAlgn="base" hangingPunct="0">
              <a:spcBef>
                <a:spcPct val="0"/>
              </a:spcBef>
              <a:spcAft>
                <a:spcPct val="40000"/>
              </a:spcAft>
              <a:buFont typeface="Wingdings" panose="05000000000000000000" pitchFamily="2" charset="2"/>
              <a:buChar char="Ø"/>
            </a:pPr>
            <a:r>
              <a:rPr lang="en-US" sz="28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prophets SAW said :   “Allah Says:   “I am the third partner of any two partners as long as neither of them betrays the other. But if one of them betrays the other I get out of them“”.  </a:t>
            </a:r>
            <a:r>
              <a:rPr lang="en-US" sz="2400" i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Abu </a:t>
            </a:r>
            <a:r>
              <a:rPr lang="en-US" sz="2400" i="1" kern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Daud</a:t>
            </a:r>
            <a:r>
              <a:rPr lang="en-US" sz="2400" i="1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Hadith No.3383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196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word of Arabic origin which literally means sharing. In the context of business and trade it means a joint enterprise in which all the partners share the profit or loss of the joint venture.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66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 of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Technically,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contract between the partners to contribute capital to an enterprise or a venture, whether existing or new, or to owner of a real estate or moveable asset, either on a temporary or permanent basis. Profits generated by that venture or real estate or asset are shared in accordance with the terms of the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agreement, while losses are shared in proportion to each partner’s share of capital.”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Source: (Draft </a:t>
            </a:r>
            <a:r>
              <a:rPr 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Shariah</a:t>
            </a:r>
            <a:r>
              <a:rPr 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parameter reference 4:Musharakah Contract, a paper published by Bank Negara in 2010 defined </a:t>
            </a:r>
            <a:r>
              <a:rPr lang="en-US" sz="2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274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 in Modern Finance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 equity-based financial instrument is used in many areas and is applicable to a wide spectrum of business activities, it can be used in trade financing, such as import or export, project financing, syndicated asset financing, stock markets and issuance of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sukuk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certificates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0943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 in Trade Financing (Import)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be applied in trade finance without complexities, since the chances of fraud, negligence and other problems are relatively lower in international trade than in other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-based projects.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bank may enter into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arrangement with a client who intends to import;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bank may also appoint him as agent for acquisition and disposal of the goods after the same are imported;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7034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6503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 in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L/C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letter of credit) could be opened in the bank’s or the client’s name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 profit out of this limited purpose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will be shared between the bank and the client in an agreed ratio.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515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 in Export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case of export finance under L/C, the goods will be acquired and made ready for shipment on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basis.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client will prepare the export documents strictly in accordance with the terms of the L/C and undertake to indemnify the bank for any loss in case of his failure to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honour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his commitment.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4057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 in Export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Export proceeds will be distributed according to the agreed ratio.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there is no L/C involved, the merchandise will be made ready for export under joint ownership of the bank and the client.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382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 in Export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following could be the procedure for export financing on the basis of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exporter receives an order from abroad to export a specific commodity or goods at a known price.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 estimates its expected profit. If he needs financing for manufacturing or procurement of the goods, the bank can provide financing on the basis of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117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 in Export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 would be shared on a pre-agreed percentage.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bank can secure itself from any negligence on the part of the exporter. However, being a partner of the business, the bank will be liable to bear any loss which may be caused due to any reason other than the negligence of the exporter.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However, in order to undertake such an operation, banks need to understand the nature of the exporter’s business and other requirements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861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Project Financing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case of project financing, the traditional method of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be easily adopted whereby investment comes from both sides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following may be the flow of transactions in the case of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running business: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running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Account for the client will be opened in the books of the financing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client’s proceeds from the sale of finished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goods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be credited in the Running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Account.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94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 Financing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	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client’s cash flows generated from investment activities (for example, sales proceeds from the disposal of fixed assets) and cash flows from long-term financing activities (for example, long-term finance availed for the project) cannot be credited in the Running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Account.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684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 Financing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 startAt="4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end of each quarter or month, as the case may be, the profit earned by the client in the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will be paid to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bank.</a:t>
            </a:r>
          </a:p>
          <a:p>
            <a:pPr marL="514350" indent="-514350">
              <a:buAutoNum type="arabicPeriod" startAt="4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profit-sharing will be based on the computed operating profit for the same period for which the running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limit was awarded.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294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Syndicated Asset Financing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group of banks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may join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efforts to partially finance a big enterprise or a large project.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enterprise contributes its part of the investment to the project such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building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new factory for a car manufacturing company or another giant company.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group of Islamic banks which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join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hands finance the remaining part.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4444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Syndicated Asset Financing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enterprise runs the project on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behalf of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banks. The banks and the enterprise share the profit according to the agreed ratio in the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contract and losses are borne in terms of each investors capital contribution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600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 in Stocks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Business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companies issue shares based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concept. The investors buy these shares and become shareholders in the company. Like the ordinary partners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entitled to profits generated by the company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based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agreements.</a:t>
            </a:r>
          </a:p>
          <a:p>
            <a:pPr marL="0" indent="0">
              <a:buNone/>
            </a:pPr>
            <a:r>
              <a:rPr lang="en-US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a basis of securitization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easily be adopted as a basis for securitization, especially in the case of big projects where huge amounts are required.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881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 in Stocks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Every subscriber can be given a certificate representing his proportionate ownership in the assets of the joint business, and after the project is started by acquiring substantial non-liquid assets, these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certificates can be treated as negotiable instruments and can be bought and sold in the secondary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market.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374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Diminishing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 Diminishing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contract, a party, after participation in ownership of any business or project, can liquidate his investment from the asset or the ongoing business.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DM contracts contain a sale provision, according to which, one partner makes a promise to sell his part of ownership to the other party periodically.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389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Diminishing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DM is used in house financing, auto financing, plant and machinery financing, factory  or building financing and all other fixed asset financing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243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Summary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Capital and Entrepreneur</a:t>
            </a:r>
          </a:p>
          <a:p>
            <a:pPr>
              <a:buFont typeface="Wingdings" panose="05000000000000000000" pitchFamily="2" charset="2"/>
              <a:buChar char="v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 Practices of Islamic Banks</a:t>
            </a:r>
          </a:p>
          <a:p>
            <a:pPr marL="0" indent="0">
              <a:buNone/>
            </a:pPr>
            <a:r>
              <a:rPr lang="en-US" sz="5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endParaRPr lang="en-US" sz="52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Legality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Mudarabah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 of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Musharakah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900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12838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Thank You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5" name="Picture 2" descr="http://t3.gstatic.com/images?q=tbn:ANd9GcSZSvsBpMw5NpNky3YYniKSbfQ_FyUgbse5iwnzm2eYpxAoTL1SA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1" y="1752600"/>
            <a:ext cx="5486400" cy="37337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5001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4983</TotalTime>
  <Words>1612</Words>
  <Application>Microsoft Office PowerPoint</Application>
  <PresentationFormat>On-screen Show (4:3)</PresentationFormat>
  <Paragraphs>174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MBF707: Monetary and Fiscal Framework in Islamic Finance </vt:lpstr>
      <vt:lpstr>Review of the Last Lecture</vt:lpstr>
      <vt:lpstr>Lecture 05  Musharakah</vt:lpstr>
      <vt:lpstr>Topics of Discussion</vt:lpstr>
      <vt:lpstr>Capital and Entrepreneur</vt:lpstr>
      <vt:lpstr>Capital and Entrepreneur</vt:lpstr>
      <vt:lpstr>Present Practices of Islamic Banks</vt:lpstr>
      <vt:lpstr>Present Practices of Islamic Banks</vt:lpstr>
      <vt:lpstr>Introduction</vt:lpstr>
      <vt:lpstr>Introduction</vt:lpstr>
      <vt:lpstr>Legality of Musharaksh</vt:lpstr>
      <vt:lpstr>Legality</vt:lpstr>
      <vt:lpstr>Legality</vt:lpstr>
      <vt:lpstr>Musharakah</vt:lpstr>
      <vt:lpstr>Definition of Musharakah</vt:lpstr>
      <vt:lpstr>Application in Modern Finance</vt:lpstr>
      <vt:lpstr>Application in Trade Financing (Import)</vt:lpstr>
      <vt:lpstr>Application in Import</vt:lpstr>
      <vt:lpstr>Application in Export</vt:lpstr>
      <vt:lpstr>Application in Export</vt:lpstr>
      <vt:lpstr>Application in Export</vt:lpstr>
      <vt:lpstr>Application in Export</vt:lpstr>
      <vt:lpstr>Project Financing</vt:lpstr>
      <vt:lpstr>Project Financing</vt:lpstr>
      <vt:lpstr>Project Financing</vt:lpstr>
      <vt:lpstr>Syndicated Asset Financing</vt:lpstr>
      <vt:lpstr>Syndicated Asset Financing</vt:lpstr>
      <vt:lpstr>Application in Stocks</vt:lpstr>
      <vt:lpstr>Application in Stocks</vt:lpstr>
      <vt:lpstr>Diminishing Musharakah</vt:lpstr>
      <vt:lpstr>Diminishing Musharakah</vt:lpstr>
      <vt:lpstr>Summary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Dynamics Of Dividend Policy, Capital Structure And Agency Cost:  Evidence From Nonfinancial  Sector of Pakistan </dc:title>
  <dc:creator>siddiqui</dc:creator>
  <cp:lastModifiedBy>NTS</cp:lastModifiedBy>
  <cp:revision>282</cp:revision>
  <cp:lastPrinted>2013-04-30T04:29:25Z</cp:lastPrinted>
  <dcterms:created xsi:type="dcterms:W3CDTF">2012-07-18T13:07:28Z</dcterms:created>
  <dcterms:modified xsi:type="dcterms:W3CDTF">2014-07-06T06:00:28Z</dcterms:modified>
</cp:coreProperties>
</file>